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0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23" r:id="rId2"/>
    <p:sldId id="332" r:id="rId3"/>
    <p:sldId id="330" r:id="rId4"/>
    <p:sldId id="334" r:id="rId5"/>
    <p:sldId id="335" r:id="rId6"/>
    <p:sldId id="336" r:id="rId7"/>
    <p:sldId id="339" r:id="rId8"/>
    <p:sldId id="340" r:id="rId9"/>
    <p:sldId id="337" r:id="rId10"/>
    <p:sldId id="341" r:id="rId11"/>
    <p:sldId id="266" r:id="rId12"/>
    <p:sldId id="280" r:id="rId13"/>
    <p:sldId id="273" r:id="rId14"/>
    <p:sldId id="271" r:id="rId15"/>
    <p:sldId id="338" r:id="rId16"/>
  </p:sldIdLst>
  <p:sldSz cx="12190413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авел Пушкин" initials="ПП" lastIdx="1" clrIdx="0">
    <p:extLst>
      <p:ext uri="{19B8F6BF-5375-455C-9EA6-DF929625EA0E}">
        <p15:presenceInfo xmlns:p15="http://schemas.microsoft.com/office/powerpoint/2012/main" userId="6064b966790a76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04D"/>
    <a:srgbClr val="7D91B6"/>
    <a:srgbClr val="2E388C"/>
    <a:srgbClr val="1694D7"/>
    <a:srgbClr val="303A8C"/>
    <a:srgbClr val="0000FF"/>
    <a:srgbClr val="0094DC"/>
    <a:srgbClr val="009ED6"/>
    <a:srgbClr val="19C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1034" autoAdjust="0"/>
  </p:normalViewPr>
  <p:slideViewPr>
    <p:cSldViewPr>
      <p:cViewPr varScale="1">
        <p:scale>
          <a:sx n="59" d="100"/>
          <a:sy n="59" d="100"/>
        </p:scale>
        <p:origin x="46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458538385826774E-2"/>
          <c:y val="2.8839934249511919E-2"/>
          <c:w val="0.95288250492125981"/>
          <c:h val="0.773369539039767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2016-2017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Дошкольный уровень образования</c:v>
                </c:pt>
                <c:pt idx="1">
                  <c:v>Начальный уровень образования</c:v>
                </c:pt>
                <c:pt idx="2">
                  <c:v>Основной уровень образования</c:v>
                </c:pt>
                <c:pt idx="3">
                  <c:v>Средний уровень образования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456</c:v>
                </c:pt>
                <c:pt idx="1">
                  <c:v>647</c:v>
                </c:pt>
                <c:pt idx="2">
                  <c:v>769</c:v>
                </c:pt>
                <c:pt idx="3">
                  <c:v>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32-460D-850D-B8DAB7F02D9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2017-2018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Дошкольный уровень образования</c:v>
                </c:pt>
                <c:pt idx="1">
                  <c:v>Начальный уровень образования</c:v>
                </c:pt>
                <c:pt idx="2">
                  <c:v>Основной уровень образования</c:v>
                </c:pt>
                <c:pt idx="3">
                  <c:v>Средний уровень образования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464</c:v>
                </c:pt>
                <c:pt idx="1">
                  <c:v>633</c:v>
                </c:pt>
                <c:pt idx="2">
                  <c:v>811</c:v>
                </c:pt>
                <c:pt idx="3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32-460D-850D-B8DAB7F02D9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2018-2019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Дошкольный уровень образования</c:v>
                </c:pt>
                <c:pt idx="1">
                  <c:v>Начальный уровень образования</c:v>
                </c:pt>
                <c:pt idx="2">
                  <c:v>Основной уровень образования</c:v>
                </c:pt>
                <c:pt idx="3">
                  <c:v>Средний уровень образования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515</c:v>
                </c:pt>
                <c:pt idx="1">
                  <c:v>619</c:v>
                </c:pt>
                <c:pt idx="2">
                  <c:v>882</c:v>
                </c:pt>
                <c:pt idx="3">
                  <c:v>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32-460D-850D-B8DAB7F02D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47181784"/>
        <c:axId val="150034936"/>
      </c:barChart>
      <c:catAx>
        <c:axId val="147181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034936"/>
        <c:crosses val="autoZero"/>
        <c:auto val="1"/>
        <c:lblAlgn val="ctr"/>
        <c:lblOffset val="100"/>
        <c:noMultiLvlLbl val="0"/>
      </c:catAx>
      <c:valAx>
        <c:axId val="150034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181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662352792672061"/>
          <c:y val="0.9453702338262111"/>
          <c:w val="0.54266261049646525"/>
          <c:h val="5.23458153344819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/>
              <a:t>Уровень профессиональной компетентности</a:t>
            </a:r>
          </a:p>
        </c:rich>
      </c:tx>
      <c:layout>
        <c:manualLayout>
          <c:xMode val="edge"/>
          <c:yMode val="edge"/>
          <c:x val="8.6168787258912152E-2"/>
          <c:y val="7.032165790783654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1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002319465365488E-2"/>
          <c:y val="0.12727057282250648"/>
          <c:w val="0.96299768053463453"/>
          <c:h val="0.7852149544819536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Кадры</c:v>
                </c:pt>
              </c:strCache>
            </c:strRef>
          </c:tx>
          <c:dPt>
            <c:idx val="0"/>
            <c:bubble3D val="0"/>
            <c:explosion val="1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CA2-4A6B-A36D-DEC6002B855F}"/>
              </c:ext>
            </c:extLst>
          </c:dPt>
          <c:dPt>
            <c:idx val="1"/>
            <c:bubble3D val="0"/>
            <c:explosion val="1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CA2-4A6B-A36D-DEC6002B855F}"/>
              </c:ext>
            </c:extLst>
          </c:dPt>
          <c:dPt>
            <c:idx val="2"/>
            <c:bubble3D val="0"/>
            <c:explosion val="8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CA2-4A6B-A36D-DEC6002B855F}"/>
              </c:ext>
            </c:extLst>
          </c:dPt>
          <c:dPt>
            <c:idx val="3"/>
            <c:bubble3D val="0"/>
            <c:explosion val="4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CA2-4A6B-A36D-DEC6002B855F}"/>
              </c:ext>
            </c:extLst>
          </c:dPt>
          <c:dPt>
            <c:idx val="4"/>
            <c:bubble3D val="0"/>
            <c:explosion val="5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CA2-4A6B-A36D-DEC6002B855F}"/>
              </c:ext>
            </c:extLst>
          </c:dPt>
          <c:dLbls>
            <c:dLbl>
              <c:idx val="0"/>
              <c:layout>
                <c:manualLayout>
                  <c:x val="0.10312919901500196"/>
                  <c:y val="-0.1835242077231638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A2-4A6B-A36D-DEC6002B855F}"/>
                </c:ext>
              </c:extLst>
            </c:dLbl>
            <c:dLbl>
              <c:idx val="1"/>
              <c:layout>
                <c:manualLayout>
                  <c:x val="-6.2323878097355039E-4"/>
                  <c:y val="8.749546185363829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A2-4A6B-A36D-DEC6002B855F}"/>
                </c:ext>
              </c:extLst>
            </c:dLbl>
            <c:dLbl>
              <c:idx val="2"/>
              <c:layout>
                <c:manualLayout>
                  <c:x val="-0.14575523535143861"/>
                  <c:y val="-0.1168952674262513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A2-4A6B-A36D-DEC6002B855F}"/>
                </c:ext>
              </c:extLst>
            </c:dLbl>
            <c:dLbl>
              <c:idx val="3"/>
              <c:layout>
                <c:manualLayout>
                  <c:x val="1.7069150979544222E-2"/>
                  <c:y val="-4.110217847636777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A2-4A6B-A36D-DEC6002B855F}"/>
                </c:ext>
              </c:extLst>
            </c:dLbl>
            <c:dLbl>
              <c:idx val="4"/>
              <c:layout>
                <c:manualLayout>
                  <c:x val="-1.8734845160701282E-2"/>
                  <c:y val="1.381737520812719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CA2-4A6B-A36D-DEC6002B85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Высшая категория</c:v>
                </c:pt>
                <c:pt idx="1">
                  <c:v>1-ая категория</c:v>
                </c:pt>
                <c:pt idx="2">
                  <c:v>Соответствие занимаемой должности</c:v>
                </c:pt>
                <c:pt idx="3">
                  <c:v>Без категории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0.39655000000000001</c:v>
                </c:pt>
                <c:pt idx="1">
                  <c:v>0.31608999999999998</c:v>
                </c:pt>
                <c:pt idx="2">
                  <c:v>0.2</c:v>
                </c:pt>
                <c:pt idx="3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CA2-4A6B-A36D-DEC6002B855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4886464858788606E-2"/>
          <c:y val="0.86833607698541937"/>
          <c:w val="0.93563900780809872"/>
          <c:h val="0.115255536169418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458538385826774E-2"/>
          <c:y val="2.8839934249511919E-2"/>
          <c:w val="0.95288250492125981"/>
          <c:h val="0.773369539039767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2016-2017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Менее 160</c:v>
                </c:pt>
                <c:pt idx="1">
                  <c:v>от 160 до 119</c:v>
                </c:pt>
                <c:pt idx="2">
                  <c:v>от 220 до 249 баллов</c:v>
                </c:pt>
                <c:pt idx="3">
                  <c:v>от 250 до 279 баллов</c:v>
                </c:pt>
                <c:pt idx="4">
                  <c:v>280 и более баллов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35</c:v>
                </c:pt>
                <c:pt idx="1">
                  <c:v>31</c:v>
                </c:pt>
                <c:pt idx="2">
                  <c:v>28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BB-42C5-95E0-F43B52D75A7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2017-2018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Менее 160</c:v>
                </c:pt>
                <c:pt idx="1">
                  <c:v>от 160 до 119</c:v>
                </c:pt>
                <c:pt idx="2">
                  <c:v>от 220 до 249 баллов</c:v>
                </c:pt>
                <c:pt idx="3">
                  <c:v>от 250 до 279 баллов</c:v>
                </c:pt>
                <c:pt idx="4">
                  <c:v>280 и более баллов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33</c:v>
                </c:pt>
                <c:pt idx="1">
                  <c:v>29</c:v>
                </c:pt>
                <c:pt idx="2">
                  <c:v>20</c:v>
                </c:pt>
                <c:pt idx="3">
                  <c:v>17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BB-42C5-95E0-F43B52D75A7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2018-2019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Менее 160</c:v>
                </c:pt>
                <c:pt idx="1">
                  <c:v>от 160 до 119</c:v>
                </c:pt>
                <c:pt idx="2">
                  <c:v>от 220 до 249 баллов</c:v>
                </c:pt>
                <c:pt idx="3">
                  <c:v>от 250 до 279 баллов</c:v>
                </c:pt>
                <c:pt idx="4">
                  <c:v>280 и более баллов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34</c:v>
                </c:pt>
                <c:pt idx="1">
                  <c:v>24</c:v>
                </c:pt>
                <c:pt idx="2">
                  <c:v>19</c:v>
                </c:pt>
                <c:pt idx="3">
                  <c:v>21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BB-42C5-95E0-F43B52D75A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-2073608128"/>
        <c:axId val="-2073607584"/>
      </c:barChart>
      <c:catAx>
        <c:axId val="-207360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073607584"/>
        <c:crosses val="autoZero"/>
        <c:auto val="1"/>
        <c:lblAlgn val="ctr"/>
        <c:lblOffset val="100"/>
        <c:noMultiLvlLbl val="0"/>
      </c:catAx>
      <c:valAx>
        <c:axId val="-2073607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073608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662352792672061"/>
          <c:y val="0.9453702338262111"/>
          <c:w val="0.54266261049646525"/>
          <c:h val="5.23458153344819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458538385826774E-2"/>
          <c:y val="2.8839934249511919E-2"/>
          <c:w val="0.95288250492125981"/>
          <c:h val="0.773369539039767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2016-2017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Более 12 баллов по ТРЕМ предметам</c:v>
                </c:pt>
                <c:pt idx="1">
                  <c:v>Более 16 баллов по ЧЕТЫРЕМ предметам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68</c:v>
                </c:pt>
                <c:pt idx="1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BB-42C5-95E0-F43B52D75A7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2017-2018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Более 12 баллов по ТРЕМ предметам</c:v>
                </c:pt>
                <c:pt idx="1">
                  <c:v>Более 16 баллов по ЧЕТЫРЕМ предметам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68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BB-42C5-95E0-F43B52D75A7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2018-2019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Более 12 баллов по ТРЕМ предметам</c:v>
                </c:pt>
                <c:pt idx="1">
                  <c:v>Более 16 баллов по ЧЕТЫРЕМ предметам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72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BB-42C5-95E0-F43B52D75A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-2073608128"/>
        <c:axId val="-2073607584"/>
      </c:barChart>
      <c:catAx>
        <c:axId val="-207360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073607584"/>
        <c:crosses val="autoZero"/>
        <c:auto val="1"/>
        <c:lblAlgn val="ctr"/>
        <c:lblOffset val="100"/>
        <c:noMultiLvlLbl val="0"/>
      </c:catAx>
      <c:valAx>
        <c:axId val="-2073607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073608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662352792672061"/>
          <c:y val="0.9453702338262111"/>
          <c:w val="0.54266261049646525"/>
          <c:h val="5.23458153344819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458538385826774E-2"/>
          <c:y val="2.8839934249511919E-2"/>
          <c:w val="0.95288250492125981"/>
          <c:h val="0.773369539039767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Средства субсидий на выполнение государственного задания, тыс.руб.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257039.4</c:v>
                </c:pt>
                <c:pt idx="1">
                  <c:v>273844.5</c:v>
                </c:pt>
                <c:pt idx="2">
                  <c:v>318105.7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32-460D-850D-B8DAB7F02D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92580776"/>
        <c:axId val="92580384"/>
      </c:barChart>
      <c:catAx>
        <c:axId val="92580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2580384"/>
        <c:crosses val="autoZero"/>
        <c:auto val="1"/>
        <c:lblAlgn val="ctr"/>
        <c:lblOffset val="100"/>
        <c:noMultiLvlLbl val="0"/>
      </c:catAx>
      <c:valAx>
        <c:axId val="92580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2580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1015406182938742E-2"/>
          <c:y val="0.94537010507604413"/>
          <c:w val="0.98666394523415524"/>
          <c:h val="5.4629894923955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458538385826774E-2"/>
          <c:y val="2.8839934249511919E-2"/>
          <c:w val="0.95288250492125981"/>
          <c:h val="0.773369539039767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Средства от внебюджетной деятельности, тыс.руб.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22007</c:v>
                </c:pt>
                <c:pt idx="1">
                  <c:v>28278</c:v>
                </c:pt>
                <c:pt idx="2">
                  <c:v>32145.5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32-460D-850D-B8DAB7F02D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79139296"/>
        <c:axId val="198894888"/>
      </c:barChart>
      <c:catAx>
        <c:axId val="179139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894888"/>
        <c:crosses val="autoZero"/>
        <c:auto val="1"/>
        <c:lblAlgn val="ctr"/>
        <c:lblOffset val="100"/>
        <c:noMultiLvlLbl val="0"/>
      </c:catAx>
      <c:valAx>
        <c:axId val="198894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139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434649701686971"/>
          <c:y val="0.94537003011061449"/>
          <c:w val="0.67337647723304173"/>
          <c:h val="5.46300411065437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 baseline="0"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328360340914508E-2"/>
          <c:y val="8.0281010443284076E-2"/>
          <c:w val="0.95288250492125981"/>
          <c:h val="0.773369539039767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Средства целевых субсидий, тыс.руб.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30509.599999999999</c:v>
                </c:pt>
                <c:pt idx="1">
                  <c:v>26032.400000000001</c:v>
                </c:pt>
                <c:pt idx="2">
                  <c:v>30180.400000000001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32-460D-850D-B8DAB7F02D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77628216"/>
        <c:axId val="177628608"/>
      </c:barChart>
      <c:catAx>
        <c:axId val="177628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7628608"/>
        <c:crosses val="autoZero"/>
        <c:auto val="1"/>
        <c:lblAlgn val="ctr"/>
        <c:lblOffset val="100"/>
        <c:noMultiLvlLbl val="0"/>
      </c:catAx>
      <c:valAx>
        <c:axId val="17762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7628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992260191972442"/>
          <c:y val="0.94536982907967826"/>
          <c:w val="0.67337647723304173"/>
          <c:h val="5.46300411065437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 baseline="0"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458538385826774E-2"/>
          <c:y val="2.8839934249511919E-2"/>
          <c:w val="0.95288250492125981"/>
          <c:h val="0.773369539039767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Бюджет,тыс. руб.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309556</c:v>
                </c:pt>
                <c:pt idx="1">
                  <c:v>328154.90000000002</c:v>
                </c:pt>
                <c:pt idx="2">
                  <c:v>380431.6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9F-45D7-88CE-BD0F94A374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92580776"/>
        <c:axId val="92580384"/>
      </c:barChart>
      <c:catAx>
        <c:axId val="92580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2580384"/>
        <c:crosses val="autoZero"/>
        <c:auto val="1"/>
        <c:lblAlgn val="ctr"/>
        <c:lblOffset val="100"/>
        <c:noMultiLvlLbl val="0"/>
      </c:catAx>
      <c:valAx>
        <c:axId val="92580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2580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1015406182938742E-2"/>
          <c:y val="0.94537010507604413"/>
          <c:w val="0.98666394523415524"/>
          <c:h val="5.4629894923955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458538385826774E-2"/>
          <c:y val="2.8839934249511919E-2"/>
          <c:w val="0.95288250492125981"/>
          <c:h val="0.773369539039767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Средняя заработная плата учителей, руб.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#,##0</c:formatCode>
                <c:ptCount val="3"/>
                <c:pt idx="0">
                  <c:v>74836.600000000006</c:v>
                </c:pt>
                <c:pt idx="1">
                  <c:v>104222</c:v>
                </c:pt>
                <c:pt idx="2">
                  <c:v>116215.3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32-460D-850D-B8DAB7F02D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98896848"/>
        <c:axId val="177627040"/>
      </c:barChart>
      <c:catAx>
        <c:axId val="198896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7627040"/>
        <c:crosses val="autoZero"/>
        <c:auto val="1"/>
        <c:lblAlgn val="ctr"/>
        <c:lblOffset val="100"/>
        <c:noMultiLvlLbl val="0"/>
      </c:catAx>
      <c:valAx>
        <c:axId val="17762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896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898794139832415"/>
          <c:y val="0.9360875107444202"/>
          <c:w val="0.62388791596255389"/>
          <c:h val="6.39124892555797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458538385826774E-2"/>
          <c:y val="2.8839934249511919E-2"/>
          <c:w val="0.95288250492125981"/>
          <c:h val="0.773369539039767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Средняя заработная плата воспитателей, руб.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#,##0</c:formatCode>
                <c:ptCount val="3"/>
                <c:pt idx="0">
                  <c:v>60168.3</c:v>
                </c:pt>
                <c:pt idx="1">
                  <c:v>68113.600000000006</c:v>
                </c:pt>
                <c:pt idx="2">
                  <c:v>68393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32-460D-850D-B8DAB7F02D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73570416"/>
        <c:axId val="178808216"/>
      </c:barChart>
      <c:catAx>
        <c:axId val="17357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8808216"/>
        <c:crosses val="autoZero"/>
        <c:auto val="1"/>
        <c:lblAlgn val="ctr"/>
        <c:lblOffset val="100"/>
        <c:noMultiLvlLbl val="0"/>
      </c:catAx>
      <c:valAx>
        <c:axId val="178808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57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130844403773193"/>
          <c:y val="0.92773302966337079"/>
          <c:w val="0.67337647723304173"/>
          <c:h val="5.46300411065437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 baseline="0"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328360340914508E-2"/>
          <c:y val="8.0281010443284076E-2"/>
          <c:w val="0.95288250492125981"/>
          <c:h val="0.773369539039767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Средняя заработная плата прочего персонала, руб.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#,##0</c:formatCode>
                <c:ptCount val="3"/>
                <c:pt idx="0">
                  <c:v>37239</c:v>
                </c:pt>
                <c:pt idx="1">
                  <c:v>51862.6</c:v>
                </c:pt>
                <c:pt idx="2">
                  <c:v>58636.3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32-460D-850D-B8DAB7F02D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01268576"/>
        <c:axId val="172351592"/>
      </c:barChart>
      <c:catAx>
        <c:axId val="201268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351592"/>
        <c:crosses val="autoZero"/>
        <c:auto val="1"/>
        <c:lblAlgn val="ctr"/>
        <c:lblOffset val="100"/>
        <c:noMultiLvlLbl val="0"/>
      </c:catAx>
      <c:valAx>
        <c:axId val="172351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1268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992260191972442"/>
          <c:y val="0.94536995889345632"/>
          <c:w val="0.67337647723304173"/>
          <c:h val="5.46300411065437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 baseline="0"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/>
              <a:t>Кадровый</a:t>
            </a:r>
            <a:r>
              <a:rPr lang="ru-RU" sz="2400" baseline="0" dirty="0"/>
              <a:t> состав</a:t>
            </a:r>
            <a:endParaRPr lang="ru-RU" sz="2400" dirty="0"/>
          </a:p>
        </c:rich>
      </c:tx>
      <c:layout>
        <c:manualLayout>
          <c:xMode val="edge"/>
          <c:yMode val="edge"/>
          <c:x val="0.11548696721096539"/>
          <c:y val="2.344055263594551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1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0091541672372405E-2"/>
          <c:y val="0.10851813071375006"/>
          <c:w val="0.96299768053463453"/>
          <c:h val="0.7293452278449401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Кадры</c:v>
                </c:pt>
              </c:strCache>
            </c:strRef>
          </c:tx>
          <c:dPt>
            <c:idx val="0"/>
            <c:bubble3D val="0"/>
            <c:explosion val="3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CAE-45F2-B58C-1D0D713FB029}"/>
              </c:ext>
            </c:extLst>
          </c:dPt>
          <c:dPt>
            <c:idx val="1"/>
            <c:bubble3D val="0"/>
            <c:explosion val="5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CAE-45F2-B58C-1D0D713FB029}"/>
              </c:ext>
            </c:extLst>
          </c:dPt>
          <c:dPt>
            <c:idx val="2"/>
            <c:bubble3D val="0"/>
            <c:explosion val="3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CAE-45F2-B58C-1D0D713FB029}"/>
              </c:ext>
            </c:extLst>
          </c:dPt>
          <c:dPt>
            <c:idx val="3"/>
            <c:bubble3D val="0"/>
            <c:explosion val="7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CAE-45F2-B58C-1D0D713FB029}"/>
              </c:ext>
            </c:extLst>
          </c:dPt>
          <c:dPt>
            <c:idx val="4"/>
            <c:bubble3D val="0"/>
            <c:explosion val="5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CAE-45F2-B58C-1D0D713FB029}"/>
              </c:ext>
            </c:extLst>
          </c:dPt>
          <c:dLbls>
            <c:dLbl>
              <c:idx val="1"/>
              <c:layout>
                <c:manualLayout>
                  <c:x val="-9.985673189263547E-2"/>
                  <c:y val="-1.32989144809274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AE-45F2-B58C-1D0D713FB029}"/>
                </c:ext>
              </c:extLst>
            </c:dLbl>
            <c:dLbl>
              <c:idx val="2"/>
              <c:layout>
                <c:manualLayout>
                  <c:x val="1.5709431406519755E-2"/>
                  <c:y val="-3.016522267325293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CAE-45F2-B58C-1D0D713FB029}"/>
                </c:ext>
              </c:extLst>
            </c:dLbl>
            <c:dLbl>
              <c:idx val="3"/>
              <c:layout>
                <c:manualLayout>
                  <c:x val="1.7069150979544222E-2"/>
                  <c:y val="-4.110217847636777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CAE-45F2-B58C-1D0D713FB029}"/>
                </c:ext>
              </c:extLst>
            </c:dLbl>
            <c:dLbl>
              <c:idx val="4"/>
              <c:layout>
                <c:manualLayout>
                  <c:x val="-1.8734845160701282E-2"/>
                  <c:y val="1.381737520812719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CAE-45F2-B58C-1D0D713FB0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Учителя</c:v>
                </c:pt>
                <c:pt idx="1">
                  <c:v>Воспитатели</c:v>
                </c:pt>
                <c:pt idx="2">
                  <c:v>Прочие педагогические работники</c:v>
                </c:pt>
                <c:pt idx="3">
                  <c:v>Прочие сотрудники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0.45063999999999999</c:v>
                </c:pt>
                <c:pt idx="1">
                  <c:v>0.17166999999999999</c:v>
                </c:pt>
                <c:pt idx="2">
                  <c:v>0.12446</c:v>
                </c:pt>
                <c:pt idx="3">
                  <c:v>0.23175999999999999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CAE-45F2-B58C-1D0D713FB02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6385305126105862E-2"/>
          <c:y val="0.87068013224901397"/>
          <c:w val="0.93563900780809872"/>
          <c:h val="0.115255536169418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8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8B581-5AC1-4B15-96CD-253FFECE894A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767A5-28A6-4ABE-8D15-15020402C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156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 Школа 1552 это 7 зданий, 3 здания, в которых размещаются дошкольные группы и здания где обучаются школьника с 1 по 11 класс. </a:t>
            </a:r>
            <a:r>
              <a:rPr lang="ru-RU" dirty="0"/>
              <a:t>Сегодня Школа 1552 это место, где каждый ребенок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</a:t>
            </a:r>
            <a:r>
              <a:rPr lang="ru-RU" sz="12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 образование,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имеет возможность </a:t>
            </a:r>
            <a:r>
              <a:rPr lang="ru-RU" sz="12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свои способности, таланты,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становится успешным членом городского сообщества, это место где организована </a:t>
            </a:r>
            <a:r>
              <a:rPr lang="ru-RU" sz="12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безопасная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учебная </a:t>
            </a:r>
            <a:r>
              <a:rPr lang="ru-RU" sz="12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среда. Школа 1552 дает возможность всем учащимся принять участие в городских проектах. Учителя школы непрерывно повышают свою квалификацию. А теперь чуть более подробно о наших результатах.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67A5-28A6-4ABE-8D15-15020402CEF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514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767A5-28A6-4ABE-8D15-15020402CEF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923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767A5-28A6-4ABE-8D15-15020402CEF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8943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67A5-28A6-4ABE-8D15-15020402CEF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69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67A5-28A6-4ABE-8D15-15020402CEF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9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67A5-28A6-4ABE-8D15-15020402CEF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62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67A5-28A6-4ABE-8D15-15020402CEF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654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67A5-28A6-4ABE-8D15-15020402CEF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750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67A5-28A6-4ABE-8D15-15020402CEF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753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67A5-28A6-4ABE-8D15-15020402CEF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322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767A5-28A6-4ABE-8D15-15020402CEF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047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2109-1E4C-4484-8AD6-36D3CDFA2968}" type="datetime1">
              <a:rPr lang="ru-RU" smtClean="0"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A8FC-3A6C-495D-94D6-E0AEF9F1D0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045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561EF-EB57-4141-B901-C62B3FBE64B7}" type="datetime1">
              <a:rPr lang="ru-RU" smtClean="0"/>
              <a:t>10.03.2020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A8FC-3A6C-495D-94D6-E0AEF9F1D0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221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E331-CE7A-4888-8560-91139BDFF881}" type="datetime1">
              <a:rPr lang="ru-RU" smtClean="0"/>
              <a:t>10.03.2020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A8FC-3A6C-495D-94D6-E0AEF9F1D0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427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6747-9708-45D7-A78B-A4C9655363E9}" type="datetime1">
              <a:rPr lang="ru-RU" smtClean="0"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A8FC-3A6C-495D-94D6-E0AEF9F1D0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335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4067" y="274639"/>
            <a:ext cx="3655008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694" y="274639"/>
            <a:ext cx="10768198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D8AF-5823-41BC-AF7B-CD060A89EB2F}" type="datetime1">
              <a:rPr lang="ru-RU" smtClean="0"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A8FC-3A6C-495D-94D6-E0AEF9F1D0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78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6C8F-9DE2-4862-B7B9-523B4C2A77B1}" type="datetime1">
              <a:rPr lang="ru-RU" smtClean="0"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A8FC-3A6C-495D-94D6-E0AEF9F1D0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021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1D833-CCA0-48A7-8833-EC4A3EBCDAE0}" type="datetime1">
              <a:rPr lang="ru-RU" smtClean="0"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A8FC-3A6C-495D-94D6-E0AEF9F1D0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1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695" y="1600201"/>
            <a:ext cx="721054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6413" y="1600201"/>
            <a:ext cx="721266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F706-4B3B-4027-9155-1ED523B2FEE8}" type="datetime1">
              <a:rPr lang="ru-RU" smtClean="0"/>
              <a:t>10.03.2020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A8FC-3A6C-495D-94D6-E0AEF9F1D0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762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BAE0-5A5F-40F1-B453-DBA7C8D8CCDF}" type="datetime1">
              <a:rPr lang="ru-RU" smtClean="0"/>
              <a:t>10.03.2020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A8FC-3A6C-495D-94D6-E0AEF9F1D0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732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9C111-81C6-4295-92DB-F2352109E399}" type="datetime1">
              <a:rPr lang="ru-RU" smtClean="0"/>
              <a:t>10.03.2020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A8FC-3A6C-495D-94D6-E0AEF9F1D0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037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" y="0"/>
            <a:ext cx="12188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32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" y="0"/>
            <a:ext cx="12188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38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9083424" y="6453336"/>
            <a:ext cx="2844430" cy="365125"/>
          </a:xfrm>
        </p:spPr>
        <p:txBody>
          <a:bodyPr/>
          <a:lstStyle>
            <a:lvl1pPr algn="r">
              <a:defRPr/>
            </a:lvl1pPr>
          </a:lstStyle>
          <a:p>
            <a:fld id="{E496AB89-3A1A-4154-B3BE-C14CD3E2DDD4}" type="datetime1">
              <a:rPr lang="ru-RU" smtClean="0"/>
              <a:t>10.03.2020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83424" y="6093296"/>
            <a:ext cx="2844430" cy="365125"/>
          </a:xfrm>
        </p:spPr>
        <p:txBody>
          <a:bodyPr/>
          <a:lstStyle/>
          <a:p>
            <a:fld id="{EFBBA8FC-3A6C-495D-94D6-E0AEF9F1D01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9335566" y="5301208"/>
            <a:ext cx="2854846" cy="1556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noFill/>
              </a:ln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F001E4-1132-46F4-A75A-ED0E912893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27384"/>
            <a:ext cx="12190413" cy="124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807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CF16F-E558-45FB-8214-16A43A50485D}" type="datetime1">
              <a:rPr lang="ru-RU" smtClean="0"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BA8FC-3A6C-495D-94D6-E0AEF9F1D0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098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2" r:id="rId8"/>
    <p:sldLayoutId id="2147483661" r:id="rId9"/>
    <p:sldLayoutId id="2147483656" r:id="rId10"/>
    <p:sldLayoutId id="2147483657" r:id="rId11"/>
    <p:sldLayoutId id="2147483658" r:id="rId12"/>
    <p:sldLayoutId id="2147483659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18" Type="http://schemas.openxmlformats.org/officeDocument/2006/relationships/image" Target="../media/image26.png"/><Relationship Id="rId3" Type="http://schemas.openxmlformats.org/officeDocument/2006/relationships/image" Target="../media/image11.jpeg"/><Relationship Id="rId21" Type="http://schemas.openxmlformats.org/officeDocument/2006/relationships/image" Target="../media/image29.jpe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4.png"/><Relationship Id="rId20" Type="http://schemas.openxmlformats.org/officeDocument/2006/relationships/image" Target="../media/image2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5" Type="http://schemas.openxmlformats.org/officeDocument/2006/relationships/image" Target="../media/image23.png"/><Relationship Id="rId23" Type="http://schemas.openxmlformats.org/officeDocument/2006/relationships/image" Target="../media/image31.jpe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jpeg"/><Relationship Id="rId22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hyperlink" Target="https://www.facebook.com/school1552" TargetMode="External"/><Relationship Id="rId7" Type="http://schemas.openxmlformats.org/officeDocument/2006/relationships/image" Target="../media/image35.png"/><Relationship Id="rId2" Type="http://schemas.openxmlformats.org/officeDocument/2006/relationships/hyperlink" Target="https://gymu1552.mskobr.ru/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jpeg"/><Relationship Id="rId5" Type="http://schemas.openxmlformats.org/officeDocument/2006/relationships/hyperlink" Target="https://www.youtube.com/channel/UCsHM6XyQGleXg6UHOh6Q03A" TargetMode="External"/><Relationship Id="rId10" Type="http://schemas.openxmlformats.org/officeDocument/2006/relationships/image" Target="../media/image38.png"/><Relationship Id="rId4" Type="http://schemas.openxmlformats.org/officeDocument/2006/relationships/hyperlink" Target="https://vk.com/sch1552sch" TargetMode="External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microsoft.com/office/2007/relationships/hdphoto" Target="../media/hdphoto1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677D59DE-61D2-44B4-87B7-1547DF5112C8}"/>
              </a:ext>
            </a:extLst>
          </p:cNvPr>
          <p:cNvSpPr txBox="1">
            <a:spLocks/>
          </p:cNvSpPr>
          <p:nvPr/>
        </p:nvSpPr>
        <p:spPr>
          <a:xfrm>
            <a:off x="2998862" y="1268760"/>
            <a:ext cx="8922540" cy="489654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директора о работе ГБОУ Школа №1552 в 2019 году</a:t>
            </a:r>
            <a:endParaRPr lang="ru-RU" b="1" dirty="0">
              <a:latin typeface="+mj-lt"/>
              <a:cs typeface="Times New Roman" panose="02020603050405020304" pitchFamily="18" charset="0"/>
            </a:endParaRPr>
          </a:p>
          <a:p>
            <a:pPr marL="0" indent="0" algn="r">
              <a:buFont typeface="Arial" panose="020B0604020202020204" pitchFamily="34" charset="0"/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Font typeface="Arial" panose="020B0604020202020204" pitchFamily="34" charset="0"/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Font typeface="Arial" panose="020B0604020202020204" pitchFamily="34" charset="0"/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Font typeface="Arial" panose="020B0604020202020204" pitchFamily="34" charset="0"/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Пушкин Павел Павлович, 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ГБОУ Школа №1552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11.03.2020</a:t>
            </a:r>
          </a:p>
        </p:txBody>
      </p:sp>
      <p:pic>
        <p:nvPicPr>
          <p:cNvPr id="6" name="Рисунок 5" descr="Изображение выглядит как текст, карта&#10;&#10;Автоматически созданное описание">
            <a:extLst>
              <a:ext uri="{FF2B5EF4-FFF2-40B4-BE49-F238E27FC236}">
                <a16:creationId xmlns:a16="http://schemas.microsoft.com/office/drawing/2014/main" id="{5D6379E7-A320-46D9-B363-67C946F5C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790" y="2708920"/>
            <a:ext cx="2569062" cy="40038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18E2F5-818B-4747-8840-CE7557E332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3" t="23537" r="29208" b="23537"/>
          <a:stretch/>
        </p:blipFill>
        <p:spPr>
          <a:xfrm>
            <a:off x="907992" y="1340768"/>
            <a:ext cx="1474449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759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2" descr="http://mosmetod.ru/files/projects/tech/ucheb_den_techn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284" y="1050658"/>
            <a:ext cx="1354129" cy="135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profil.mos.ru/templates/klass/img/dblue/razv_nte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734" y="998864"/>
            <a:ext cx="1623559" cy="162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www.kmscity.ru/assets/gallery/2018/02/21/kadet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4" y="3727090"/>
            <a:ext cx="2029979" cy="106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metrogorodok.mos.ru/presscenter/Photo_2017_2/%D0%9C%D0%B5%D1%82%D1%80%D0%BE%D0%B3%D0%BE%D1%80-%D0%BA%D1%80%D1%83%D0%B6%D0%BE%D0%BA%20%D1%87%D0%B5%D0%BC%D0%BF%D0%B8%D0%BE%D0%BD%D0%BE%D0%B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065" y="2345452"/>
            <a:ext cx="1452531" cy="145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://sch1998u.mskobr.ru/images/MatVertika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252" y="2434540"/>
            <a:ext cx="2229383" cy="114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https://spo.mosmetod.ru/images/start/young-master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214" y="4597606"/>
            <a:ext cx="2459824" cy="112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56214" y="4951297"/>
            <a:ext cx="2273340" cy="4923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</a:rPr>
              <a:t>Юные мастера</a:t>
            </a:r>
          </a:p>
        </p:txBody>
      </p:sp>
      <p:pic>
        <p:nvPicPr>
          <p:cNvPr id="5138" name="Picture 18" descr="http://snt.mos.ru/images/loglosnt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115" y="1128334"/>
            <a:ext cx="2438083" cy="66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https://spo.mosmetod.ru/images/moscow-guide/logo_moscow_guid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330" y="1014891"/>
            <a:ext cx="1622640" cy="162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uzaomos.news/upload/resize_cache/iblock/bad/300_0_1/bad2341a1d0165cdea520ec5a2cf2a8b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204" y="4010289"/>
            <a:ext cx="1408001" cy="140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sch1450u.mskobr.ru/files/1450/%D0%9D%D0%BE%D0%B2%D0%BE%D1%81%D1%82%D0%B8/2019.02.18%20(%D0%94%D0%B5%D1%82%D1%81%D0%BA%D0%B8%D0%B9%20%D1%87%D0%B5%D0%BC%D0%BF%D0%B8%D0%BE%D0%BD%D0%B0%D1%82%20World%20Skills)/ilovepdf_com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276" y="4487501"/>
            <a:ext cx="3330856" cy="187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s://mospolytech.ru/storage/images/ws/38zEaMxKUwI-e1427089867124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530" y="4998139"/>
            <a:ext cx="2215705" cy="148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6191002" y="3831802"/>
            <a:ext cx="4701228" cy="461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Эффективная начальная школа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1" name="Picture 8" descr="https://sch950sv.mskobr.ru/images/banner_pofessional_obuchenie_bez_graniz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521" y="5883070"/>
            <a:ext cx="3770507" cy="86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 descr="https://sch1375u.mskobr.ru/files/%D0%A3%D0%A7%D0%90%D0%A1%D0%A2%D0%98%D0%95%20%D0%92%20%D0%93%D0%9E%D0%A0%D0%9E%D0%94%D0%A1%D0%9A%D0%98%D0%A5%20%D0%9F%D0%A0%D0%9E%D0%95%D0%9A%D0%A2%D0%90%D0%A5/%D0%9C%D0%AD%D0%A8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4" y="2843095"/>
            <a:ext cx="2095853" cy="70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19B9BA15-DA80-4DBB-B94C-6CF101D26840}"/>
              </a:ext>
            </a:extLst>
          </p:cNvPr>
          <p:cNvSpPr txBox="1">
            <a:spLocks/>
          </p:cNvSpPr>
          <p:nvPr/>
        </p:nvSpPr>
        <p:spPr>
          <a:xfrm>
            <a:off x="1486694" y="116632"/>
            <a:ext cx="9937104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Реализация городских проектов</a:t>
            </a:r>
          </a:p>
        </p:txBody>
      </p:sp>
      <p:pic>
        <p:nvPicPr>
          <p:cNvPr id="25" name="Picture 4" descr="https://pbs.twimg.com/media/DhNAxKxXcAACPFz.png:large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4" y="1025557"/>
            <a:ext cx="1560564" cy="150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104" y="2661816"/>
            <a:ext cx="1575832" cy="1316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74" y="5052914"/>
            <a:ext cx="1770196" cy="13081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https://www.mos.ru/open-graph/v1/frontend/news/item/33074073/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246" y="3438570"/>
            <a:ext cx="1937663" cy="101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kvantorium69.ru/wp-content/uploads/2019/05/4J5P01SyhtU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046" y="1016208"/>
            <a:ext cx="1435222" cy="143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osmetod.ru/files/center/newproject/uch_day_museum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3822" y="1179489"/>
            <a:ext cx="1221206" cy="122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niver sreda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775" y="2062855"/>
            <a:ext cx="1360431" cy="136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ПП для учителей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3678" y="2669778"/>
            <a:ext cx="1761030" cy="177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843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1279782" y="188640"/>
            <a:ext cx="68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  <a:latin typeface="Museo Cyrl 500" pitchFamily="50" charset="-52"/>
              </a:rPr>
              <a:t>2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041803947"/>
              </p:ext>
            </p:extLst>
          </p:nvPr>
        </p:nvGraphicFramePr>
        <p:xfrm>
          <a:off x="190551" y="1700808"/>
          <a:ext cx="6768751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Заголовок 5"/>
          <p:cNvSpPr txBox="1">
            <a:spLocks noGrp="1"/>
          </p:cNvSpPr>
          <p:nvPr>
            <p:ph type="title" idx="4294967295"/>
          </p:nvPr>
        </p:nvSpPr>
        <p:spPr>
          <a:xfrm>
            <a:off x="1597025" y="185628"/>
            <a:ext cx="77748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Динамика учебных достижений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484176"/>
              </p:ext>
            </p:extLst>
          </p:nvPr>
        </p:nvGraphicFramePr>
        <p:xfrm>
          <a:off x="7103321" y="1497818"/>
          <a:ext cx="4968550" cy="1295861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395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2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0315">
                  <a:extLst>
                    <a:ext uri="{9D8B030D-6E8A-4147-A177-3AD203B41FA5}">
                      <a16:colId xmlns:a16="http://schemas.microsoft.com/office/drawing/2014/main" val="1807868688"/>
                    </a:ext>
                  </a:extLst>
                </a:gridCol>
              </a:tblGrid>
              <a:tr h="51096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год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Сдававших</a:t>
                      </a:r>
                      <a:r>
                        <a:rPr lang="en-US" sz="1600" dirty="0"/>
                        <a:t>/</a:t>
                      </a:r>
                      <a:endParaRPr lang="ru-RU" sz="1600" dirty="0"/>
                    </a:p>
                    <a:p>
                      <a:pPr algn="ctr"/>
                      <a:r>
                        <a:rPr lang="ru-RU" sz="1600" dirty="0"/>
                        <a:t>сдавших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latin typeface="+mn-lt"/>
                          <a:cs typeface="Calibri Light" panose="020F0302020204030204" pitchFamily="34" charset="0"/>
                        </a:rPr>
                        <a:t>% от количества выпускников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9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2017-2018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latin typeface="+mn-lt"/>
                          <a:cs typeface="+mn-cs"/>
                        </a:rPr>
                        <a:t>19/1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>
                          <a:latin typeface="+mn-lt"/>
                          <a:cs typeface="Calibri Light" panose="020F0302020204030204" pitchFamily="34" charset="0"/>
                        </a:rPr>
                        <a:t>27%</a:t>
                      </a:r>
                      <a:r>
                        <a:rPr lang="ru-RU" sz="1600" i="0" dirty="0">
                          <a:latin typeface="+mn-lt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n-US" sz="1600" i="0" dirty="0">
                          <a:latin typeface="+mn-lt"/>
                          <a:cs typeface="Calibri Light" panose="020F0302020204030204" pitchFamily="34" charset="0"/>
                        </a:rPr>
                        <a:t>/</a:t>
                      </a:r>
                      <a:r>
                        <a:rPr lang="ru-RU" sz="1600" i="0" dirty="0">
                          <a:latin typeface="+mn-lt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n-US" sz="1600" i="0" dirty="0">
                          <a:latin typeface="+mn-lt"/>
                          <a:cs typeface="Calibri Light" panose="020F0302020204030204" pitchFamily="34" charset="0"/>
                        </a:rPr>
                        <a:t>1%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2018-2019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36/24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latin typeface="+mn-lt"/>
                          <a:cs typeface="Calibri Light" panose="020F0302020204030204" pitchFamily="34" charset="0"/>
                        </a:rPr>
                        <a:t>40% </a:t>
                      </a:r>
                      <a:r>
                        <a:rPr lang="en-US" sz="1600" i="0" dirty="0">
                          <a:latin typeface="+mn-lt"/>
                          <a:cs typeface="Calibri Light" panose="020F0302020204030204" pitchFamily="34" charset="0"/>
                        </a:rPr>
                        <a:t>/</a:t>
                      </a:r>
                      <a:r>
                        <a:rPr lang="ru-RU" sz="1600" i="0" dirty="0">
                          <a:latin typeface="+mn-lt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n-US" sz="1600" i="0" dirty="0">
                          <a:latin typeface="+mn-lt"/>
                          <a:cs typeface="Calibri Light" panose="020F0302020204030204" pitchFamily="34" charset="0"/>
                        </a:rPr>
                        <a:t>27%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766748"/>
              </p:ext>
            </p:extLst>
          </p:nvPr>
        </p:nvGraphicFramePr>
        <p:xfrm>
          <a:off x="7332119" y="4941168"/>
          <a:ext cx="4529434" cy="190289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577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841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год</a:t>
                      </a:r>
                      <a:endParaRPr lang="ru-RU" sz="14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Получивших свидетельство о профессии в рамках проекта «Профессиональное обучение без границ»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04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2017-2018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latin typeface="+mn-lt"/>
                          <a:cs typeface="Calibri Light" panose="020F0302020204030204" pitchFamily="34" charset="0"/>
                        </a:rPr>
                        <a:t>51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04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2018-2019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120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D7EDE7C-871A-43F7-86EA-22047574A94F}"/>
              </a:ext>
            </a:extLst>
          </p:cNvPr>
          <p:cNvSpPr txBox="1"/>
          <p:nvPr/>
        </p:nvSpPr>
        <p:spPr>
          <a:xfrm>
            <a:off x="7103318" y="1067523"/>
            <a:ext cx="5087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Предпрофессиональный экзамен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DFAD858B-A46C-4F8B-9C91-B776EB3880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178961"/>
              </p:ext>
            </p:extLst>
          </p:nvPr>
        </p:nvGraphicFramePr>
        <p:xfrm>
          <a:off x="7103318" y="3223974"/>
          <a:ext cx="4968553" cy="1641797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224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4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0317">
                  <a:extLst>
                    <a:ext uri="{9D8B030D-6E8A-4147-A177-3AD203B41FA5}">
                      <a16:colId xmlns:a16="http://schemas.microsoft.com/office/drawing/2014/main" val="1807868688"/>
                    </a:ext>
                  </a:extLst>
                </a:gridCol>
              </a:tblGrid>
              <a:tr h="51096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год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Количество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latin typeface="+mn-lt"/>
                          <a:cs typeface="Calibri Light" panose="020F0302020204030204" pitchFamily="34" charset="0"/>
                        </a:rPr>
                        <a:t>% от количества выпускников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936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latin typeface="+mn-lt"/>
                          <a:cs typeface="Calibri Light" panose="020F0302020204030204" pitchFamily="34" charset="0"/>
                        </a:rPr>
                        <a:t>2016-2017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latin typeface="+mn-lt"/>
                          <a:cs typeface="Calibri Light" panose="020F030202020403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latin typeface="+mn-lt"/>
                          <a:cs typeface="Calibri Light" panose="020F0302020204030204" pitchFamily="34" charset="0"/>
                        </a:rPr>
                        <a:t>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2932730"/>
                  </a:ext>
                </a:extLst>
              </a:tr>
              <a:tr h="3459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2017-2018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latin typeface="+mn-lt"/>
                          <a:cs typeface="+mn-cs"/>
                        </a:rPr>
                        <a:t>5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latin typeface="+mn-lt"/>
                          <a:cs typeface="Calibri Light" panose="020F0302020204030204" pitchFamily="34" charset="0"/>
                        </a:rPr>
                        <a:t>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2018-2019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6</a:t>
                      </a:r>
                      <a:endParaRPr lang="ru-RU" sz="16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latin typeface="+mn-lt"/>
                          <a:cs typeface="Calibri Light" panose="020F0302020204030204" pitchFamily="34" charset="0"/>
                        </a:rPr>
                        <a:t>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766EA624-AA3B-4928-8573-305642886475}"/>
              </a:ext>
            </a:extLst>
          </p:cNvPr>
          <p:cNvSpPr txBox="1"/>
          <p:nvPr/>
        </p:nvSpPr>
        <p:spPr>
          <a:xfrm>
            <a:off x="7247334" y="2852936"/>
            <a:ext cx="4614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Медалисты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9938A4-BFD2-4262-B721-EA17DB7F75DE}"/>
              </a:ext>
            </a:extLst>
          </p:cNvPr>
          <p:cNvSpPr txBox="1"/>
          <p:nvPr/>
        </p:nvSpPr>
        <p:spPr>
          <a:xfrm>
            <a:off x="1471009" y="1228690"/>
            <a:ext cx="4478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Доля выпускников, набравших на ЕГЭ:</a:t>
            </a:r>
          </a:p>
        </p:txBody>
      </p:sp>
    </p:spTree>
    <p:extLst>
      <p:ext uri="{BB962C8B-B14F-4D97-AF65-F5344CB8AC3E}">
        <p14:creationId xmlns:p14="http://schemas.microsoft.com/office/powerpoint/2010/main" val="3662819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1279782" y="188640"/>
            <a:ext cx="68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  <a:latin typeface="Museo Cyrl 500" pitchFamily="50" charset="-52"/>
              </a:rPr>
              <a:t>2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494545001"/>
              </p:ext>
            </p:extLst>
          </p:nvPr>
        </p:nvGraphicFramePr>
        <p:xfrm>
          <a:off x="2854847" y="1700808"/>
          <a:ext cx="6768751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Заголовок 5"/>
          <p:cNvSpPr txBox="1">
            <a:spLocks noGrp="1"/>
          </p:cNvSpPr>
          <p:nvPr>
            <p:ph type="title" idx="4294967295"/>
          </p:nvPr>
        </p:nvSpPr>
        <p:spPr>
          <a:xfrm>
            <a:off x="1597025" y="185628"/>
            <a:ext cx="77748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Динамика учебных достижений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9938A4-BFD2-4262-B721-EA17DB7F75DE}"/>
              </a:ext>
            </a:extLst>
          </p:cNvPr>
          <p:cNvSpPr txBox="1"/>
          <p:nvPr/>
        </p:nvSpPr>
        <p:spPr>
          <a:xfrm>
            <a:off x="3142878" y="1235686"/>
            <a:ext cx="583903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/>
              <a:t>Доля выпускников, набравших на ОГЭ:</a:t>
            </a:r>
          </a:p>
        </p:txBody>
      </p:sp>
    </p:spTree>
    <p:extLst>
      <p:ext uri="{BB962C8B-B14F-4D97-AF65-F5344CB8AC3E}">
        <p14:creationId xmlns:p14="http://schemas.microsoft.com/office/powerpoint/2010/main" val="909137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1279782" y="188640"/>
            <a:ext cx="68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  <a:latin typeface="Museo Cyrl 500" pitchFamily="50" charset="-52"/>
              </a:rPr>
              <a:t>2</a:t>
            </a:r>
          </a:p>
        </p:txBody>
      </p:sp>
      <p:sp>
        <p:nvSpPr>
          <p:cNvPr id="6" name="Заголовок 5"/>
          <p:cNvSpPr txBox="1">
            <a:spLocks noGrp="1"/>
          </p:cNvSpPr>
          <p:nvPr>
            <p:ph type="title" idx="4294967295"/>
          </p:nvPr>
        </p:nvSpPr>
        <p:spPr>
          <a:xfrm>
            <a:off x="1597025" y="185628"/>
            <a:ext cx="770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Массовый любительский спорт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6D70B5B-8589-4E5B-817F-B1C4F92238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765337"/>
              </p:ext>
            </p:extLst>
          </p:nvPr>
        </p:nvGraphicFramePr>
        <p:xfrm>
          <a:off x="262558" y="986875"/>
          <a:ext cx="11701300" cy="5862532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996727900"/>
                    </a:ext>
                  </a:extLst>
                </a:gridCol>
                <a:gridCol w="2178242">
                  <a:extLst>
                    <a:ext uri="{9D8B030D-6E8A-4147-A177-3AD203B41FA5}">
                      <a16:colId xmlns:a16="http://schemas.microsoft.com/office/drawing/2014/main" val="1060160308"/>
                    </a:ext>
                  </a:extLst>
                </a:gridCol>
                <a:gridCol w="2925325">
                  <a:extLst>
                    <a:ext uri="{9D8B030D-6E8A-4147-A177-3AD203B41FA5}">
                      <a16:colId xmlns:a16="http://schemas.microsoft.com/office/drawing/2014/main" val="2152622456"/>
                    </a:ext>
                  </a:extLst>
                </a:gridCol>
                <a:gridCol w="2925325">
                  <a:extLst>
                    <a:ext uri="{9D8B030D-6E8A-4147-A177-3AD203B41FA5}">
                      <a16:colId xmlns:a16="http://schemas.microsoft.com/office/drawing/2014/main" val="2401759590"/>
                    </a:ext>
                  </a:extLst>
                </a:gridCol>
              </a:tblGrid>
              <a:tr h="384871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2016-2017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2017-2018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2018-2019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2789952"/>
                  </a:ext>
                </a:extLst>
              </a:tr>
              <a:tr h="537765"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обучающихся, сдавших нормы ГТО (чел.)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8203638"/>
                  </a:ext>
                </a:extLst>
              </a:tr>
              <a:tr h="384871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команд – победителей и призеров межрайонного (МРСД №29) этапа соревнований</a:t>
                      </a: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2144075"/>
                  </a:ext>
                </a:extLst>
              </a:tr>
              <a:tr h="411232"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Футбол и волейбол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8508570"/>
                  </a:ext>
                </a:extLst>
              </a:tr>
              <a:tr h="1644927"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Президентские состязания, Президентские спортивные игры, Чемпионат г. Москвы по баскетболу «Победный мяч», Открытые Всероссийские соревнования по шахматам «Белая Ладья»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0355082"/>
                  </a:ext>
                </a:extLst>
              </a:tr>
              <a:tr h="384871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команд – участников городского этапа соревнований</a:t>
                      </a: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3747664"/>
                  </a:ext>
                </a:extLst>
              </a:tr>
              <a:tr h="1644927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Президентские состязания, Президентские спортивные игры, Чемпионат г. Москвы по баскетболу «Победный мяч», Открытые Всероссийские соревнования по шахматам «Белая Ладья»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2636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527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1279782" y="188640"/>
            <a:ext cx="68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  <a:latin typeface="Museo Cyrl 500" pitchFamily="50" charset="-52"/>
              </a:rPr>
              <a:t>3</a:t>
            </a:r>
          </a:p>
        </p:txBody>
      </p:sp>
      <p:sp>
        <p:nvSpPr>
          <p:cNvPr id="6" name="Заголовок 5"/>
          <p:cNvSpPr txBox="1">
            <a:spLocks noGrp="1"/>
          </p:cNvSpPr>
          <p:nvPr>
            <p:ph type="title" idx="4294967295"/>
          </p:nvPr>
        </p:nvSpPr>
        <p:spPr>
          <a:xfrm>
            <a:off x="1597025" y="185628"/>
            <a:ext cx="5960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Олимпиадное движение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536" y="1096147"/>
            <a:ext cx="5484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Всероссийская олимпиада школьников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170036"/>
              </p:ext>
            </p:extLst>
          </p:nvPr>
        </p:nvGraphicFramePr>
        <p:xfrm>
          <a:off x="392364" y="1647447"/>
          <a:ext cx="11247458" cy="1902809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4123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0254">
                  <a:extLst>
                    <a:ext uri="{9D8B030D-6E8A-4147-A177-3AD203B41FA5}">
                      <a16:colId xmlns:a16="http://schemas.microsoft.com/office/drawing/2014/main" val="1094246050"/>
                    </a:ext>
                  </a:extLst>
                </a:gridCol>
                <a:gridCol w="2226059">
                  <a:extLst>
                    <a:ext uri="{9D8B030D-6E8A-4147-A177-3AD203B41FA5}">
                      <a16:colId xmlns:a16="http://schemas.microsoft.com/office/drawing/2014/main" val="3015228752"/>
                    </a:ext>
                  </a:extLst>
                </a:gridCol>
                <a:gridCol w="3257389">
                  <a:extLst>
                    <a:ext uri="{9D8B030D-6E8A-4147-A177-3AD203B41FA5}">
                      <a16:colId xmlns:a16="http://schemas.microsoft.com/office/drawing/2014/main" val="2930658217"/>
                    </a:ext>
                  </a:extLst>
                </a:gridCol>
              </a:tblGrid>
              <a:tr h="378809"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2017 г.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2018</a:t>
                      </a:r>
                      <a:r>
                        <a:rPr lang="ru-RU" sz="1600" baseline="0" dirty="0"/>
                        <a:t> г.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2019 г.</a:t>
                      </a:r>
                      <a:endParaRPr lang="ru-RU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/>
                        <a:t>Количество дипломов призеров и победителей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8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Муниципальный этап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solidFill>
                            <a:schemeClr val="tx1"/>
                          </a:solidFill>
                        </a:rPr>
                        <a:t>46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solidFill>
                            <a:schemeClr val="tx1"/>
                          </a:solidFill>
                        </a:rPr>
                        <a:t>73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9280014"/>
                  </a:ext>
                </a:extLst>
              </a:tr>
              <a:tr h="3848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Региональный</a:t>
                      </a:r>
                      <a:r>
                        <a:rPr lang="ru-RU" sz="1600" baseline="0" dirty="0"/>
                        <a:t> этап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Заключительный этап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0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" name="Picture 6" descr="ÐÐ°ÑÑÐ¸Ð½ÐºÐ¸ Ð¿Ð¾ Ð·Ð°Ð¿ÑÐ¾ÑÑ Ð²ÑÐµÑÐ¾Ñ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80" y="1715015"/>
            <a:ext cx="664137" cy="67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348781" y="3543399"/>
            <a:ext cx="51269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Московская олимпиада школьников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193320"/>
              </p:ext>
            </p:extLst>
          </p:nvPr>
        </p:nvGraphicFramePr>
        <p:xfrm>
          <a:off x="406574" y="3934902"/>
          <a:ext cx="11233248" cy="185928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3902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8405">
                  <a:extLst>
                    <a:ext uri="{9D8B030D-6E8A-4147-A177-3AD203B41FA5}">
                      <a16:colId xmlns:a16="http://schemas.microsoft.com/office/drawing/2014/main" val="983217557"/>
                    </a:ext>
                  </a:extLst>
                </a:gridCol>
                <a:gridCol w="3547341">
                  <a:extLst>
                    <a:ext uri="{9D8B030D-6E8A-4147-A177-3AD203B41FA5}">
                      <a16:colId xmlns:a16="http://schemas.microsoft.com/office/drawing/2014/main" val="4130583692"/>
                    </a:ext>
                  </a:extLst>
                </a:gridCol>
                <a:gridCol w="1655426">
                  <a:extLst>
                    <a:ext uri="{9D8B030D-6E8A-4147-A177-3AD203B41FA5}">
                      <a16:colId xmlns:a16="http://schemas.microsoft.com/office/drawing/2014/main" val="4348041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2017 г.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2018</a:t>
                      </a:r>
                      <a:r>
                        <a:rPr lang="ru-RU" sz="1600" baseline="0" dirty="0"/>
                        <a:t> г.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2019 г.</a:t>
                      </a:r>
                      <a:endParaRPr lang="ru-RU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26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38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Первый этап, прошли в заключительный</a:t>
                      </a:r>
                      <a:endParaRPr lang="ru-RU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ru-RU" sz="1600" b="0" dirty="0"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  <a:endParaRPr lang="ru-RU" sz="1600" b="0" dirty="0"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386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/>
                        <a:t>Количество дипломов призеров и победителей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72709"/>
                  </a:ext>
                </a:extLst>
              </a:tr>
              <a:tr h="31938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Заключительный этап</a:t>
                      </a:r>
                      <a:endParaRPr lang="ru-RU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похвальная грамота</a:t>
                      </a:r>
                      <a:endParaRPr lang="ru-RU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6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0674595"/>
                  </a:ext>
                </a:extLst>
              </a:tr>
            </a:tbl>
          </a:graphicData>
        </a:graphic>
      </p:graphicFrame>
      <p:pic>
        <p:nvPicPr>
          <p:cNvPr id="19" name="Picture 4" descr="ÐÐ°ÑÑÐ¸Ð½ÐºÐ¸ Ð¿Ð¾ Ð·Ð°Ð¿ÑÐ¾ÑÑ Ð¼Ð¾ÑÐºÐ¾Ð²ÑÐºÐ°Ñ Ð¾Ð»Ð¸Ð¼Ð¿Ð¸Ð°Ð´Ð° ÑÐºÐ¾Ð»ÑÐ½Ð¸ÐºÐ¾Ð²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14" y="4005064"/>
            <a:ext cx="496867" cy="59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766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4CB612-67EC-4782-9FEE-F056F859DE1A}"/>
              </a:ext>
            </a:extLst>
          </p:cNvPr>
          <p:cNvSpPr txBox="1">
            <a:spLocks/>
          </p:cNvSpPr>
          <p:nvPr/>
        </p:nvSpPr>
        <p:spPr>
          <a:xfrm>
            <a:off x="1486694" y="116632"/>
            <a:ext cx="9937104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О нас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0FB0E6-B5A5-4D86-BE53-7D30C8084A4E}"/>
              </a:ext>
            </a:extLst>
          </p:cNvPr>
          <p:cNvSpPr txBox="1"/>
          <p:nvPr/>
        </p:nvSpPr>
        <p:spPr>
          <a:xfrm>
            <a:off x="2782838" y="1916832"/>
            <a:ext cx="9001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hlinkClick r:id="rId2"/>
              </a:rPr>
              <a:t>https://gymu1552.mskobr.ru</a:t>
            </a:r>
            <a:endParaRPr lang="ru-RU" sz="2400" b="1" dirty="0"/>
          </a:p>
          <a:p>
            <a:endParaRPr lang="en-US" sz="2400" b="1" dirty="0"/>
          </a:p>
          <a:p>
            <a:r>
              <a:rPr lang="en-US" sz="2400" b="1" dirty="0">
                <a:hlinkClick r:id="rId3"/>
              </a:rPr>
              <a:t>https://www.facebook.com/school1552</a:t>
            </a:r>
            <a:endParaRPr lang="ru-RU" sz="2400" b="1" dirty="0"/>
          </a:p>
          <a:p>
            <a:endParaRPr lang="ru-RU" sz="2400" b="1" dirty="0"/>
          </a:p>
          <a:p>
            <a:r>
              <a:rPr lang="en-US" sz="2400" b="1" dirty="0">
                <a:hlinkClick r:id="rId4"/>
              </a:rPr>
              <a:t>https://vk.com/sch1552sch</a:t>
            </a:r>
            <a:endParaRPr lang="ru-RU" sz="2400" b="1" dirty="0"/>
          </a:p>
          <a:p>
            <a:endParaRPr lang="ru-RU" sz="2400" b="1" dirty="0"/>
          </a:p>
          <a:p>
            <a:r>
              <a:rPr lang="en-US" sz="2400" b="1" dirty="0"/>
              <a:t>@sch1552sch</a:t>
            </a:r>
          </a:p>
          <a:p>
            <a:endParaRPr lang="en-US" sz="2400" b="1" dirty="0"/>
          </a:p>
          <a:p>
            <a:r>
              <a:rPr lang="en-US" sz="2400" b="1" dirty="0">
                <a:hlinkClick r:id="rId5"/>
              </a:rPr>
              <a:t>https://www.youtube.com/channel/UCsHM6XyQGleXg6UHOh6Q03A</a:t>
            </a:r>
            <a:endParaRPr lang="en-US" sz="2400" b="1" dirty="0"/>
          </a:p>
        </p:txBody>
      </p:sp>
      <p:pic>
        <p:nvPicPr>
          <p:cNvPr id="6" name="Рисунок 5" descr="Free photo Camera Digital Photographer Logo Symbol Lens ..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430" y="4097888"/>
            <a:ext cx="673918" cy="668653"/>
          </a:xfrm>
          <a:prstGeom prst="rect">
            <a:avLst/>
          </a:prstGeom>
        </p:spPr>
      </p:pic>
      <p:pic>
        <p:nvPicPr>
          <p:cNvPr id="7" name="Рисунок 6" descr="GoToMeeting | Tableaux comparatifs - SocialCompar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557" y="3356992"/>
            <a:ext cx="745665" cy="559248"/>
          </a:xfrm>
          <a:prstGeom prst="rect">
            <a:avLst/>
          </a:prstGeom>
        </p:spPr>
      </p:pic>
      <p:pic>
        <p:nvPicPr>
          <p:cNvPr id="4" name="Рисунок 3" descr="File:Facebook-icon.png - OWASP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771" y="2636912"/>
            <a:ext cx="541238" cy="529429"/>
          </a:xfrm>
          <a:prstGeom prst="rect">
            <a:avLst/>
          </a:prstGeom>
        </p:spPr>
      </p:pic>
      <p:pic>
        <p:nvPicPr>
          <p:cNvPr id="5" name="Рисунок 4" descr="File:Youtube(amin).png - Wikipedia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128" y="4712279"/>
            <a:ext cx="802521" cy="802521"/>
          </a:xfrm>
          <a:prstGeom prst="rect">
            <a:avLst/>
          </a:prstGeom>
        </p:spPr>
      </p:pic>
      <p:pic>
        <p:nvPicPr>
          <p:cNvPr id="8" name="Рисунок 7" descr="&lt;strong&gt;Internet&lt;/strong&gt; Explorer 11 — Wikipédia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914" y="1871291"/>
            <a:ext cx="559493" cy="54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187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1279782" y="188640"/>
            <a:ext cx="68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  <a:latin typeface="Museo Cyrl 500" pitchFamily="50" charset="-52"/>
              </a:rPr>
              <a:t>2</a:t>
            </a:r>
          </a:p>
        </p:txBody>
      </p:sp>
      <p:sp>
        <p:nvSpPr>
          <p:cNvPr id="6" name="Заголовок 5"/>
          <p:cNvSpPr txBox="1">
            <a:spLocks noGrp="1"/>
          </p:cNvSpPr>
          <p:nvPr>
            <p:ph type="title" idx="4294967295"/>
          </p:nvPr>
        </p:nvSpPr>
        <p:spPr>
          <a:xfrm>
            <a:off x="1597025" y="185628"/>
            <a:ext cx="28488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Контингент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8255446" y="2060848"/>
          <a:ext cx="3708412" cy="2474888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291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6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120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год</a:t>
                      </a:r>
                      <a:endParaRPr lang="ru-RU" sz="18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Всего, чел*</a:t>
                      </a:r>
                      <a:endParaRPr lang="ru-RU" sz="18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582">
                <a:tc>
                  <a:txBody>
                    <a:bodyPr/>
                    <a:lstStyle/>
                    <a:p>
                      <a:pPr algn="ctr"/>
                      <a:r>
                        <a:rPr lang="ru-RU" sz="1800" i="0" dirty="0">
                          <a:latin typeface="+mn-lt"/>
                          <a:cs typeface="Calibri Light" panose="020F0302020204030204" pitchFamily="34" charset="0"/>
                        </a:rPr>
                        <a:t>2016-2017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>
                          <a:latin typeface="+mn-lt"/>
                          <a:cs typeface="Calibri Light" panose="020F0302020204030204" pitchFamily="34" charset="0"/>
                        </a:rPr>
                        <a:t>2032</a:t>
                      </a:r>
                      <a:endParaRPr lang="ru-RU" sz="18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7095648"/>
                  </a:ext>
                </a:extLst>
              </a:tr>
              <a:tr h="54158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2017-2018</a:t>
                      </a:r>
                      <a:endParaRPr lang="ru-RU" sz="18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>
                          <a:latin typeface="+mn-lt"/>
                          <a:cs typeface="Calibri Light" panose="020F0302020204030204" pitchFamily="34" charset="0"/>
                        </a:rPr>
                        <a:t>2088</a:t>
                      </a:r>
                      <a:endParaRPr lang="ru-RU" sz="18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51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2018-2019</a:t>
                      </a:r>
                      <a:endParaRPr lang="ru-RU" sz="18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>
                          <a:latin typeface="+mn-lt"/>
                          <a:cs typeface="Calibri Light" panose="020F0302020204030204" pitchFamily="34" charset="0"/>
                        </a:rPr>
                        <a:t>2215</a:t>
                      </a:r>
                      <a:endParaRPr lang="ru-RU" sz="180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3993570-59F7-4F41-A530-944DAE0B6D81}"/>
              </a:ext>
            </a:extLst>
          </p:cNvPr>
          <p:cNvSpPr txBox="1"/>
          <p:nvPr/>
        </p:nvSpPr>
        <p:spPr>
          <a:xfrm>
            <a:off x="8399463" y="4797152"/>
            <a:ext cx="35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/>
              <a:t>* - по </a:t>
            </a:r>
            <a:r>
              <a:rPr lang="ru-RU" i="1" dirty="0"/>
              <a:t>состоянию</a:t>
            </a:r>
            <a:r>
              <a:rPr lang="ru-RU" sz="1600" i="1" dirty="0"/>
              <a:t> на 25 августа</a:t>
            </a: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C600B4BE-54FC-45DF-A0F5-4CB643D1EB89}"/>
              </a:ext>
            </a:extLst>
          </p:cNvPr>
          <p:cNvGraphicFramePr/>
          <p:nvPr/>
        </p:nvGraphicFramePr>
        <p:xfrm>
          <a:off x="190551" y="1196752"/>
          <a:ext cx="7632847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83328AC-4931-49E6-8DC8-BF6569F8D468}"/>
              </a:ext>
            </a:extLst>
          </p:cNvPr>
          <p:cNvSpPr txBox="1"/>
          <p:nvPr/>
        </p:nvSpPr>
        <p:spPr>
          <a:xfrm>
            <a:off x="7604520" y="1582292"/>
            <a:ext cx="4614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Обучающихся и воспитанников</a:t>
            </a:r>
          </a:p>
        </p:txBody>
      </p:sp>
    </p:spTree>
    <p:extLst>
      <p:ext uri="{BB962C8B-B14F-4D97-AF65-F5344CB8AC3E}">
        <p14:creationId xmlns:p14="http://schemas.microsoft.com/office/powerpoint/2010/main" val="2466539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">
            <a:extLst>
              <a:ext uri="{FF2B5EF4-FFF2-40B4-BE49-F238E27FC236}">
                <a16:creationId xmlns:a16="http://schemas.microsoft.com/office/drawing/2014/main" id="{AB29F99E-8083-4FAB-B076-6214528DF0BC}"/>
              </a:ext>
            </a:extLst>
          </p:cNvPr>
          <p:cNvSpPr txBox="1">
            <a:spLocks/>
          </p:cNvSpPr>
          <p:nvPr/>
        </p:nvSpPr>
        <p:spPr>
          <a:xfrm>
            <a:off x="982638" y="-11151"/>
            <a:ext cx="10012677" cy="6463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Финансово-экономическое обеспечение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C600B4BE-54FC-45DF-A0F5-4CB643D1EB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9469402"/>
              </p:ext>
            </p:extLst>
          </p:nvPr>
        </p:nvGraphicFramePr>
        <p:xfrm>
          <a:off x="6095206" y="1196752"/>
          <a:ext cx="5472608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C600B4BE-54FC-45DF-A0F5-4CB643D1EB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2580325"/>
              </p:ext>
            </p:extLst>
          </p:nvPr>
        </p:nvGraphicFramePr>
        <p:xfrm>
          <a:off x="6095206" y="4005064"/>
          <a:ext cx="5472607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C600B4BE-54FC-45DF-A0F5-4CB643D1EB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798404"/>
              </p:ext>
            </p:extLst>
          </p:nvPr>
        </p:nvGraphicFramePr>
        <p:xfrm>
          <a:off x="190550" y="3861048"/>
          <a:ext cx="5332432" cy="2996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9B2648B9-94DF-4E30-8CE4-2A411F6732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8362093"/>
              </p:ext>
            </p:extLst>
          </p:nvPr>
        </p:nvGraphicFramePr>
        <p:xfrm>
          <a:off x="190550" y="1196752"/>
          <a:ext cx="5472608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74532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">
            <a:extLst>
              <a:ext uri="{FF2B5EF4-FFF2-40B4-BE49-F238E27FC236}">
                <a16:creationId xmlns:a16="http://schemas.microsoft.com/office/drawing/2014/main" id="{AB29F99E-8083-4FAB-B076-6214528DF0BC}"/>
              </a:ext>
            </a:extLst>
          </p:cNvPr>
          <p:cNvSpPr txBox="1">
            <a:spLocks/>
          </p:cNvSpPr>
          <p:nvPr/>
        </p:nvSpPr>
        <p:spPr>
          <a:xfrm>
            <a:off x="982638" y="-11151"/>
            <a:ext cx="10012677" cy="6463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Финансово-экономическое обеспечение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C600B4BE-54FC-45DF-A0F5-4CB643D1EB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7806479"/>
              </p:ext>
            </p:extLst>
          </p:nvPr>
        </p:nvGraphicFramePr>
        <p:xfrm>
          <a:off x="190550" y="1124744"/>
          <a:ext cx="5472608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C600B4BE-54FC-45DF-A0F5-4CB643D1EB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7441412"/>
              </p:ext>
            </p:extLst>
          </p:nvPr>
        </p:nvGraphicFramePr>
        <p:xfrm>
          <a:off x="6239222" y="1124744"/>
          <a:ext cx="5472607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C600B4BE-54FC-45DF-A0F5-4CB643D1EB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4047004"/>
              </p:ext>
            </p:extLst>
          </p:nvPr>
        </p:nvGraphicFramePr>
        <p:xfrm>
          <a:off x="3322760" y="3861048"/>
          <a:ext cx="5332432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45778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1279782" y="188640"/>
            <a:ext cx="68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  <a:latin typeface="Museo Cyrl 500" pitchFamily="50" charset="-52"/>
              </a:rPr>
              <a:t>4</a:t>
            </a:r>
          </a:p>
        </p:txBody>
      </p:sp>
      <p:sp>
        <p:nvSpPr>
          <p:cNvPr id="16" name="Заголовок 5"/>
          <p:cNvSpPr txBox="1">
            <a:spLocks/>
          </p:cNvSpPr>
          <p:nvPr/>
        </p:nvSpPr>
        <p:spPr>
          <a:xfrm>
            <a:off x="1588689" y="96307"/>
            <a:ext cx="7459093" cy="6463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Коллектив единомышленников</a:t>
            </a:r>
          </a:p>
        </p:txBody>
      </p:sp>
      <p:graphicFrame>
        <p:nvGraphicFramePr>
          <p:cNvPr id="17" name="Диаграмма 16">
            <a:extLst>
              <a:ext uri="{FF2B5EF4-FFF2-40B4-BE49-F238E27FC236}">
                <a16:creationId xmlns:a16="http://schemas.microsoft.com/office/drawing/2014/main" id="{E4417EFB-9D63-44DD-BB9E-F2ECDFCF05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9986928"/>
              </p:ext>
            </p:extLst>
          </p:nvPr>
        </p:nvGraphicFramePr>
        <p:xfrm>
          <a:off x="262558" y="1268760"/>
          <a:ext cx="7550878" cy="5417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9E533A23-00BE-4510-ADA4-7DE27958DCFB}"/>
              </a:ext>
            </a:extLst>
          </p:cNvPr>
          <p:cNvGraphicFramePr>
            <a:graphicFrameLocks noGrp="1"/>
          </p:cNvGraphicFramePr>
          <p:nvPr/>
        </p:nvGraphicFramePr>
        <p:xfrm>
          <a:off x="7822159" y="2420888"/>
          <a:ext cx="4150421" cy="3552433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048203">
                  <a:extLst>
                    <a:ext uri="{9D8B030D-6E8A-4147-A177-3AD203B41FA5}">
                      <a16:colId xmlns:a16="http://schemas.microsoft.com/office/drawing/2014/main" val="3514748054"/>
                    </a:ext>
                  </a:extLst>
                </a:gridCol>
                <a:gridCol w="2102218">
                  <a:extLst>
                    <a:ext uri="{9D8B030D-6E8A-4147-A177-3AD203B41FA5}">
                      <a16:colId xmlns:a16="http://schemas.microsoft.com/office/drawing/2014/main" val="567160807"/>
                    </a:ext>
                  </a:extLst>
                </a:gridCol>
              </a:tblGrid>
              <a:tr h="1039725"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  <a:p>
                      <a:pPr algn="ctr"/>
                      <a:r>
                        <a:rPr lang="ru-RU" sz="2000" dirty="0"/>
                        <a:t>Группа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  <a:p>
                      <a:pPr algn="ctr"/>
                      <a:r>
                        <a:rPr lang="ru-RU" sz="2000" dirty="0"/>
                        <a:t>Человек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056829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Всего сотрудников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22298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Педагогические работники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174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2689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Администрация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699211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Прочие сотрудники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0577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3977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1279782" y="188640"/>
            <a:ext cx="68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  <a:latin typeface="Museo Cyrl 500" pitchFamily="50" charset="-52"/>
              </a:rPr>
              <a:t>4</a:t>
            </a:r>
          </a:p>
        </p:txBody>
      </p:sp>
      <p:sp>
        <p:nvSpPr>
          <p:cNvPr id="16" name="Заголовок 5"/>
          <p:cNvSpPr txBox="1">
            <a:spLocks/>
          </p:cNvSpPr>
          <p:nvPr/>
        </p:nvSpPr>
        <p:spPr>
          <a:xfrm>
            <a:off x="1588689" y="96307"/>
            <a:ext cx="7459093" cy="6463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Коллектив единомышленников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FE72C3FD-DB25-4F49-828F-CF9D2662EE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5840063"/>
              </p:ext>
            </p:extLst>
          </p:nvPr>
        </p:nvGraphicFramePr>
        <p:xfrm>
          <a:off x="0" y="1440039"/>
          <a:ext cx="7550878" cy="5417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BCAD26D2-F9F6-4DFB-A25D-C44E0FDCB910}"/>
              </a:ext>
            </a:extLst>
          </p:cNvPr>
          <p:cNvGraphicFramePr>
            <a:graphicFrameLocks noGrp="1"/>
          </p:cNvGraphicFramePr>
          <p:nvPr/>
        </p:nvGraphicFramePr>
        <p:xfrm>
          <a:off x="7679382" y="1298998"/>
          <a:ext cx="4150421" cy="5472673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048203">
                  <a:extLst>
                    <a:ext uri="{9D8B030D-6E8A-4147-A177-3AD203B41FA5}">
                      <a16:colId xmlns:a16="http://schemas.microsoft.com/office/drawing/2014/main" val="3514748054"/>
                    </a:ext>
                  </a:extLst>
                </a:gridCol>
                <a:gridCol w="2102218">
                  <a:extLst>
                    <a:ext uri="{9D8B030D-6E8A-4147-A177-3AD203B41FA5}">
                      <a16:colId xmlns:a16="http://schemas.microsoft.com/office/drawing/2014/main" val="567160807"/>
                    </a:ext>
                  </a:extLst>
                </a:gridCol>
              </a:tblGrid>
              <a:tr h="1039725"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  <a:p>
                      <a:pPr algn="ctr"/>
                      <a:r>
                        <a:rPr lang="ru-RU" sz="2000" dirty="0"/>
                        <a:t>Группа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  <a:p>
                      <a:pPr algn="ctr"/>
                      <a:r>
                        <a:rPr lang="ru-RU" sz="2000" dirty="0"/>
                        <a:t>Человек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056829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Эксперты ГИА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22298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Заслуженный учитель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2689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Заслуженный учитель Москвы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699211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Почетный работник общего образования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0577275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Звание «Отличник народного просвещения»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6431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650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1279782" y="188640"/>
            <a:ext cx="68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  <a:latin typeface="Museo Cyrl 500" pitchFamily="50" charset="-52"/>
              </a:rPr>
              <a:t>4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17649" y="988010"/>
          <a:ext cx="11521280" cy="3499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4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1052">
                <a:tc gridSpan="2">
                  <a:txBody>
                    <a:bodyPr/>
                    <a:lstStyle/>
                    <a:p>
                      <a:pPr algn="r"/>
                      <a:endParaRPr lang="ru-RU" sz="2200" dirty="0">
                        <a:solidFill>
                          <a:srgbClr val="7D91B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учителей*, прошедших тренинг в формате ОГЭ/ЕГЭ </a:t>
                      </a:r>
                      <a:r>
                        <a:rPr lang="ru-RU" sz="2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МЦКО, опубликовавших свои результаты на сайте МЦКО</a:t>
                      </a:r>
                      <a:endParaRPr lang="ru-RU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учителей, показавших высокий и экспертный уровни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682483"/>
                  </a:ext>
                </a:extLst>
              </a:tr>
              <a:tr h="408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педагогических</a:t>
                      </a:r>
                      <a:r>
                        <a:rPr lang="ru-RU" sz="2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сотрудников**</a:t>
                      </a:r>
                      <a:r>
                        <a:rPr lang="ru-RU" sz="2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прошедших диагностику</a:t>
                      </a:r>
                      <a:r>
                        <a:rPr lang="ru-RU" sz="2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МПУ</a:t>
                      </a:r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опубликовавших свои результаты на сайте МЦКО</a:t>
                      </a:r>
                      <a:endParaRPr lang="ru-RU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педагогических</a:t>
                      </a:r>
                      <a:r>
                        <a:rPr lang="ru-RU" sz="2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сотрудников, показавших высокий и экспертный уровни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68%</a:t>
                      </a:r>
                      <a:endParaRPr lang="ru-RU" sz="2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Заголовок 5"/>
          <p:cNvSpPr txBox="1">
            <a:spLocks/>
          </p:cNvSpPr>
          <p:nvPr/>
        </p:nvSpPr>
        <p:spPr>
          <a:xfrm>
            <a:off x="1588689" y="96307"/>
            <a:ext cx="7459093" cy="6463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Коллектив единомышленников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40459" y="4886323"/>
            <a:ext cx="100984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-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общего количества учителей 5-11 классов в Школе,</a:t>
            </a:r>
          </a:p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- учителя начальных классов, воспитатели, специалисты службы СППС </a:t>
            </a:r>
          </a:p>
        </p:txBody>
      </p:sp>
    </p:spTree>
    <p:extLst>
      <p:ext uri="{BB962C8B-B14F-4D97-AF65-F5344CB8AC3E}">
        <p14:creationId xmlns:p14="http://schemas.microsoft.com/office/powerpoint/2010/main" val="4011355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1279782" y="188640"/>
            <a:ext cx="68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  <a:latin typeface="Museo Cyrl 500" pitchFamily="50" charset="-52"/>
              </a:rPr>
              <a:t>4</a:t>
            </a:r>
          </a:p>
        </p:txBody>
      </p:sp>
      <p:pic>
        <p:nvPicPr>
          <p:cNvPr id="5" name="Picture 2" descr="ÐÐ°ÑÑÐ¸Ð½ÐºÐ¸ Ð¿Ð¾ Ð·Ð°Ð¿ÑÐ¾ÑÑ Ð¼Ð¾ÑÐºÐ¾Ð²ÑÐºÐ¸Ð¹ ÑÑÐ¸ÑÐµÐ»Ñ 201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30"/>
          <a:stretch/>
        </p:blipFill>
        <p:spPr bwMode="auto">
          <a:xfrm>
            <a:off x="6081728" y="3763313"/>
            <a:ext cx="1986200" cy="200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343" y="1340768"/>
            <a:ext cx="1368152" cy="13681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72246" y="1400933"/>
            <a:ext cx="3940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Грантополучатели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МЭШ – 1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 (за сценарий); 4 человека (за приложения) 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296" y="2995223"/>
            <a:ext cx="2755126" cy="161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667452" y="3204811"/>
            <a:ext cx="32981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2018-2019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- 0 человек;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1 участник очного этапа </a:t>
            </a:r>
          </a:p>
        </p:txBody>
      </p:sp>
      <p:pic>
        <p:nvPicPr>
          <p:cNvPr id="12" name="Picture 6" descr="ÐÐ°ÑÑÐ¸Ð½ÐºÐ¸ Ð¿Ð¾ Ð·Ð°Ð¿ÑÐ¾ÑÑ Ð½Ð¾Ð²ÑÐ¹ ÑÑÐ¸ÑÐµÐ»Ñ Ð½Ð¾Ð²Ð¾Ð¹ Ð¸Ð½ÑÐ¾ÑÐ¼Ð°ÑÐ¸ÐºÐ¸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016F8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198" y="1510500"/>
            <a:ext cx="2393520" cy="102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628302" y="1274299"/>
            <a:ext cx="35621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2018-2019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участник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дистанционного этапа 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человек;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.– участники очного этапа – 3 человека (результаты ожидаются)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75962" y="5472034"/>
            <a:ext cx="2279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2018-2019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-Лауреат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этапа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человек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6718" y="4220474"/>
            <a:ext cx="3547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2018-2019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-участник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очного этапа 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человек;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Призёр – 1 человек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5"/>
          <p:cNvSpPr txBox="1">
            <a:spLocks/>
          </p:cNvSpPr>
          <p:nvPr/>
        </p:nvSpPr>
        <p:spPr>
          <a:xfrm>
            <a:off x="1588689" y="96307"/>
            <a:ext cx="7459093" cy="6463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Коллектив единомышленников</a:t>
            </a:r>
          </a:p>
        </p:txBody>
      </p:sp>
      <p:pic>
        <p:nvPicPr>
          <p:cNvPr id="1028" name="Picture 4" descr="C:\Users\Школа 1034\Desktop\AKR-200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907"/>
          <a:stretch/>
        </p:blipFill>
        <p:spPr bwMode="auto">
          <a:xfrm>
            <a:off x="411603" y="4549028"/>
            <a:ext cx="1404771" cy="184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90769" y="4685560"/>
            <a:ext cx="2664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 Классный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</a:t>
            </a:r>
          </a:p>
        </p:txBody>
      </p:sp>
    </p:spTree>
    <p:extLst>
      <p:ext uri="{BB962C8B-B14F-4D97-AF65-F5344CB8AC3E}">
        <p14:creationId xmlns:p14="http://schemas.microsoft.com/office/powerpoint/2010/main" val="1531053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">
            <a:extLst>
              <a:ext uri="{FF2B5EF4-FFF2-40B4-BE49-F238E27FC236}">
                <a16:creationId xmlns:a16="http://schemas.microsoft.com/office/drawing/2014/main" id="{CA6B10AA-D336-4665-A3A4-24B7D545FFFB}"/>
              </a:ext>
            </a:extLst>
          </p:cNvPr>
          <p:cNvSpPr txBox="1">
            <a:spLocks/>
          </p:cNvSpPr>
          <p:nvPr/>
        </p:nvSpPr>
        <p:spPr>
          <a:xfrm>
            <a:off x="1588689" y="96307"/>
            <a:ext cx="7350089" cy="6463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Дополнительное образование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6853DF1-0749-4527-8A46-BE5BFAF6E3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58468"/>
              </p:ext>
            </p:extLst>
          </p:nvPr>
        </p:nvGraphicFramePr>
        <p:xfrm>
          <a:off x="550590" y="1988840"/>
          <a:ext cx="5112567" cy="1929804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296143">
                  <a:extLst>
                    <a:ext uri="{9D8B030D-6E8A-4147-A177-3AD203B41FA5}">
                      <a16:colId xmlns:a16="http://schemas.microsoft.com/office/drawing/2014/main" val="3514748054"/>
                    </a:ext>
                  </a:extLst>
                </a:gridCol>
                <a:gridCol w="1724919">
                  <a:extLst>
                    <a:ext uri="{9D8B030D-6E8A-4147-A177-3AD203B41FA5}">
                      <a16:colId xmlns:a16="http://schemas.microsoft.com/office/drawing/2014/main" val="1290232333"/>
                    </a:ext>
                  </a:extLst>
                </a:gridCol>
                <a:gridCol w="2091505">
                  <a:extLst>
                    <a:ext uri="{9D8B030D-6E8A-4147-A177-3AD203B41FA5}">
                      <a16:colId xmlns:a16="http://schemas.microsoft.com/office/drawing/2014/main" val="5671608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Количество групп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Количество обучающихся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056829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2017-2018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2054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740168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2018-2019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2245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22298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2019-2020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2945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26894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0AC2637-4680-4A49-A7CA-E89F97626F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033464"/>
              </p:ext>
            </p:extLst>
          </p:nvPr>
        </p:nvGraphicFramePr>
        <p:xfrm>
          <a:off x="6239222" y="1981611"/>
          <a:ext cx="5112567" cy="1929804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296143">
                  <a:extLst>
                    <a:ext uri="{9D8B030D-6E8A-4147-A177-3AD203B41FA5}">
                      <a16:colId xmlns:a16="http://schemas.microsoft.com/office/drawing/2014/main" val="3514748054"/>
                    </a:ext>
                  </a:extLst>
                </a:gridCol>
                <a:gridCol w="1724919">
                  <a:extLst>
                    <a:ext uri="{9D8B030D-6E8A-4147-A177-3AD203B41FA5}">
                      <a16:colId xmlns:a16="http://schemas.microsoft.com/office/drawing/2014/main" val="1290232333"/>
                    </a:ext>
                  </a:extLst>
                </a:gridCol>
                <a:gridCol w="2091505">
                  <a:extLst>
                    <a:ext uri="{9D8B030D-6E8A-4147-A177-3AD203B41FA5}">
                      <a16:colId xmlns:a16="http://schemas.microsoft.com/office/drawing/2014/main" val="5671608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Количество групп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Количество обучающихся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056829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2017-2018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740168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2018-2019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1065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22298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2019-2020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1265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26894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2428689-A6B4-4E93-B2BF-DBE6B42254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834266"/>
              </p:ext>
            </p:extLst>
          </p:nvPr>
        </p:nvGraphicFramePr>
        <p:xfrm>
          <a:off x="2332788" y="4725144"/>
          <a:ext cx="7812867" cy="1929804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405676">
                  <a:extLst>
                    <a:ext uri="{9D8B030D-6E8A-4147-A177-3AD203B41FA5}">
                      <a16:colId xmlns:a16="http://schemas.microsoft.com/office/drawing/2014/main" val="3514748054"/>
                    </a:ext>
                  </a:extLst>
                </a:gridCol>
                <a:gridCol w="1870687">
                  <a:extLst>
                    <a:ext uri="{9D8B030D-6E8A-4147-A177-3AD203B41FA5}">
                      <a16:colId xmlns:a16="http://schemas.microsoft.com/office/drawing/2014/main" val="1290232333"/>
                    </a:ext>
                  </a:extLst>
                </a:gridCol>
                <a:gridCol w="2268252">
                  <a:extLst>
                    <a:ext uri="{9D8B030D-6E8A-4147-A177-3AD203B41FA5}">
                      <a16:colId xmlns:a16="http://schemas.microsoft.com/office/drawing/2014/main" val="567160807"/>
                    </a:ext>
                  </a:extLst>
                </a:gridCol>
                <a:gridCol w="2268252">
                  <a:extLst>
                    <a:ext uri="{9D8B030D-6E8A-4147-A177-3AD203B41FA5}">
                      <a16:colId xmlns:a16="http://schemas.microsoft.com/office/drawing/2014/main" val="2653295675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Количество программ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Количество групп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Количество участников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056829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2017-2018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740168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2018-2019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22298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2019-2020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2689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6FA153B-7011-44C4-8AA6-0190AD9FBF87}"/>
              </a:ext>
            </a:extLst>
          </p:cNvPr>
          <p:cNvSpPr txBox="1"/>
          <p:nvPr/>
        </p:nvSpPr>
        <p:spPr>
          <a:xfrm>
            <a:off x="799763" y="1412776"/>
            <a:ext cx="4614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Кружки и секции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B1C025-4CBD-4996-AD9E-B8E2E4B5692A}"/>
              </a:ext>
            </a:extLst>
          </p:cNvPr>
          <p:cNvSpPr txBox="1"/>
          <p:nvPr/>
        </p:nvSpPr>
        <p:spPr>
          <a:xfrm>
            <a:off x="6095206" y="1420833"/>
            <a:ext cx="5439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Платное дополнительное образование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17F8FC-B38E-428A-BE14-1E626715651B}"/>
              </a:ext>
            </a:extLst>
          </p:cNvPr>
          <p:cNvSpPr txBox="1"/>
          <p:nvPr/>
        </p:nvSpPr>
        <p:spPr>
          <a:xfrm>
            <a:off x="3608075" y="4263479"/>
            <a:ext cx="5439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Московское долголетие</a:t>
            </a:r>
          </a:p>
        </p:txBody>
      </p:sp>
    </p:spTree>
    <p:extLst>
      <p:ext uri="{BB962C8B-B14F-4D97-AF65-F5344CB8AC3E}">
        <p14:creationId xmlns:p14="http://schemas.microsoft.com/office/powerpoint/2010/main" val="20633739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8764</TotalTime>
  <Words>757</Words>
  <Application>Microsoft Office PowerPoint</Application>
  <PresentationFormat>Произвольный</PresentationFormat>
  <Paragraphs>245</Paragraphs>
  <Slides>15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Museo Cyrl 500</vt:lpstr>
      <vt:lpstr>Times New Roman</vt:lpstr>
      <vt:lpstr>Тема Office</vt:lpstr>
      <vt:lpstr>Презентация PowerPoint</vt:lpstr>
      <vt:lpstr>Контингент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Динамика учебных достижений</vt:lpstr>
      <vt:lpstr>Динамика учебных достижений</vt:lpstr>
      <vt:lpstr>Массовый любительский спорт</vt:lpstr>
      <vt:lpstr>Олимпиадное движение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Katya</dc:creator>
  <cp:lastModifiedBy>Павел Пушкин</cp:lastModifiedBy>
  <cp:revision>215</cp:revision>
  <cp:lastPrinted>2019-08-27T14:01:00Z</cp:lastPrinted>
  <dcterms:created xsi:type="dcterms:W3CDTF">2018-09-13T11:02:01Z</dcterms:created>
  <dcterms:modified xsi:type="dcterms:W3CDTF">2020-03-11T06:47:31Z</dcterms:modified>
</cp:coreProperties>
</file>