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0" r:id="rId2"/>
    <p:sldId id="340" r:id="rId3"/>
    <p:sldId id="342" r:id="rId4"/>
    <p:sldId id="311" r:id="rId5"/>
    <p:sldId id="339" r:id="rId6"/>
    <p:sldId id="353" r:id="rId7"/>
    <p:sldId id="348" r:id="rId8"/>
    <p:sldId id="354" r:id="rId9"/>
    <p:sldId id="351" r:id="rId10"/>
    <p:sldId id="352" r:id="rId11"/>
    <p:sldId id="343" r:id="rId12"/>
    <p:sldId id="347" r:id="rId13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73A8D"/>
    <a:srgbClr val="D6DEEA"/>
    <a:srgbClr val="385592"/>
    <a:srgbClr val="9F9289"/>
    <a:srgbClr val="E2DEDB"/>
    <a:srgbClr val="F1F1F1"/>
    <a:srgbClr val="003374"/>
    <a:srgbClr val="3A5896"/>
    <a:srgbClr val="1D3C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17" autoAdjust="0"/>
    <p:restoredTop sz="96291" autoAdjust="0"/>
  </p:normalViewPr>
  <p:slideViewPr>
    <p:cSldViewPr snapToGrid="0">
      <p:cViewPr varScale="1">
        <p:scale>
          <a:sx n="70" d="100"/>
          <a:sy n="70" d="100"/>
        </p:scale>
        <p:origin x="13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5356195905221064E-3"/>
          <c:w val="0.97978833562879575"/>
          <c:h val="0.9924643804094779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139700" dist="50800" dir="4320000" algn="ctr" rotWithShape="0">
                <a:srgbClr val="287093">
                  <a:alpha val="0"/>
                </a:srgbClr>
              </a:outerShdw>
            </a:effectLst>
          </c:spPr>
          <c:dPt>
            <c:idx val="0"/>
            <c:bubble3D val="0"/>
            <c:spPr>
              <a:gradFill>
                <a:gsLst>
                  <a:gs pos="78000">
                    <a:srgbClr val="3F8AA6"/>
                  </a:gs>
                  <a:gs pos="20000">
                    <a:srgbClr val="87CED8"/>
                  </a:gs>
                  <a:gs pos="0">
                    <a:srgbClr val="C2F9F8"/>
                  </a:gs>
                  <a:gs pos="100000">
                    <a:srgbClr val="287093"/>
                  </a:gs>
                </a:gsLst>
                <a:lin ang="5400000" scaled="0"/>
              </a:gradFill>
              <a:ln w="19050">
                <a:noFill/>
              </a:ln>
              <a:effectLst>
                <a:outerShdw blurRad="139700" dist="50800" dir="4320000" algn="ctr" rotWithShape="0">
                  <a:srgbClr val="287093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898-5748-BF32-A92C09FD814C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  <a:alpha val="42000"/>
                </a:schemeClr>
              </a:solidFill>
              <a:ln w="19050">
                <a:noFill/>
              </a:ln>
              <a:effectLst>
                <a:outerShdw blurRad="139700" dist="50800" dir="4320000" algn="ctr" rotWithShape="0">
                  <a:srgbClr val="287093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898-5748-BF32-A92C09FD814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76</c:v>
                </c:pt>
                <c:pt idx="1">
                  <c:v>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898-5748-BF32-A92C09FD81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9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5356195905221064E-3"/>
          <c:w val="0.97978833562879575"/>
          <c:h val="0.9924643804094779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139700" dist="50800" dir="4320000" algn="ctr" rotWithShape="0">
                <a:srgbClr val="287093">
                  <a:alpha val="0"/>
                </a:srgbClr>
              </a:outerShdw>
            </a:effectLst>
          </c:spPr>
          <c:dPt>
            <c:idx val="0"/>
            <c:bubble3D val="0"/>
            <c:spPr>
              <a:gradFill>
                <a:gsLst>
                  <a:gs pos="78000">
                    <a:srgbClr val="3F8AA6"/>
                  </a:gs>
                  <a:gs pos="20000">
                    <a:srgbClr val="87CED8"/>
                  </a:gs>
                  <a:gs pos="0">
                    <a:srgbClr val="C2F9F8"/>
                  </a:gs>
                  <a:gs pos="100000">
                    <a:srgbClr val="287093"/>
                  </a:gs>
                </a:gsLst>
                <a:lin ang="5400000" scaled="0"/>
              </a:gradFill>
              <a:ln w="19050">
                <a:noFill/>
              </a:ln>
              <a:effectLst>
                <a:outerShdw blurRad="139700" dist="50800" dir="4320000" algn="ctr" rotWithShape="0">
                  <a:srgbClr val="287093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AC94-BC44-BD27-6F08104D9CBF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  <a:alpha val="42000"/>
                </a:schemeClr>
              </a:solidFill>
              <a:ln w="19050">
                <a:noFill/>
              </a:ln>
              <a:effectLst>
                <a:outerShdw blurRad="139700" dist="50800" dir="4320000" algn="ctr" rotWithShape="0">
                  <a:srgbClr val="287093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AC94-BC44-BD27-6F08104D9CBF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69</c:v>
                </c:pt>
                <c:pt idx="1">
                  <c:v>31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AC94-BC44-BD27-6F08104D9C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9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7.5356195905221064E-3"/>
          <c:w val="0.97978833562879575"/>
          <c:h val="0.9924643804094779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  <a:effectLst>
              <a:outerShdw blurRad="139700" dist="50800" dir="4320000" algn="ctr" rotWithShape="0">
                <a:srgbClr val="287093">
                  <a:alpha val="0"/>
                </a:srgbClr>
              </a:outerShdw>
            </a:effectLst>
          </c:spPr>
          <c:dPt>
            <c:idx val="0"/>
            <c:bubble3D val="0"/>
            <c:spPr>
              <a:gradFill>
                <a:gsLst>
                  <a:gs pos="78000">
                    <a:srgbClr val="3F8AA6"/>
                  </a:gs>
                  <a:gs pos="20000">
                    <a:srgbClr val="87CED8"/>
                  </a:gs>
                  <a:gs pos="0">
                    <a:srgbClr val="C2F9F8"/>
                  </a:gs>
                  <a:gs pos="100000">
                    <a:srgbClr val="287093"/>
                  </a:gs>
                </a:gsLst>
                <a:lin ang="5400000" scaled="0"/>
              </a:gradFill>
              <a:ln w="19050">
                <a:noFill/>
              </a:ln>
              <a:effectLst>
                <a:outerShdw blurRad="139700" dist="50800" dir="4320000" algn="ctr" rotWithShape="0">
                  <a:srgbClr val="287093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796-C943-8D6F-8BDC982EA244}"/>
              </c:ext>
            </c:extLst>
          </c:dPt>
          <c:dPt>
            <c:idx val="1"/>
            <c:bubble3D val="0"/>
            <c:spPr>
              <a:solidFill>
                <a:schemeClr val="bg1">
                  <a:lumMod val="75000"/>
                  <a:alpha val="42000"/>
                </a:schemeClr>
              </a:solidFill>
              <a:ln w="19050">
                <a:noFill/>
              </a:ln>
              <a:effectLst>
                <a:outerShdw blurRad="139700" dist="50800" dir="4320000" algn="ctr" rotWithShape="0">
                  <a:srgbClr val="287093">
                    <a:alpha val="0"/>
                  </a:srgb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796-C943-8D6F-8BDC982EA244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65</c:v>
                </c:pt>
                <c:pt idx="1">
                  <c:v>35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796-C943-8D6F-8BDC982EA2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49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4429600172009659E-2"/>
          <c:y val="5.4599354691067518E-2"/>
          <c:w val="0.90557039982799037"/>
          <c:h val="0.8180242785694196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78000">
                  <a:srgbClr val="3F8AA6"/>
                </a:gs>
                <a:gs pos="20000">
                  <a:srgbClr val="87CED8"/>
                </a:gs>
                <a:gs pos="0">
                  <a:srgbClr val="A0E8EB"/>
                </a:gs>
                <a:gs pos="100000">
                  <a:srgbClr val="287093"/>
                </a:gs>
              </a:gsLst>
              <a:lin ang="5400000" scaled="0"/>
            </a:gradFill>
            <a:ln>
              <a:noFill/>
            </a:ln>
            <a:effectLst>
              <a:outerShdw blurRad="76200" dist="50800" dir="1440000" algn="ctr" rotWithShape="0">
                <a:srgbClr val="287093">
                  <a:alpha val="35000"/>
                </a:srgbClr>
              </a:outerShdw>
            </a:effectLst>
          </c:spPr>
          <c:invertIfNegative val="0"/>
          <c:dLbls>
            <c:dLbl>
              <c:idx val="3"/>
              <c:layout>
                <c:manualLayout>
                  <c:x val="7.1985006575154163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E2F-E94C-B7AF-36A71F874EB7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3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0.7</c:v>
                </c:pt>
                <c:pt idx="1">
                  <c:v>0.74</c:v>
                </c:pt>
                <c:pt idx="2">
                  <c:v>0.81</c:v>
                </c:pt>
                <c:pt idx="3">
                  <c:v>0.84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E2F-E94C-B7AF-36A71F874EB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7244680"/>
        <c:axId val="177245072"/>
      </c:barChart>
      <c:catAx>
        <c:axId val="177244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7245072"/>
        <c:crosses val="autoZero"/>
        <c:auto val="1"/>
        <c:lblAlgn val="ctr"/>
        <c:lblOffset val="100"/>
        <c:noMultiLvlLbl val="0"/>
      </c:catAx>
      <c:valAx>
        <c:axId val="17724507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7724468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</a:defRPr>
      </a:pPr>
      <a:endParaRPr lang="ru-RU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599530104272227"/>
          <c:y val="0.31813740196741264"/>
          <c:w val="0.81400469895727778"/>
          <c:h val="0.522870220911365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gradFill>
              <a:gsLst>
                <a:gs pos="78000">
                  <a:srgbClr val="DD4535"/>
                </a:gs>
                <a:gs pos="46000">
                  <a:srgbClr val="EF6050"/>
                </a:gs>
                <a:gs pos="0">
                  <a:srgbClr val="F1887E"/>
                </a:gs>
                <a:gs pos="100000">
                  <a:srgbClr val="B03832"/>
                </a:gs>
              </a:gsLst>
              <a:lin ang="5400000" scaled="0"/>
            </a:gradFill>
            <a:ln>
              <a:noFill/>
            </a:ln>
            <a:effectLst>
              <a:outerShdw blurRad="63500" dist="50800" dir="780000" sx="92000" sy="92000" algn="ctr" rotWithShape="0">
                <a:srgbClr val="B03832">
                  <a:alpha val="47000"/>
                </a:srgbClr>
              </a:outerShdw>
            </a:effectLst>
          </c:spPr>
          <c:invertIfNegative val="0"/>
          <c:dLbls>
            <c:dLbl>
              <c:idx val="3"/>
              <c:layout>
                <c:manualLayout>
                  <c:x val="7.1985589278568364E-3"/>
                  <c:y val="2.496573600169216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18D2-854E-91B2-CA8F52268A38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4"/>
                <c:pt idx="0">
                  <c:v>2015-2016</c:v>
                </c:pt>
                <c:pt idx="1">
                  <c:v>2016-2017</c:v>
                </c:pt>
                <c:pt idx="2">
                  <c:v>2017-2018</c:v>
                </c:pt>
                <c:pt idx="3">
                  <c:v>2018-2019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0.55000000000000004</c:v>
                </c:pt>
                <c:pt idx="1">
                  <c:v>0.73</c:v>
                </c:pt>
                <c:pt idx="2">
                  <c:v>0.75</c:v>
                </c:pt>
                <c:pt idx="3">
                  <c:v>0.77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8D2-854E-91B2-CA8F52268A3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78903688"/>
        <c:axId val="178904080"/>
      </c:barChart>
      <c:catAx>
        <c:axId val="1789036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8904080"/>
        <c:crosses val="autoZero"/>
        <c:auto val="1"/>
        <c:lblAlgn val="ctr"/>
        <c:lblOffset val="100"/>
        <c:noMultiLvlLbl val="0"/>
      </c:catAx>
      <c:valAx>
        <c:axId val="178904080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78903688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1243D-CC62-4D50-AAF0-8E451FD4FA0C}" type="datetimeFigureOut">
              <a:rPr lang="ru-RU" smtClean="0"/>
              <a:t>11.03.2020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022C6-FCBC-41DB-8ADF-99F12F0FF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473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17 +</a:t>
            </a:r>
            <a:r>
              <a:rPr lang="ru-RU" baseline="0" dirty="0"/>
              <a:t> 8 </a:t>
            </a:r>
            <a:r>
              <a:rPr lang="ru-RU" dirty="0"/>
              <a:t>Спортивные площадки</a:t>
            </a:r>
            <a:r>
              <a:rPr lang="ru-RU" baseline="0" dirty="0"/>
              <a:t> приспособленные для занятий и </a:t>
            </a:r>
            <a:r>
              <a:rPr lang="ru-RU" baseline="0"/>
              <a:t>хоккейная коробка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3E03E-13B5-4EE4-9737-D04C3DE43CD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5350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CD44A-860B-4F32-99AE-9D49972019F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5618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9CD44A-860B-4F32-99AE-9D49972019F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65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bg>
      <p:bgPr>
        <a:blipFill dpi="0" rotWithShape="1">
          <a:blip r:embed="rId2">
            <a:alphaModFix amt="10000"/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7530E38-2288-4F54-B604-30E49A675C8C}" type="datetime1">
              <a:rPr lang="en-US" smtClean="0"/>
              <a:t>3/11/2020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F80BA07-A013-488C-B5F4-59CAC77D2FE1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0" name="Group 9"/>
          <p:cNvGrpSpPr/>
          <p:nvPr userDrawn="1"/>
        </p:nvGrpSpPr>
        <p:grpSpPr>
          <a:xfrm>
            <a:off x="1" y="6787232"/>
            <a:ext cx="9143999" cy="70768"/>
            <a:chOff x="0" y="6598557"/>
            <a:chExt cx="11538858" cy="259443"/>
          </a:xfrm>
        </p:grpSpPr>
        <p:sp>
          <p:nvSpPr>
            <p:cNvPr id="11" name="Rectangle 10"/>
            <p:cNvSpPr/>
            <p:nvPr/>
          </p:nvSpPr>
          <p:spPr>
            <a:xfrm>
              <a:off x="0" y="6598557"/>
              <a:ext cx="3846286" cy="259443"/>
            </a:xfrm>
            <a:prstGeom prst="rect">
              <a:avLst/>
            </a:prstGeom>
            <a:solidFill>
              <a:srgbClr val="FF575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846286" y="6598557"/>
              <a:ext cx="3846286" cy="259443"/>
            </a:xfrm>
            <a:prstGeom prst="rect">
              <a:avLst/>
            </a:prstGeom>
            <a:solidFill>
              <a:srgbClr val="B1BE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7692572" y="6598557"/>
              <a:ext cx="3846286" cy="259443"/>
            </a:xfrm>
            <a:prstGeom prst="rect">
              <a:avLst/>
            </a:prstGeom>
            <a:solidFill>
              <a:srgbClr val="5899B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15" name="Text Placeholder 14"/>
          <p:cNvSpPr>
            <a:spLocks noGrp="1"/>
          </p:cNvSpPr>
          <p:nvPr>
            <p:ph type="body" sz="quarter" idx="13" hasCustomPrompt="1"/>
          </p:nvPr>
        </p:nvSpPr>
        <p:spPr>
          <a:xfrm>
            <a:off x="1393032" y="360972"/>
            <a:ext cx="6285379" cy="424732"/>
          </a:xfrm>
        </p:spPr>
        <p:txBody>
          <a:bodyPr>
            <a:spAutoFit/>
          </a:bodyPr>
          <a:lstStyle>
            <a:lvl1pPr marL="0" indent="0" algn="ctr">
              <a:buNone/>
              <a:defRPr sz="2400" baseline="0">
                <a:solidFill>
                  <a:schemeClr val="tx1"/>
                </a:solidFill>
                <a:latin typeface="+mj-lt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/>
              <a:t>LOREM IPSUM</a:t>
            </a:r>
          </a:p>
        </p:txBody>
      </p:sp>
      <p:sp>
        <p:nvSpPr>
          <p:cNvPr id="16" name="Text Placeholder 14"/>
          <p:cNvSpPr>
            <a:spLocks noGrp="1"/>
          </p:cNvSpPr>
          <p:nvPr>
            <p:ph type="body" sz="quarter" idx="14" hasCustomPrompt="1"/>
          </p:nvPr>
        </p:nvSpPr>
        <p:spPr>
          <a:xfrm>
            <a:off x="1393032" y="962259"/>
            <a:ext cx="6285379" cy="341632"/>
          </a:xfrm>
        </p:spPr>
        <p:txBody>
          <a:bodyPr>
            <a:spAutoFit/>
          </a:bodyPr>
          <a:lstStyle>
            <a:lvl1pPr marL="0" indent="0" algn="ctr">
              <a:buNone/>
              <a:defRPr sz="900" baseline="0">
                <a:solidFill>
                  <a:schemeClr val="tx1"/>
                </a:solidFill>
                <a:latin typeface="+mn-lt"/>
              </a:defRPr>
            </a:lvl1pPr>
            <a:lvl2pPr marL="342900" indent="0">
              <a:buNone/>
              <a:defRPr/>
            </a:lvl2pPr>
            <a:lvl3pPr marL="685800" indent="0">
              <a:buNone/>
              <a:defRPr/>
            </a:lvl3pPr>
            <a:lvl4pPr marL="1028700" indent="0">
              <a:buNone/>
              <a:defRPr/>
            </a:lvl4pPr>
            <a:lvl5pPr marL="1371600" indent="0">
              <a:buNone/>
              <a:defRPr/>
            </a:lvl5pPr>
          </a:lstStyle>
          <a:p>
            <a:pPr lvl="0"/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is simply dummy text of the printing and typesetting industry. </a:t>
            </a:r>
            <a:r>
              <a:rPr lang="en-US" dirty="0" err="1"/>
              <a:t>Lorem</a:t>
            </a:r>
            <a:r>
              <a:rPr lang="en-US" dirty="0"/>
              <a:t> </a:t>
            </a:r>
            <a:r>
              <a:rPr lang="en-US" dirty="0" err="1"/>
              <a:t>Ipsum</a:t>
            </a:r>
            <a:r>
              <a:rPr lang="en-US" dirty="0"/>
              <a:t> has been the industry's standard dummy text ever since the 1500s, when an unknown printer took a galley of type and scrambled it to make a type specimen book. </a:t>
            </a:r>
          </a:p>
        </p:txBody>
      </p:sp>
    </p:spTree>
    <p:extLst>
      <p:ext uri="{BB962C8B-B14F-4D97-AF65-F5344CB8AC3E}">
        <p14:creationId xmlns:p14="http://schemas.microsoft.com/office/powerpoint/2010/main" val="1383540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1" y="177270"/>
            <a:ext cx="7886700" cy="104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45.png"/><Relationship Id="rId3" Type="http://schemas.openxmlformats.org/officeDocument/2006/relationships/image" Target="../media/image31.jpeg"/><Relationship Id="rId21" Type="http://schemas.openxmlformats.org/officeDocument/2006/relationships/chart" Target="../charts/chart3.xml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3.png"/><Relationship Id="rId20" Type="http://schemas.openxmlformats.org/officeDocument/2006/relationships/chart" Target="../charts/chart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2.png"/><Relationship Id="rId23" Type="http://schemas.openxmlformats.org/officeDocument/2006/relationships/chart" Target="../charts/chart5.xml"/><Relationship Id="rId10" Type="http://schemas.openxmlformats.org/officeDocument/2006/relationships/image" Target="../media/image38.png"/><Relationship Id="rId19" Type="http://schemas.openxmlformats.org/officeDocument/2006/relationships/chart" Target="../charts/chart1.xml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microsoft.com/office/2007/relationships/hdphoto" Target="../media/hdphoto2.wdp"/><Relationship Id="rId22" Type="http://schemas.openxmlformats.org/officeDocument/2006/relationships/chart" Target="../charts/char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13" Type="http://schemas.openxmlformats.org/officeDocument/2006/relationships/image" Target="../media/image22.emf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12" Type="http://schemas.openxmlformats.org/officeDocument/2006/relationships/image" Target="../media/image21.jpeg"/><Relationship Id="rId17" Type="http://schemas.openxmlformats.org/officeDocument/2006/relationships/image" Target="../media/image26.png"/><Relationship Id="rId2" Type="http://schemas.openxmlformats.org/officeDocument/2006/relationships/image" Target="../media/image11.emf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emf"/><Relationship Id="rId5" Type="http://schemas.openxmlformats.org/officeDocument/2006/relationships/image" Target="../media/image14.emf"/><Relationship Id="rId15" Type="http://schemas.openxmlformats.org/officeDocument/2006/relationships/image" Target="../media/image24.png"/><Relationship Id="rId10" Type="http://schemas.openxmlformats.org/officeDocument/2006/relationships/image" Target="../media/image19.jpeg"/><Relationship Id="rId19" Type="http://schemas.openxmlformats.org/officeDocument/2006/relationships/hyperlink" Target="https://events.educom.ru/" TargetMode="External"/><Relationship Id="rId4" Type="http://schemas.openxmlformats.org/officeDocument/2006/relationships/image" Target="../media/image13.jpeg"/><Relationship Id="rId9" Type="http://schemas.openxmlformats.org/officeDocument/2006/relationships/image" Target="../media/image18.jpeg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5">
            <a:extLst>
              <a:ext uri="{FF2B5EF4-FFF2-40B4-BE49-F238E27FC236}">
                <a16:creationId xmlns="" xmlns:a16="http://schemas.microsoft.com/office/drawing/2014/main" id="{3E2868D3-1ADE-2343-B7B3-A9C47C4837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36000">
                <a:srgbClr val="09192F"/>
              </a:gs>
              <a:gs pos="100000">
                <a:srgbClr val="125680"/>
              </a:gs>
              <a:gs pos="0">
                <a:srgbClr val="070C1E"/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4B68F82-40A0-6846-BF02-C806C42B27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58" y="369491"/>
            <a:ext cx="9520807" cy="204265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1648C66-F77D-7A4C-8B50-6AF666864B37}"/>
              </a:ext>
            </a:extLst>
          </p:cNvPr>
          <p:cNvSpPr txBox="1"/>
          <p:nvPr/>
        </p:nvSpPr>
        <p:spPr>
          <a:xfrm>
            <a:off x="353618" y="2705725"/>
            <a:ext cx="8119402" cy="144655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Школа большого города:</a:t>
            </a:r>
          </a:p>
          <a:p>
            <a:pPr algn="ctr"/>
            <a:r>
              <a:rPr lang="ru-RU" sz="4400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от возможностей к результатам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A5305B2-3DC5-8842-AE16-AC3E3F27F672}"/>
              </a:ext>
            </a:extLst>
          </p:cNvPr>
          <p:cNvSpPr txBox="1"/>
          <p:nvPr/>
        </p:nvSpPr>
        <p:spPr>
          <a:xfrm>
            <a:off x="-2930851" y="5467179"/>
            <a:ext cx="118287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ru-RU" sz="2400" dirty="0">
                <a:solidFill>
                  <a:schemeClr val="bg2">
                    <a:lumMod val="9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Segoe UI Semibold" panose="020B0702040204020203" pitchFamily="34" charset="0"/>
              </a:rPr>
              <a:t>Директор школы</a:t>
            </a:r>
          </a:p>
          <a:p>
            <a:pPr algn="r"/>
            <a:r>
              <a:rPr lang="ru-RU" sz="2400" dirty="0">
                <a:solidFill>
                  <a:schemeClr val="bg2">
                    <a:lumMod val="90000"/>
                  </a:schemeClr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Segoe UI Semibold" panose="020B0702040204020203" pitchFamily="34" charset="0"/>
              </a:rPr>
              <a:t> Воропаева Алла Викторовна</a:t>
            </a:r>
            <a:endParaRPr lang="en-US" sz="2400" dirty="0">
              <a:solidFill>
                <a:schemeClr val="bg2">
                  <a:lumMod val="90000"/>
                </a:schemeClr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Segoe UI Semibold" panose="020B07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C720A49A-894D-2F42-BE0C-BC9D1218AF73}"/>
              </a:ext>
            </a:extLst>
          </p:cNvPr>
          <p:cNvSpPr txBox="1"/>
          <p:nvPr/>
        </p:nvSpPr>
        <p:spPr>
          <a:xfrm>
            <a:off x="-1085021" y="1310729"/>
            <a:ext cx="11828752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dirty="0">
                <a:solidFill>
                  <a:srgbClr val="89D1DA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Государственное бюджетное общеобразовательное учреждение</a:t>
            </a:r>
          </a:p>
          <a:p>
            <a:pPr algn="ctr"/>
            <a:r>
              <a:rPr lang="ru-RU" sz="2000" dirty="0">
                <a:solidFill>
                  <a:srgbClr val="89D1DA"/>
                </a:solidFill>
                <a:latin typeface="Helvetica Neue Light" panose="02000403000000020004" pitchFamily="2" charset="0"/>
                <a:ea typeface="Helvetica Neue Light" panose="02000403000000020004" pitchFamily="2" charset="0"/>
                <a:cs typeface="Helvetica Neue" panose="02000503000000020004" pitchFamily="2" charset="0"/>
              </a:rPr>
              <a:t>г. Москвы «Школа №1569 «Созвездие»</a:t>
            </a:r>
            <a:endParaRPr lang="en-US" sz="2000" dirty="0">
              <a:solidFill>
                <a:srgbClr val="89D1DA"/>
              </a:solidFill>
              <a:latin typeface="Helvetica Neue Light" panose="02000403000000020004" pitchFamily="2" charset="0"/>
              <a:ea typeface="Helvetica Neue Light" panose="020004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8A207664-0DF1-8E4B-94FB-0CD80C410C75}"/>
              </a:ext>
            </a:extLst>
          </p:cNvPr>
          <p:cNvSpPr txBox="1"/>
          <p:nvPr/>
        </p:nvSpPr>
        <p:spPr>
          <a:xfrm>
            <a:off x="1688738" y="588665"/>
            <a:ext cx="6114174" cy="40011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ru-RU" sz="2000" dirty="0">
                <a:solidFill>
                  <a:schemeClr val="bg2">
                    <a:lumMod val="75000"/>
                  </a:schemeClr>
                </a:solidFill>
                <a:latin typeface="Helvetica Neue Light" panose="02000403000000020004" pitchFamily="2" charset="0"/>
                <a:ea typeface="Segoe UI Symbol" panose="020B0502040204020203" pitchFamily="34" charset="0"/>
                <a:cs typeface="Segoe UI Semibold" panose="020B0702040204020203" pitchFamily="34" charset="0"/>
              </a:rPr>
              <a:t>Департамент образования и науки города Москвы</a:t>
            </a:r>
            <a:endParaRPr lang="en-US" sz="2000" dirty="0">
              <a:solidFill>
                <a:schemeClr val="bg2">
                  <a:lumMod val="75000"/>
                </a:schemeClr>
              </a:solidFill>
              <a:latin typeface="Segoe UI Symbol" panose="020B0502040204020203" pitchFamily="34" charset="0"/>
              <a:ea typeface="Segoe UI Symbol" panose="020B05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794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57">
            <a:extLst>
              <a:ext uri="{FF2B5EF4-FFF2-40B4-BE49-F238E27FC236}">
                <a16:creationId xmlns="" xmlns:a16="http://schemas.microsoft.com/office/drawing/2014/main" id="{0C949A2C-82EF-7041-908E-643E53F081D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5" b="4164"/>
          <a:stretch/>
        </p:blipFill>
        <p:spPr>
          <a:xfrm>
            <a:off x="0" y="857251"/>
            <a:ext cx="9144000" cy="5143499"/>
          </a:xfrm>
          <a:prstGeom prst="rect">
            <a:avLst/>
          </a:prstGeom>
        </p:spPr>
      </p:pic>
      <p:sp>
        <p:nvSpPr>
          <p:cNvPr id="39" name="Rectangle 9">
            <a:extLst>
              <a:ext uri="{FF2B5EF4-FFF2-40B4-BE49-F238E27FC236}">
                <a16:creationId xmlns="" xmlns:a16="http://schemas.microsoft.com/office/drawing/2014/main" id="{ABB15F4D-9F2F-C344-9F28-DDB906BE600A}"/>
              </a:ext>
            </a:extLst>
          </p:cNvPr>
          <p:cNvSpPr/>
          <p:nvPr/>
        </p:nvSpPr>
        <p:spPr>
          <a:xfrm>
            <a:off x="1" y="76911"/>
            <a:ext cx="9155837" cy="6546079"/>
          </a:xfrm>
          <a:prstGeom prst="rect">
            <a:avLst/>
          </a:prstGeom>
          <a:gradFill flip="none" rotWithShape="1">
            <a:gsLst>
              <a:gs pos="100000">
                <a:srgbClr val="125680">
                  <a:alpha val="90000"/>
                </a:srgbClr>
              </a:gs>
              <a:gs pos="0">
                <a:srgbClr val="070C1E">
                  <a:alpha val="8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sp>
        <p:nvSpPr>
          <p:cNvPr id="83" name="TextBox 82">
            <a:extLst>
              <a:ext uri="{FF2B5EF4-FFF2-40B4-BE49-F238E27FC236}">
                <a16:creationId xmlns="" xmlns:a16="http://schemas.microsoft.com/office/drawing/2014/main" id="{73DCBA6D-654D-E042-B4CF-45CCBAB836CE}"/>
              </a:ext>
            </a:extLst>
          </p:cNvPr>
          <p:cNvSpPr txBox="1"/>
          <p:nvPr/>
        </p:nvSpPr>
        <p:spPr>
          <a:xfrm>
            <a:off x="905506" y="859920"/>
            <a:ext cx="7611058" cy="41549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ru-RU" sz="2700" dirty="0">
                <a:solidFill>
                  <a:schemeClr val="bg1"/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Образовательная и социальная успешность</a:t>
            </a:r>
            <a:endParaRPr lang="en-US" sz="2700" dirty="0">
              <a:solidFill>
                <a:schemeClr val="bg1"/>
              </a:solidFill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cxnSp>
        <p:nvCxnSpPr>
          <p:cNvPr id="3" name="Прямая соединительная линия 2">
            <a:extLst>
              <a:ext uri="{FF2B5EF4-FFF2-40B4-BE49-F238E27FC236}">
                <a16:creationId xmlns="" xmlns:a16="http://schemas.microsoft.com/office/drawing/2014/main" id="{76FE1994-2537-2B47-A58B-068DBC28B4E6}"/>
              </a:ext>
            </a:extLst>
          </p:cNvPr>
          <p:cNvCxnSpPr/>
          <p:nvPr/>
        </p:nvCxnSpPr>
        <p:spPr>
          <a:xfrm>
            <a:off x="439192" y="1303828"/>
            <a:ext cx="8087423" cy="744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Group 94">
            <a:extLst>
              <a:ext uri="{FF2B5EF4-FFF2-40B4-BE49-F238E27FC236}">
                <a16:creationId xmlns="" xmlns:a16="http://schemas.microsoft.com/office/drawing/2014/main" id="{79C9F81A-A6FA-1D49-A7CD-FCE0B8526814}"/>
              </a:ext>
            </a:extLst>
          </p:cNvPr>
          <p:cNvGrpSpPr/>
          <p:nvPr/>
        </p:nvGrpSpPr>
        <p:grpSpPr>
          <a:xfrm flipH="1">
            <a:off x="356059" y="3089934"/>
            <a:ext cx="4029674" cy="2262188"/>
            <a:chOff x="-1566188" y="2118005"/>
            <a:chExt cx="3756185" cy="3016251"/>
          </a:xfrm>
        </p:grpSpPr>
        <p:sp>
          <p:nvSpPr>
            <p:cNvPr id="56" name="TextBox 55">
              <a:extLst>
                <a:ext uri="{FF2B5EF4-FFF2-40B4-BE49-F238E27FC236}">
                  <a16:creationId xmlns="" xmlns:a16="http://schemas.microsoft.com/office/drawing/2014/main" id="{C72123E5-9117-B046-A85D-602EABDF6D2B}"/>
                </a:ext>
              </a:extLst>
            </p:cNvPr>
            <p:cNvSpPr txBox="1"/>
            <p:nvPr/>
          </p:nvSpPr>
          <p:spPr>
            <a:xfrm>
              <a:off x="-1566188" y="2118005"/>
              <a:ext cx="3756185" cy="276999"/>
            </a:xfrm>
            <a:prstGeom prst="rect">
              <a:avLst/>
            </a:prstGeom>
            <a:noFill/>
          </p:spPr>
          <p:txBody>
            <a:bodyPr wrap="square" lIns="0" tIns="0" rIns="0" bIns="0" rtlCol="0" anchor="ctr" anchorCtr="0">
              <a:spAutoFit/>
            </a:bodyPr>
            <a:lstStyle/>
            <a:p>
              <a:pPr rtl="1"/>
              <a:r>
                <a:rPr lang="ru-RU" sz="1350" b="1" dirty="0">
                  <a:solidFill>
                    <a:srgbClr val="9DF3FF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ОБУЧАЮТСЯ ПО СПЕЦИАЛЬНОСТЯМ:</a:t>
              </a:r>
              <a:endParaRPr lang="en-US" sz="1350" dirty="0">
                <a:solidFill>
                  <a:srgbClr val="9DF3FF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="" xmlns:a16="http://schemas.microsoft.com/office/drawing/2014/main" id="{AE0BF267-FD67-CF40-B17C-BB58517EBE87}"/>
                </a:ext>
              </a:extLst>
            </p:cNvPr>
            <p:cNvSpPr txBox="1"/>
            <p:nvPr/>
          </p:nvSpPr>
          <p:spPr>
            <a:xfrm>
              <a:off x="-291748" y="2425822"/>
              <a:ext cx="2461083" cy="270843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Вожатый - 18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Водитель авто - 87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Оператор ЭВМ - 7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Слесарь по ремонту автомобилей – 4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Электромонтаж – 3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Чертёжник – 2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Агент банка – 1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Младшая мед.сестра - 2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Оператор по перевозке документов – 3</a:t>
              </a:r>
            </a:p>
            <a:p>
              <a:pPr>
                <a:defRPr/>
              </a:pPr>
              <a:r>
                <a:rPr lang="ru-RU" sz="1200" b="1" dirty="0">
                  <a:solidFill>
                    <a:schemeClr val="bg1"/>
                  </a:solidFill>
                </a:rPr>
                <a:t>Лаборант химического анализа - 4</a:t>
              </a:r>
            </a:p>
            <a:p>
              <a:pPr>
                <a:defRPr/>
              </a:pPr>
              <a:endParaRPr lang="ru-RU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419781E3-8050-264A-8D83-C68125809E79}"/>
              </a:ext>
            </a:extLst>
          </p:cNvPr>
          <p:cNvSpPr/>
          <p:nvPr/>
        </p:nvSpPr>
        <p:spPr>
          <a:xfrm>
            <a:off x="-45294" y="5177964"/>
            <a:ext cx="9234587" cy="885696"/>
          </a:xfrm>
          <a:prstGeom prst="rect">
            <a:avLst/>
          </a:prstGeom>
          <a:solidFill>
            <a:srgbClr val="D9D9D9">
              <a:alpha val="23000"/>
            </a:srgbClr>
          </a:solidFill>
          <a:ln>
            <a:noFill/>
          </a:ln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50"/>
          </a:p>
        </p:txBody>
      </p:sp>
      <p:sp>
        <p:nvSpPr>
          <p:cNvPr id="88" name="Text Placeholder 2">
            <a:extLst>
              <a:ext uri="{FF2B5EF4-FFF2-40B4-BE49-F238E27FC236}">
                <a16:creationId xmlns="" xmlns:a16="http://schemas.microsoft.com/office/drawing/2014/main" id="{0D9B8D51-2FEF-7147-A92C-FFB28ACC0008}"/>
              </a:ext>
            </a:extLst>
          </p:cNvPr>
          <p:cNvSpPr txBox="1">
            <a:spLocks/>
          </p:cNvSpPr>
          <p:nvPr/>
        </p:nvSpPr>
        <p:spPr>
          <a:xfrm>
            <a:off x="327100" y="1322144"/>
            <a:ext cx="3840830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35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Результаты ЕГЭ от 160 баллов по трем предметам</a:t>
            </a:r>
          </a:p>
        </p:txBody>
      </p:sp>
      <p:sp>
        <p:nvSpPr>
          <p:cNvPr id="89" name="Text Placeholder 2">
            <a:extLst>
              <a:ext uri="{FF2B5EF4-FFF2-40B4-BE49-F238E27FC236}">
                <a16:creationId xmlns="" xmlns:a16="http://schemas.microsoft.com/office/drawing/2014/main" id="{067B1C47-8A20-804C-A9AD-9E95677AF367}"/>
              </a:ext>
            </a:extLst>
          </p:cNvPr>
          <p:cNvSpPr txBox="1">
            <a:spLocks/>
          </p:cNvSpPr>
          <p:nvPr/>
        </p:nvSpPr>
        <p:spPr>
          <a:xfrm>
            <a:off x="5275243" y="1342762"/>
            <a:ext cx="4213765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35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Результаты ОГЭ от 12 баллов по трём предметам</a:t>
            </a:r>
          </a:p>
        </p:txBody>
      </p:sp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0E1C2E67-6F59-884A-AD3F-8BF7F3D284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42" y="5371242"/>
            <a:ext cx="488327" cy="488327"/>
          </a:xfrm>
          <a:prstGeom prst="rect">
            <a:avLst/>
          </a:prstGeom>
          <a:ln>
            <a:noFill/>
          </a:ln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403DC440-CDF3-354C-AE85-27FC580618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53" y="5195175"/>
            <a:ext cx="506390" cy="497506"/>
          </a:xfrm>
          <a:prstGeom prst="rect">
            <a:avLst/>
          </a:prstGeom>
          <a:ln>
            <a:noFill/>
          </a:ln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99B573D-DF67-3543-9080-F15CE53BD0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319" y="5179173"/>
            <a:ext cx="639272" cy="639272"/>
          </a:xfrm>
          <a:prstGeom prst="rect">
            <a:avLst/>
          </a:prstGeom>
          <a:ln>
            <a:noFill/>
          </a:ln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2D12E1E5-1001-8442-84D8-33A6381C16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821" y="5186379"/>
            <a:ext cx="832553" cy="498838"/>
          </a:xfrm>
          <a:prstGeom prst="rect">
            <a:avLst/>
          </a:prstGeom>
          <a:ln>
            <a:noFill/>
          </a:ln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50B2480C-D05D-1B4C-832F-DAC62A4188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3332" y="5291070"/>
            <a:ext cx="576856" cy="680690"/>
          </a:xfrm>
          <a:prstGeom prst="rect">
            <a:avLst/>
          </a:prstGeom>
          <a:ln>
            <a:noFill/>
          </a:ln>
        </p:spPr>
      </p:pic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D539003D-BEA9-7A42-A6DD-105F6F1E429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25" y="5376202"/>
            <a:ext cx="990551" cy="553316"/>
          </a:xfrm>
          <a:prstGeom prst="rect">
            <a:avLst/>
          </a:prstGeom>
          <a:ln>
            <a:noFill/>
          </a:ln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B29696BB-D408-1743-A60E-B6C030DFF1CD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49" t="-2472" b="-1"/>
          <a:stretch/>
        </p:blipFill>
        <p:spPr>
          <a:xfrm>
            <a:off x="3833170" y="5195566"/>
            <a:ext cx="1299468" cy="545170"/>
          </a:xfrm>
          <a:prstGeom prst="rect">
            <a:avLst/>
          </a:prstGeom>
          <a:ln>
            <a:noFill/>
          </a:ln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7FB44D42-11BC-3A48-91B5-FC1A4394ED9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7982" y="5220364"/>
            <a:ext cx="552095" cy="683476"/>
          </a:xfrm>
          <a:prstGeom prst="rect">
            <a:avLst/>
          </a:prstGeom>
          <a:ln>
            <a:noFill/>
          </a:ln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E1F39290-0A03-4E4E-B490-2A71F98DDBC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2229" y="5494173"/>
            <a:ext cx="474005" cy="513980"/>
          </a:xfrm>
          <a:prstGeom prst="rect">
            <a:avLst/>
          </a:prstGeom>
          <a:ln>
            <a:noFill/>
          </a:ln>
        </p:spPr>
      </p:pic>
      <p:sp>
        <p:nvSpPr>
          <p:cNvPr id="37" name="Text Placeholder 2">
            <a:extLst>
              <a:ext uri="{FF2B5EF4-FFF2-40B4-BE49-F238E27FC236}">
                <a16:creationId xmlns="" xmlns:a16="http://schemas.microsoft.com/office/drawing/2014/main" id="{903EA783-B211-FD45-9416-968AF485DADF}"/>
              </a:ext>
            </a:extLst>
          </p:cNvPr>
          <p:cNvSpPr txBox="1">
            <a:spLocks/>
          </p:cNvSpPr>
          <p:nvPr/>
        </p:nvSpPr>
        <p:spPr>
          <a:xfrm>
            <a:off x="1939664" y="5787623"/>
            <a:ext cx="3335579" cy="2077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lnSpc>
                <a:spcPct val="100000"/>
              </a:lnSpc>
              <a:spcBef>
                <a:spcPts val="0"/>
              </a:spcBef>
            </a:pPr>
            <a:r>
              <a:rPr lang="ru-RU" sz="1350" b="1" dirty="0">
                <a:solidFill>
                  <a:schemeClr val="bg2">
                    <a:lumMod val="75000"/>
                  </a:schemeClr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НАШИ ПАРТНЕРЫ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B3D19E55-E78C-F44C-99C3-5AC8A192C650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377" t="12924" r="4651" b="8143"/>
          <a:stretch/>
        </p:blipFill>
        <p:spPr>
          <a:xfrm rot="218220">
            <a:off x="3626065" y="1466888"/>
            <a:ext cx="3046615" cy="1867352"/>
          </a:xfrm>
          <a:prstGeom prst="rect">
            <a:avLst/>
          </a:prstGeom>
          <a:effectLst>
            <a:outerShdw blurRad="50800" dist="50800" dir="5400000" sx="97000" sy="97000" algn="ctr" rotWithShape="0">
              <a:srgbClr val="000000"/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970C9CC-69C2-BB46-8313-E61C184E203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607" y="5198564"/>
            <a:ext cx="571527" cy="573813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D6F02E93-6D9B-F940-A510-A2EF928DE4F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016" y="5309998"/>
            <a:ext cx="919516" cy="59318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EBC074C6-784F-D140-A1DF-63895317C7A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3967" y="5325399"/>
            <a:ext cx="1452175" cy="893957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CC976720-C5EE-6942-ADCB-6D1C2EDC8040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776" y="5188992"/>
            <a:ext cx="832637" cy="275744"/>
          </a:xfrm>
          <a:prstGeom prst="rect">
            <a:avLst/>
          </a:prstGeom>
        </p:spPr>
      </p:pic>
      <p:graphicFrame>
        <p:nvGraphicFramePr>
          <p:cNvPr id="71" name="Chart 4">
            <a:extLst>
              <a:ext uri="{FF2B5EF4-FFF2-40B4-BE49-F238E27FC236}">
                <a16:creationId xmlns="" xmlns:a16="http://schemas.microsoft.com/office/drawing/2014/main" id="{B2EAB3E8-F785-9B4A-8F7A-0963FC17B889}"/>
              </a:ext>
            </a:extLst>
          </p:cNvPr>
          <p:cNvGraphicFramePr/>
          <p:nvPr>
            <p:extLst/>
          </p:nvPr>
        </p:nvGraphicFramePr>
        <p:xfrm flipH="1">
          <a:off x="7036290" y="3523270"/>
          <a:ext cx="1316911" cy="1352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72" name="TextBox 71">
            <a:extLst>
              <a:ext uri="{FF2B5EF4-FFF2-40B4-BE49-F238E27FC236}">
                <a16:creationId xmlns="" xmlns:a16="http://schemas.microsoft.com/office/drawing/2014/main" id="{56D4CA2B-8C05-904B-9FEA-82F4C34B2107}"/>
              </a:ext>
            </a:extLst>
          </p:cNvPr>
          <p:cNvSpPr txBox="1"/>
          <p:nvPr/>
        </p:nvSpPr>
        <p:spPr>
          <a:xfrm>
            <a:off x="6453596" y="4044081"/>
            <a:ext cx="2457278" cy="3231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sz="2100" b="1" dirty="0">
                <a:solidFill>
                  <a:srgbClr val="9DF3FF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168</a:t>
            </a:r>
            <a:r>
              <a:rPr lang="ru-RU" sz="1350" dirty="0">
                <a:solidFill>
                  <a:srgbClr val="9DF3FF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</a:t>
            </a:r>
          </a:p>
        </p:txBody>
      </p: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48940038-83B6-B54D-A9A4-9039D8D92D81}"/>
              </a:ext>
            </a:extLst>
          </p:cNvPr>
          <p:cNvSpPr txBox="1">
            <a:spLocks/>
          </p:cNvSpPr>
          <p:nvPr/>
        </p:nvSpPr>
        <p:spPr>
          <a:xfrm>
            <a:off x="7630631" y="4533347"/>
            <a:ext cx="1828947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FC817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76%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="" xmlns:a16="http://schemas.microsoft.com/office/drawing/2014/main" id="{B01E1AB7-F614-DE44-8BED-D48F56184F7B}"/>
              </a:ext>
            </a:extLst>
          </p:cNvPr>
          <p:cNvSpPr txBox="1"/>
          <p:nvPr/>
        </p:nvSpPr>
        <p:spPr>
          <a:xfrm>
            <a:off x="3720738" y="3190439"/>
            <a:ext cx="4478525" cy="276999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ru-RU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Поступили в  ВУЗы на бюджет</a:t>
            </a:r>
            <a:endParaRPr lang="en-US" b="1" dirty="0">
              <a:solidFill>
                <a:schemeClr val="bg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76" name="Chart 4">
            <a:extLst>
              <a:ext uri="{FF2B5EF4-FFF2-40B4-BE49-F238E27FC236}">
                <a16:creationId xmlns="" xmlns:a16="http://schemas.microsoft.com/office/drawing/2014/main" id="{B1EB929D-0252-2B48-B29C-4802CD62940C}"/>
              </a:ext>
            </a:extLst>
          </p:cNvPr>
          <p:cNvGraphicFramePr/>
          <p:nvPr>
            <p:extLst/>
          </p:nvPr>
        </p:nvGraphicFramePr>
        <p:xfrm flipH="1">
          <a:off x="5355958" y="3556226"/>
          <a:ext cx="1316911" cy="1352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CC6D386F-C96F-CF45-9B4B-6C4A4A01F074}"/>
              </a:ext>
            </a:extLst>
          </p:cNvPr>
          <p:cNvSpPr txBox="1"/>
          <p:nvPr/>
        </p:nvSpPr>
        <p:spPr>
          <a:xfrm>
            <a:off x="4773265" y="4077037"/>
            <a:ext cx="2457278" cy="3231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2100" b="1" dirty="0">
                <a:solidFill>
                  <a:srgbClr val="9DF3FF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145</a:t>
            </a:r>
            <a:endParaRPr lang="ru-RU" sz="1350" dirty="0">
              <a:solidFill>
                <a:srgbClr val="9DF3FF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8" name="Text Placeholder 2">
            <a:extLst>
              <a:ext uri="{FF2B5EF4-FFF2-40B4-BE49-F238E27FC236}">
                <a16:creationId xmlns="" xmlns:a16="http://schemas.microsoft.com/office/drawing/2014/main" id="{B5499D02-AA67-0445-8675-B0949DFDCFFD}"/>
              </a:ext>
            </a:extLst>
          </p:cNvPr>
          <p:cNvSpPr txBox="1">
            <a:spLocks/>
          </p:cNvSpPr>
          <p:nvPr/>
        </p:nvSpPr>
        <p:spPr>
          <a:xfrm>
            <a:off x="6005180" y="4538607"/>
            <a:ext cx="1828947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800" b="1" dirty="0">
                <a:solidFill>
                  <a:srgbClr val="FC817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69</a:t>
            </a:r>
            <a:r>
              <a:rPr lang="en-US" sz="1800" b="1" dirty="0">
                <a:solidFill>
                  <a:srgbClr val="FC817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%</a:t>
            </a:r>
            <a:endParaRPr lang="ru-RU" sz="1800" b="1" dirty="0">
              <a:solidFill>
                <a:srgbClr val="FC8176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aphicFrame>
        <p:nvGraphicFramePr>
          <p:cNvPr id="79" name="Chart 4">
            <a:extLst>
              <a:ext uri="{FF2B5EF4-FFF2-40B4-BE49-F238E27FC236}">
                <a16:creationId xmlns="" xmlns:a16="http://schemas.microsoft.com/office/drawing/2014/main" id="{07DC897F-A7B7-EF42-86EB-534A5C67C35F}"/>
              </a:ext>
            </a:extLst>
          </p:cNvPr>
          <p:cNvGraphicFramePr/>
          <p:nvPr>
            <p:extLst/>
          </p:nvPr>
        </p:nvGraphicFramePr>
        <p:xfrm flipH="1">
          <a:off x="3517982" y="3570945"/>
          <a:ext cx="1316911" cy="1352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1"/>
          </a:graphicData>
        </a:graphic>
      </p:graphicFrame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8F02E7AF-D81A-2647-BCB2-6032C71CAD5F}"/>
              </a:ext>
            </a:extLst>
          </p:cNvPr>
          <p:cNvSpPr txBox="1"/>
          <p:nvPr/>
        </p:nvSpPr>
        <p:spPr>
          <a:xfrm>
            <a:off x="2925487" y="4103923"/>
            <a:ext cx="2457278" cy="323165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2100" b="1" dirty="0">
                <a:solidFill>
                  <a:srgbClr val="9DF3FF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135</a:t>
            </a:r>
            <a:endParaRPr lang="ru-RU" sz="1350" dirty="0">
              <a:solidFill>
                <a:srgbClr val="9DF3FF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81" name="Text Placeholder 2">
            <a:extLst>
              <a:ext uri="{FF2B5EF4-FFF2-40B4-BE49-F238E27FC236}">
                <a16:creationId xmlns="" xmlns:a16="http://schemas.microsoft.com/office/drawing/2014/main" id="{E3673C2E-9543-9842-9E37-A6B52176CCB4}"/>
              </a:ext>
            </a:extLst>
          </p:cNvPr>
          <p:cNvSpPr txBox="1">
            <a:spLocks/>
          </p:cNvSpPr>
          <p:nvPr/>
        </p:nvSpPr>
        <p:spPr>
          <a:xfrm>
            <a:off x="4131053" y="4555153"/>
            <a:ext cx="1828947" cy="276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en-US" sz="1800" b="1" dirty="0">
                <a:solidFill>
                  <a:srgbClr val="FC8176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65%</a:t>
            </a:r>
            <a:endParaRPr lang="ru-RU" sz="1800" b="1" dirty="0">
              <a:solidFill>
                <a:srgbClr val="FC8176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0" name="Заголовок 2">
            <a:extLst>
              <a:ext uri="{FF2B5EF4-FFF2-40B4-BE49-F238E27FC236}">
                <a16:creationId xmlns="" xmlns:a16="http://schemas.microsoft.com/office/drawing/2014/main" id="{B8EA224A-E550-BB4C-A51E-47463A19408A}"/>
              </a:ext>
            </a:extLst>
          </p:cNvPr>
          <p:cNvSpPr txBox="1">
            <a:spLocks/>
          </p:cNvSpPr>
          <p:nvPr/>
        </p:nvSpPr>
        <p:spPr>
          <a:xfrm>
            <a:off x="889748" y="437489"/>
            <a:ext cx="5177366" cy="52129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50000"/>
              </a:lnSpc>
            </a:pPr>
            <a:r>
              <a:rPr lang="ru-RU" sz="3600" b="1" dirty="0">
                <a:solidFill>
                  <a:schemeClr val="bg1"/>
                </a:solidFill>
                <a:latin typeface="+mn-lt"/>
              </a:rPr>
              <a:t>                         Школа сегодня 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/>
            </a:r>
            <a:br>
              <a:rPr lang="ru-RU" b="1" dirty="0">
                <a:solidFill>
                  <a:schemeClr val="bg1"/>
                </a:solidFill>
                <a:latin typeface="+mn-lt"/>
              </a:rPr>
            </a:br>
            <a:r>
              <a:rPr lang="ru-RU" b="1" dirty="0">
                <a:solidFill>
                  <a:schemeClr val="bg1"/>
                </a:solidFill>
                <a:latin typeface="+mn-lt"/>
              </a:rPr>
              <a:t>            </a:t>
            </a:r>
            <a:endParaRPr lang="ru-RU" sz="2200" b="1" dirty="0">
              <a:solidFill>
                <a:schemeClr val="bg1"/>
              </a:solidFill>
              <a:latin typeface="+mn-lt"/>
            </a:endParaRPr>
          </a:p>
        </p:txBody>
      </p:sp>
      <p:graphicFrame>
        <p:nvGraphicFramePr>
          <p:cNvPr id="41" name="Chart 108">
            <a:extLst>
              <a:ext uri="{FF2B5EF4-FFF2-40B4-BE49-F238E27FC236}">
                <a16:creationId xmlns="" xmlns:a16="http://schemas.microsoft.com/office/drawing/2014/main" id="{36A43CA2-4441-274B-90A4-31FB28CF5C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4613639"/>
              </p:ext>
            </p:extLst>
          </p:nvPr>
        </p:nvGraphicFramePr>
        <p:xfrm>
          <a:off x="218849" y="1506880"/>
          <a:ext cx="3150899" cy="1598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2"/>
          </a:graphicData>
        </a:graphic>
      </p:graphicFrame>
      <p:sp>
        <p:nvSpPr>
          <p:cNvPr id="44" name="Text Placeholder 2">
            <a:extLst>
              <a:ext uri="{FF2B5EF4-FFF2-40B4-BE49-F238E27FC236}">
                <a16:creationId xmlns="" xmlns:a16="http://schemas.microsoft.com/office/drawing/2014/main" id="{3B58E066-A5B3-104F-82E3-97357391468D}"/>
              </a:ext>
            </a:extLst>
          </p:cNvPr>
          <p:cNvSpPr txBox="1">
            <a:spLocks/>
          </p:cNvSpPr>
          <p:nvPr/>
        </p:nvSpPr>
        <p:spPr>
          <a:xfrm>
            <a:off x="2677939" y="2889410"/>
            <a:ext cx="994020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2018-2019</a:t>
            </a:r>
          </a:p>
        </p:txBody>
      </p:sp>
      <p:graphicFrame>
        <p:nvGraphicFramePr>
          <p:cNvPr id="45" name="Chart 108">
            <a:extLst>
              <a:ext uri="{FF2B5EF4-FFF2-40B4-BE49-F238E27FC236}">
                <a16:creationId xmlns="" xmlns:a16="http://schemas.microsoft.com/office/drawing/2014/main" id="{7516413F-4D9A-4349-9373-E73012FDF1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929609"/>
              </p:ext>
            </p:extLst>
          </p:nvPr>
        </p:nvGraphicFramePr>
        <p:xfrm>
          <a:off x="4724310" y="1417972"/>
          <a:ext cx="4928885" cy="15166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3"/>
          </a:graphicData>
        </a:graphic>
      </p:graphicFrame>
    </p:spTree>
    <p:extLst>
      <p:ext uri="{BB962C8B-B14F-4D97-AF65-F5344CB8AC3E}">
        <p14:creationId xmlns:p14="http://schemas.microsoft.com/office/powerpoint/2010/main" val="141484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altLang="ru-RU" sz="2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Девиз школы:</a:t>
            </a:r>
            <a:br>
              <a:rPr lang="ru-RU" altLang="ru-RU" sz="28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«Общие возможности – успех каждого!»</a:t>
            </a:r>
            <a:endParaRPr lang="ru-RU" sz="32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Picture 4" descr="http://ngnovoros.ru/userfiles/picoriginal/img-20151229144047-91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2" r="6636"/>
          <a:stretch>
            <a:fillRect/>
          </a:stretch>
        </p:blipFill>
        <p:spPr>
          <a:xfrm>
            <a:off x="486032" y="1441620"/>
            <a:ext cx="8171936" cy="5066271"/>
          </a:xfrm>
        </p:spPr>
      </p:pic>
    </p:spTree>
    <p:extLst>
      <p:ext uri="{BB962C8B-B14F-4D97-AF65-F5344CB8AC3E}">
        <p14:creationId xmlns:p14="http://schemas.microsoft.com/office/powerpoint/2010/main" val="30822706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4937" y="2666288"/>
            <a:ext cx="7865871" cy="1062121"/>
          </a:xfrm>
        </p:spPr>
        <p:txBody>
          <a:bodyPr/>
          <a:lstStyle/>
          <a:p>
            <a:r>
              <a:rPr lang="ru-RU" dirty="0">
                <a:solidFill>
                  <a:schemeClr val="bg1"/>
                </a:solidFill>
              </a:rPr>
              <a:t>         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Благодарю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4200999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3285" y="1463794"/>
            <a:ext cx="8691073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866" indent="-342866" algn="just">
              <a:spcAft>
                <a:spcPts val="6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Единый для всех школ-участников пилотного проекта </a:t>
            </a:r>
            <a:r>
              <a:rPr lang="ru-RU" sz="2000" b="1" dirty="0">
                <a:solidFill>
                  <a:srgbClr val="FF0000"/>
                </a:solidFill>
              </a:rPr>
              <a:t>норматив финансовых затрат</a:t>
            </a:r>
            <a:r>
              <a:rPr lang="ru-RU" sz="2000" dirty="0"/>
              <a:t>, </a:t>
            </a:r>
            <a:r>
              <a:rPr lang="ru-RU" sz="2000" dirty="0">
                <a:solidFill>
                  <a:schemeClr val="bg1"/>
                </a:solidFill>
              </a:rPr>
              <a:t>установленный по высокому «гимназическому» уровню</a:t>
            </a:r>
          </a:p>
          <a:p>
            <a:pPr marL="342866" indent="-342866" algn="just">
              <a:spcAft>
                <a:spcPts val="6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Новая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система оплаты труда </a:t>
            </a:r>
            <a:r>
              <a:rPr lang="ru-RU" sz="2000" dirty="0"/>
              <a:t>(</a:t>
            </a:r>
            <a:r>
              <a:rPr lang="ru-RU" sz="2000" dirty="0">
                <a:solidFill>
                  <a:schemeClr val="bg1"/>
                </a:solidFill>
              </a:rPr>
              <a:t>стимулирующие выплаты, требование к росту средней з/п учителей, ограничение ФОТ административно-управленческого персонала)</a:t>
            </a:r>
          </a:p>
          <a:p>
            <a:pPr marL="342866" indent="-342866" algn="just">
              <a:spcAft>
                <a:spcPts val="6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Обязательность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независимых диагностик</a:t>
            </a:r>
          </a:p>
          <a:p>
            <a:pPr marL="342866" indent="-342866" algn="just">
              <a:spcAft>
                <a:spcPts val="6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Требование к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массовому качественному образованию</a:t>
            </a:r>
          </a:p>
          <a:p>
            <a:pPr marL="342866" indent="-342866" algn="just">
              <a:spcAft>
                <a:spcPts val="6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Информационная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открытость</a:t>
            </a:r>
            <a:r>
              <a:rPr lang="ru-RU" sz="2000" dirty="0"/>
              <a:t> </a:t>
            </a:r>
            <a:r>
              <a:rPr lang="ru-RU" sz="2000" dirty="0">
                <a:solidFill>
                  <a:schemeClr val="bg1"/>
                </a:solidFill>
              </a:rPr>
              <a:t>школы (наличие регулярно обновляемого сайта)</a:t>
            </a:r>
          </a:p>
          <a:p>
            <a:pPr marL="342866" indent="-342866" algn="just">
              <a:spcAft>
                <a:spcPts val="6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Наличие</a:t>
            </a:r>
            <a:r>
              <a:rPr lang="ru-RU" sz="2000" dirty="0"/>
              <a:t> </a:t>
            </a:r>
            <a:r>
              <a:rPr lang="ru-RU" sz="2000" b="1" dirty="0">
                <a:solidFill>
                  <a:srgbClr val="FF0000"/>
                </a:solidFill>
              </a:rPr>
              <a:t>внутренней системы оценки качества </a:t>
            </a:r>
            <a:r>
              <a:rPr lang="ru-RU" sz="2000" dirty="0">
                <a:solidFill>
                  <a:schemeClr val="bg1"/>
                </a:solidFill>
              </a:rPr>
              <a:t>образования</a:t>
            </a:r>
          </a:p>
          <a:p>
            <a:pPr marL="342866" indent="-342866" algn="just">
              <a:spcAft>
                <a:spcPts val="600"/>
              </a:spcAft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Наличие органа </a:t>
            </a:r>
            <a:r>
              <a:rPr lang="ru-RU" sz="2000" b="1" dirty="0">
                <a:solidFill>
                  <a:srgbClr val="FF0000"/>
                </a:solidFill>
              </a:rPr>
              <a:t>государственно-общественного управления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34080" y="6010758"/>
            <a:ext cx="8890278" cy="5107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Самостоятельность в обмен на ответственность за результат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4080" y="223341"/>
            <a:ext cx="889027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Постановление Правительства Москвы от 22 марта 2011 г. № 86-ПП </a:t>
            </a:r>
          </a:p>
          <a:p>
            <a:pPr algn="ctr"/>
            <a:r>
              <a:rPr lang="ru-RU" sz="2000" b="1" dirty="0">
                <a:solidFill>
                  <a:schemeClr val="bg1"/>
                </a:solidFill>
              </a:rPr>
              <a:t>«О проведении пилотного проекта по развитию общего образования в городе Москве» </a:t>
            </a:r>
          </a:p>
        </p:txBody>
      </p:sp>
    </p:spTree>
    <p:extLst>
      <p:ext uri="{BB962C8B-B14F-4D97-AF65-F5344CB8AC3E}">
        <p14:creationId xmlns:p14="http://schemas.microsoft.com/office/powerpoint/2010/main" val="3366906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162369" y="156519"/>
            <a:ext cx="8870535" cy="840259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ru-RU" sz="3600" b="1" dirty="0">
                <a:solidFill>
                  <a:schemeClr val="bg1"/>
                </a:solidFill>
              </a:rPr>
              <a:t>     </a:t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</a:rPr>
              <a:t/>
            </a:r>
            <a:br>
              <a:rPr lang="ru-RU" sz="3600" b="1" dirty="0">
                <a:solidFill>
                  <a:schemeClr val="bg1"/>
                </a:solidFill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Приоритеты городской системы образования</a:t>
            </a:r>
            <a:r>
              <a:rPr lang="ru-RU" sz="2200" b="1" dirty="0">
                <a:solidFill>
                  <a:schemeClr val="bg1"/>
                </a:solidFill>
                <a:latin typeface="+mn-lt"/>
              </a:rPr>
              <a:t>                                                          </a:t>
            </a:r>
          </a:p>
        </p:txBody>
      </p:sp>
      <p:sp>
        <p:nvSpPr>
          <p:cNvPr id="8" name="Подзаголовок 7"/>
          <p:cNvSpPr>
            <a:spLocks noGrp="1"/>
          </p:cNvSpPr>
          <p:nvPr>
            <p:ph type="subTitle" idx="1"/>
          </p:nvPr>
        </p:nvSpPr>
        <p:spPr>
          <a:xfrm>
            <a:off x="323124" y="1573427"/>
            <a:ext cx="8460259" cy="5058031"/>
          </a:xfrm>
        </p:spPr>
        <p:txBody>
          <a:bodyPr>
            <a:normAutofit/>
          </a:bodyPr>
          <a:lstStyle/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endParaRPr lang="ru-RU" sz="1000" dirty="0">
              <a:solidFill>
                <a:schemeClr val="bg1"/>
              </a:solidFill>
            </a:endParaRPr>
          </a:p>
          <a:p>
            <a:pPr algn="just"/>
            <a:r>
              <a:rPr lang="ru-RU" dirty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71849" y="1573427"/>
            <a:ext cx="233954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   Консолидация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251113" y="1573427"/>
            <a:ext cx="2400815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     Формульность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357549" y="1573427"/>
            <a:ext cx="2425833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        Безопасность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75661" y="3133378"/>
            <a:ext cx="233954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Развитие талантов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81747" y="3133378"/>
            <a:ext cx="233954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      Город школа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373776" y="3133378"/>
            <a:ext cx="240960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rgbClr val="FF0000"/>
                </a:solidFill>
              </a:rPr>
              <a:t>Здоровьесбережение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71849" y="4673801"/>
            <a:ext cx="233954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      Открытость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3281747" y="4673801"/>
            <a:ext cx="233954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     Социализация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341286" y="4673801"/>
            <a:ext cx="244209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>
                <a:solidFill>
                  <a:srgbClr val="FF0000"/>
                </a:solidFill>
              </a:rPr>
              <a:t>    На шаг впереди</a:t>
            </a:r>
          </a:p>
        </p:txBody>
      </p:sp>
      <p:sp>
        <p:nvSpPr>
          <p:cNvPr id="19" name="Подзаголовок 7"/>
          <p:cNvSpPr txBox="1">
            <a:spLocks/>
          </p:cNvSpPr>
          <p:nvPr/>
        </p:nvSpPr>
        <p:spPr>
          <a:xfrm>
            <a:off x="424249" y="1725827"/>
            <a:ext cx="8460259" cy="50580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endParaRPr lang="ru-RU" sz="1000">
              <a:solidFill>
                <a:schemeClr val="bg1"/>
              </a:solidFill>
            </a:endParaRPr>
          </a:p>
          <a:p>
            <a:pPr algn="just"/>
            <a:r>
              <a:rPr lang="ru-RU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64836" y="5978363"/>
            <a:ext cx="6973368" cy="51077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Московская школа – надёжная школа</a:t>
            </a:r>
          </a:p>
        </p:txBody>
      </p:sp>
    </p:spTree>
    <p:extLst>
      <p:ext uri="{BB962C8B-B14F-4D97-AF65-F5344CB8AC3E}">
        <p14:creationId xmlns:p14="http://schemas.microsoft.com/office/powerpoint/2010/main" val="676638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" y="177270"/>
            <a:ext cx="7886700" cy="704179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+mn-lt"/>
              </a:rPr>
              <a:t>                 Открытость школы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/>
          </a:blip>
          <a:srcRect l="21733" t="9972" r="5768" b="8468"/>
          <a:stretch/>
        </p:blipFill>
        <p:spPr>
          <a:xfrm>
            <a:off x="3286897" y="1856744"/>
            <a:ext cx="2388973" cy="23857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63611" y="1218312"/>
            <a:ext cx="2850292" cy="9144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Официальный сайт,</a:t>
            </a:r>
          </a:p>
          <a:p>
            <a:pPr algn="ctr"/>
            <a:r>
              <a:rPr lang="ru-RU" sz="1400" dirty="0"/>
              <a:t>раздел «Вопрос директору школы»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3611" y="2364260"/>
            <a:ext cx="2850292" cy="163933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Клубные дни, </a:t>
            </a:r>
          </a:p>
          <a:p>
            <a:pPr algn="ctr"/>
            <a:r>
              <a:rPr lang="ru-RU" sz="1400" dirty="0"/>
              <a:t>за 2018-2019 учебный год проведено 18 клубных дней различной тематики для родителей, обучающихся и жителей района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5848866" y="1218312"/>
            <a:ext cx="3089188" cy="91440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Управляющий совет, </a:t>
            </a:r>
            <a:r>
              <a:rPr lang="ru-RU" sz="1400" dirty="0"/>
              <a:t>ежегодный отчёт директора школы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848866" y="2364260"/>
            <a:ext cx="3089188" cy="1639330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Инициатива «Гостеприимные  школы» </a:t>
            </a:r>
          </a:p>
          <a:p>
            <a:pPr algn="ctr"/>
            <a:r>
              <a:rPr lang="ru-RU" sz="1400" dirty="0"/>
              <a:t>в течение учебного года проведено 15 семинаров по трансляции полезного опыта школы для коллег московских школ и партнёрских школ </a:t>
            </a:r>
          </a:p>
          <a:p>
            <a:pPr algn="ctr"/>
            <a:r>
              <a:rPr lang="ru-RU" sz="1400" dirty="0"/>
              <a:t>г. Ижевска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907957" y="4611858"/>
            <a:ext cx="3146854" cy="188335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Проект </a:t>
            </a:r>
          </a:p>
          <a:p>
            <a:pPr algn="ctr"/>
            <a:r>
              <a:rPr lang="ru-RU" sz="1600" b="1" dirty="0"/>
              <a:t>«Московское долголетие», </a:t>
            </a:r>
          </a:p>
          <a:p>
            <a:pPr algn="ctr"/>
            <a:r>
              <a:rPr lang="ru-RU" sz="1400" dirty="0"/>
              <a:t>10 учебных групп по английскому языку, изобразительному искусству, фитнесу.</a:t>
            </a:r>
          </a:p>
          <a:p>
            <a:pPr algn="ctr"/>
            <a:r>
              <a:rPr lang="ru-RU" sz="1400" dirty="0"/>
              <a:t>Более 100 участников 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3610" y="4272934"/>
            <a:ext cx="2446638" cy="88872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Директорские субботы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252520" y="5503492"/>
            <a:ext cx="2685534" cy="99172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Концерты и праздники для населения района Зябликово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63610" y="5503492"/>
            <a:ext cx="2446638" cy="991721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Социальное партнёрство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252520" y="4272934"/>
            <a:ext cx="2685534" cy="888726"/>
          </a:xfrm>
          <a:prstGeom prst="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/>
              <a:t>Сетевое взаимодействие</a:t>
            </a:r>
          </a:p>
        </p:txBody>
      </p:sp>
    </p:spTree>
    <p:extLst>
      <p:ext uri="{BB962C8B-B14F-4D97-AF65-F5344CB8AC3E}">
        <p14:creationId xmlns:p14="http://schemas.microsoft.com/office/powerpoint/2010/main" val="2596036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кругленный прямоугольник 17"/>
          <p:cNvSpPr/>
          <p:nvPr/>
        </p:nvSpPr>
        <p:spPr>
          <a:xfrm>
            <a:off x="3336680" y="1555846"/>
            <a:ext cx="2516155" cy="2033944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212793" y="3914414"/>
            <a:ext cx="2755478" cy="2263346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5266" y="1560075"/>
            <a:ext cx="2633230" cy="2029715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61189" y="44478"/>
            <a:ext cx="3839003" cy="1202572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+mn-lt"/>
              </a:rPr>
              <a:t>  Школа сегодня</a:t>
            </a:r>
            <a:br>
              <a:rPr lang="ru-RU" sz="3200" b="1" dirty="0">
                <a:solidFill>
                  <a:schemeClr val="bg1"/>
                </a:solidFill>
                <a:latin typeface="+mn-lt"/>
              </a:rPr>
            </a:br>
            <a:r>
              <a:rPr lang="ru-RU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+mn-lt"/>
              </a:rPr>
              <a:t>безопасность,              здоровьесбережение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8" r="-4593"/>
          <a:stretch/>
        </p:blipFill>
        <p:spPr bwMode="auto">
          <a:xfrm>
            <a:off x="6460621" y="4374632"/>
            <a:ext cx="2350093" cy="14450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88" y="2090092"/>
            <a:ext cx="1543573" cy="13305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5807" y="1697222"/>
            <a:ext cx="2141890" cy="1463484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6154673" y="1555846"/>
            <a:ext cx="2813598" cy="2043072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21"/>
          <p:cNvGrpSpPr/>
          <p:nvPr/>
        </p:nvGrpSpPr>
        <p:grpSpPr>
          <a:xfrm>
            <a:off x="255265" y="3914414"/>
            <a:ext cx="2588544" cy="2283719"/>
            <a:chOff x="636510" y="5013176"/>
            <a:chExt cx="2344859" cy="2350589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19" name="Скругленный прямоугольник 18"/>
            <p:cNvSpPr/>
            <p:nvPr/>
          </p:nvSpPr>
          <p:spPr>
            <a:xfrm>
              <a:off x="636510" y="5013176"/>
              <a:ext cx="2344859" cy="2263346"/>
            </a:xfrm>
            <a:prstGeom prst="roundRect">
              <a:avLst/>
            </a:prstGeom>
            <a:grp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6507" y="6052386"/>
              <a:ext cx="1991968" cy="1311379"/>
            </a:xfrm>
            <a:prstGeom prst="rect">
              <a:avLst/>
            </a:prstGeom>
            <a:grpFill/>
          </p:spPr>
        </p:pic>
      </p:grpSp>
      <p:sp>
        <p:nvSpPr>
          <p:cNvPr id="21" name="Прямоугольник 20"/>
          <p:cNvSpPr/>
          <p:nvPr/>
        </p:nvSpPr>
        <p:spPr>
          <a:xfrm>
            <a:off x="1571881" y="2809020"/>
            <a:ext cx="123783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172</a:t>
            </a:r>
          </a:p>
        </p:txBody>
      </p:sp>
      <p:pic>
        <p:nvPicPr>
          <p:cNvPr id="1026" name="Picture 2" descr="https://kinderbum.com.ua/uploads/catalog/detskie-sportivnye-ploshchadki/1_1366_1024_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905" y="1707268"/>
            <a:ext cx="2695528" cy="174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431889" y="1579267"/>
            <a:ext cx="2529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Видеонаблюдение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41833" y="3921788"/>
            <a:ext cx="25019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Социально – 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педагогическая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служба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7977594" y="2577382"/>
            <a:ext cx="10438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26</a:t>
            </a:r>
            <a:endParaRPr lang="ru-RU" sz="2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54673" y="3907713"/>
            <a:ext cx="24763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chemeClr val="bg1"/>
                </a:solidFill>
              </a:rPr>
              <a:t>     </a:t>
            </a:r>
            <a:r>
              <a:rPr lang="ru-RU" sz="2000" b="1" dirty="0">
                <a:solidFill>
                  <a:srgbClr val="0070C0"/>
                </a:solidFill>
              </a:rPr>
              <a:t>Проход и питание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3779912" y="1604699"/>
            <a:ext cx="158787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Пост охраны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300192" y="1604699"/>
            <a:ext cx="23662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70C0"/>
                </a:solidFill>
              </a:rPr>
              <a:t>      Спортплощадки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217416" y="3914414"/>
            <a:ext cx="2516156" cy="2263346"/>
          </a:xfrm>
          <a:prstGeom prst="roundRect">
            <a:avLst/>
          </a:prstGeom>
          <a:solidFill>
            <a:schemeClr val="accent1">
              <a:lumMod val="40000"/>
              <a:lumOff val="60000"/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Психологическое     сопровождение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3417197" y="2683434"/>
            <a:ext cx="1043876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2435613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AB9DE5-5758-BA44-A5E0-2E02E193BE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76300"/>
            <a:ext cx="91440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34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           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                Школа сегодня</a:t>
            </a:r>
            <a:br>
              <a:rPr lang="ru-RU" sz="3600" b="1" dirty="0">
                <a:solidFill>
                  <a:schemeClr val="bg1"/>
                </a:solidFill>
                <a:latin typeface="+mn-lt"/>
              </a:rPr>
            </a:br>
            <a:r>
              <a:rPr lang="ru-RU" sz="3600" b="1" dirty="0">
                <a:solidFill>
                  <a:schemeClr val="bg1"/>
                </a:solidFill>
                <a:latin typeface="+mn-lt"/>
              </a:rPr>
              <a:t>    </a:t>
            </a:r>
            <a:r>
              <a:rPr lang="ru-RU" sz="2000" b="1" dirty="0">
                <a:solidFill>
                  <a:schemeClr val="bg1"/>
                </a:solidFill>
                <a:latin typeface="+mn-lt"/>
              </a:rPr>
              <a:t>                                  </a:t>
            </a:r>
            <a:r>
              <a:rPr lang="ru-RU" sz="2200" b="1" dirty="0">
                <a:solidFill>
                  <a:schemeClr val="bg1"/>
                </a:solidFill>
                <a:latin typeface="+mn-lt"/>
              </a:rPr>
              <a:t>использование ресурсов города</a:t>
            </a:r>
            <a:endParaRPr lang="ru-RU" sz="2200" b="1" dirty="0">
              <a:latin typeface="+mn-lt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0677" y="1145450"/>
            <a:ext cx="2489746" cy="1492640"/>
          </a:xfrm>
          <a:prstGeom prst="rect">
            <a:avLst/>
          </a:prstGeom>
        </p:spPr>
      </p:pic>
      <p:pic>
        <p:nvPicPr>
          <p:cNvPr id="5" name="Picture 6" descr="http://storage.rosrabota.ru/file/0i1q3gc82d.ent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8928" y="2254858"/>
            <a:ext cx="2338596" cy="116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http://uvao.mos.ru/upload/%D0%A1%D0%BE%D1%86%D1%81%D1%84%D0%B5%D1%80%D0%B0/%D1%84%D0%B5%D1%81%D1%82%D0%B8%D0%B2%D0%B0%D0%BB%D1%8C.JPG"/>
          <p:cNvPicPr>
            <a:picLocks noChangeAspect="1" noChangeArrowheads="1"/>
          </p:cNvPicPr>
          <p:nvPr/>
        </p:nvPicPr>
        <p:blipFill>
          <a:blip r:embed="rId4" cstate="print"/>
          <a:srcRect l="5095" t="21875" r="8187" b="24346"/>
          <a:stretch>
            <a:fillRect/>
          </a:stretch>
        </p:blipFill>
        <p:spPr bwMode="auto">
          <a:xfrm>
            <a:off x="33598" y="2686952"/>
            <a:ext cx="2079336" cy="96713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587524" y="4891064"/>
            <a:ext cx="1945997" cy="103151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742668" y="1177201"/>
            <a:ext cx="2879933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0012" y="1215343"/>
            <a:ext cx="2520280" cy="796437"/>
          </a:xfrm>
          <a:prstGeom prst="rect">
            <a:avLst/>
          </a:prstGeom>
          <a:effectLst>
            <a:glow rad="63500">
              <a:schemeClr val="bg1">
                <a:alpha val="40000"/>
              </a:schemeClr>
            </a:glow>
          </a:effectLst>
        </p:spPr>
      </p:pic>
      <p:pic>
        <p:nvPicPr>
          <p:cNvPr id="11" name="Picture 8" descr="http://dogm.mos.ru/projects/mpu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66305" y="1162939"/>
            <a:ext cx="1507203" cy="101521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59059" y="2747877"/>
            <a:ext cx="1776648" cy="1059343"/>
          </a:xfrm>
          <a:prstGeom prst="rect">
            <a:avLst/>
          </a:prstGeom>
        </p:spPr>
      </p:pic>
      <p:pic>
        <p:nvPicPr>
          <p:cNvPr id="13" name="Picture 10" descr="http://s018.radikal.ru/i507/1701/7c/9a6dbe3dc33b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9246" y="1139366"/>
            <a:ext cx="1796461" cy="149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s3-eu-central-1.amazonaws.com/newsvostok/uploads/2016/02/B7d3ay2IcAA_TD1-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652" y="2317867"/>
            <a:ext cx="2193533" cy="1106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08440" y="3535025"/>
            <a:ext cx="1734251" cy="1150301"/>
          </a:xfrm>
          <a:prstGeom prst="rect">
            <a:avLst/>
          </a:prstGeom>
        </p:spPr>
      </p:pic>
      <p:pic>
        <p:nvPicPr>
          <p:cNvPr id="16" name="Picture 2" descr="http://www.ufunk.net/wp-content/uploads/2017/03/KidZania-12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152" y="3543346"/>
            <a:ext cx="1862079" cy="1210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692284" y="4833608"/>
            <a:ext cx="1734251" cy="1227134"/>
          </a:xfrm>
          <a:prstGeom prst="rect">
            <a:avLst/>
          </a:prstGeom>
        </p:spPr>
      </p:pic>
      <p:pic>
        <p:nvPicPr>
          <p:cNvPr id="1026" name="Picture 2" descr="http://art.educom.ru/graphic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4499" y="3840073"/>
            <a:ext cx="1606608" cy="91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ÐÑÐ¾ÑÐµÑÑÐ¸Ð¾Ð½Ð°Ð»ÑÐ½ÑÐµ ÑÑÐ°Ð¶Ð¸ÑÐ¾Ð²ÐºÐ¸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789" y="4863624"/>
            <a:ext cx="2294519" cy="179355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32" name="Picture 8" descr="http://future.educom.ru/graphic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77" y="3729725"/>
            <a:ext cx="1967726" cy="1111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t.educom.ru/graphic.png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28" y="4990744"/>
            <a:ext cx="2257425" cy="165773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36" name="Picture 12" descr="http://eco.educom.ru/graphic.png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3980" y="3917007"/>
            <a:ext cx="819150" cy="65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2872656" y="6259570"/>
            <a:ext cx="3429735" cy="427366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hlinkClick r:id="rId19"/>
              </a:rPr>
              <a:t>https://events.educom.ru/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4194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B8BA1A7-09CC-FB48-B5AF-C514FA341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2514"/>
            <a:ext cx="9144000" cy="515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62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2">
            <a:extLst>
              <a:ext uri="{FF2B5EF4-FFF2-40B4-BE49-F238E27FC236}">
                <a16:creationId xmlns="" xmlns:a16="http://schemas.microsoft.com/office/drawing/2014/main" id="{13B2B19C-C56B-DE46-BCCB-16637191DD80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8831" y="857250"/>
            <a:ext cx="9172831" cy="5143500"/>
          </a:xfrm>
          <a:prstGeom prst="rect">
            <a:avLst/>
          </a:prstGeom>
        </p:spPr>
      </p:pic>
      <p:sp>
        <p:nvSpPr>
          <p:cNvPr id="46" name="Rectangle 9">
            <a:extLst>
              <a:ext uri="{FF2B5EF4-FFF2-40B4-BE49-F238E27FC236}">
                <a16:creationId xmlns="" xmlns:a16="http://schemas.microsoft.com/office/drawing/2014/main" id="{2583769B-963C-E84F-898F-D974F81A5120}"/>
              </a:ext>
            </a:extLst>
          </p:cNvPr>
          <p:cNvSpPr/>
          <p:nvPr/>
        </p:nvSpPr>
        <p:spPr>
          <a:xfrm>
            <a:off x="-28832" y="862382"/>
            <a:ext cx="9172832" cy="5188587"/>
          </a:xfrm>
          <a:prstGeom prst="rect">
            <a:avLst/>
          </a:prstGeom>
          <a:gradFill flip="none" rotWithShape="1">
            <a:gsLst>
              <a:gs pos="100000">
                <a:srgbClr val="125680">
                  <a:alpha val="90000"/>
                </a:srgbClr>
              </a:gs>
              <a:gs pos="0">
                <a:srgbClr val="070C1E">
                  <a:alpha val="80000"/>
                </a:srgbClr>
              </a:gs>
            </a:gsLst>
            <a:lin ang="5400000" scaled="1"/>
            <a:tileRect/>
          </a:gra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>
              <a:solidFill>
                <a:schemeClr val="bg1"/>
              </a:solidFill>
            </a:endParaRPr>
          </a:p>
        </p:txBody>
      </p:sp>
      <p:graphicFrame>
        <p:nvGraphicFramePr>
          <p:cNvPr id="48" name="Таблица 47">
            <a:extLst>
              <a:ext uri="{FF2B5EF4-FFF2-40B4-BE49-F238E27FC236}">
                <a16:creationId xmlns="" xmlns:a16="http://schemas.microsoft.com/office/drawing/2014/main" id="{36CC474E-91B6-FB47-8AF7-0DAAC5D1F7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3527197"/>
              </p:ext>
            </p:extLst>
          </p:nvPr>
        </p:nvGraphicFramePr>
        <p:xfrm>
          <a:off x="278878" y="1563732"/>
          <a:ext cx="5440691" cy="237955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247306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072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2337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850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18503">
                  <a:extLst>
                    <a:ext uri="{9D8B030D-6E8A-4147-A177-3AD203B41FA5}">
                      <a16:colId xmlns="" xmlns:a16="http://schemas.microsoft.com/office/drawing/2014/main" val="1829408211"/>
                    </a:ext>
                  </a:extLst>
                </a:gridCol>
              </a:tblGrid>
              <a:tr h="253103">
                <a:tc rowSpan="2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 gridSpan="4"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altLang="ru-RU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68605" marR="68605" marT="45688" marB="45688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4253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rgbClr val="86CED8"/>
                          </a:solidFill>
                          <a:effectLst/>
                        </a:rPr>
                        <a:t>2015-2016 </a:t>
                      </a:r>
                      <a:endParaRPr kumimoji="0" lang="ru-RU" alt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86CED8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rgbClr val="86CED8"/>
                          </a:solidFill>
                          <a:effectLst/>
                        </a:rPr>
                        <a:t>2016-2017 </a:t>
                      </a:r>
                      <a:endParaRPr kumimoji="0" lang="ru-RU" alt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86CED8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rgbClr val="86CED8"/>
                          </a:solidFill>
                          <a:effectLst/>
                        </a:rPr>
                        <a:t>2017-2018 </a:t>
                      </a:r>
                      <a:endParaRPr kumimoji="0" lang="ru-RU" alt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86CED8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100" b="1" u="none" strike="noStrike" cap="none" normalizeH="0" baseline="0" dirty="0">
                          <a:ln>
                            <a:noFill/>
                          </a:ln>
                          <a:solidFill>
                            <a:srgbClr val="86CED8"/>
                          </a:solidFill>
                          <a:effectLst/>
                        </a:rPr>
                        <a:t>2018-2019</a:t>
                      </a:r>
                      <a:endParaRPr kumimoji="0" lang="ru-RU" alt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rgbClr val="86CED8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3103"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Муниципальный этап ВсОШ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109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130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136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  <a:latin typeface="+mn-lt"/>
                          <a:ea typeface="Segoe UI Symbol" panose="020B0502040204020203" pitchFamily="34" charset="0"/>
                        </a:rPr>
                        <a:t>138</a:t>
                      </a: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31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Региональный этап ВсОШ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8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10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11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  <a:latin typeface="+mn-lt"/>
                          <a:ea typeface="Segoe UI Symbol" panose="020B0502040204020203" pitchFamily="34" charset="0"/>
                        </a:rPr>
                        <a:t>16</a:t>
                      </a: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31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Заключительный этап ВсОШ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  <a:latin typeface="+mn-lt"/>
                          <a:ea typeface="Segoe UI Symbol" panose="020B0502040204020203" pitchFamily="34" charset="0"/>
                        </a:rPr>
                        <a:t>1</a:t>
                      </a: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310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МОШ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11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15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16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  <a:latin typeface="+mn-lt"/>
                          <a:ea typeface="Segoe UI Symbol" panose="020B0502040204020203" pitchFamily="34" charset="0"/>
                        </a:rPr>
                        <a:t>14</a:t>
                      </a: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3429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Олимпиада «Музеи. Парки. Усадьбы»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13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116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>
                      <a:lvl1pPr defTabSz="457200"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 defTabSz="45720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 defTabSz="4572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 defTabSz="4572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</a:rPr>
                        <a:t>183</a:t>
                      </a:r>
                      <a:endParaRPr kumimoji="0" lang="ru-RU" altLang="ru-RU" sz="1200" b="1" i="0" u="none" strike="noStrike" cap="none" normalizeH="0" baseline="0" dirty="0">
                        <a:ln>
                          <a:noFill/>
                        </a:ln>
                        <a:solidFill>
                          <a:srgbClr val="FC8176"/>
                        </a:solidFill>
                        <a:effectLst/>
                        <a:latin typeface="+mn-lt"/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alt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C8176"/>
                          </a:solidFill>
                          <a:effectLst/>
                          <a:latin typeface="+mn-lt"/>
                          <a:ea typeface="Segoe UI Symbol" panose="020B0502040204020203" pitchFamily="34" charset="0"/>
                        </a:rPr>
                        <a:t>274</a:t>
                      </a: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721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Метапредметная олимпиада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altLang="ru-RU" sz="1200" b="1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«Не прервётся связь поколений»</a:t>
                      </a:r>
                      <a:endParaRPr kumimoji="0" lang="ru-RU" altLang="ru-RU" sz="12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Segoe UI Symbol" panose="020B0502040204020203" pitchFamily="34" charset="0"/>
                        <a:cs typeface="+mn-cs"/>
                      </a:endParaRPr>
                    </a:p>
                  </a:txBody>
                  <a:tcPr marL="51454" marR="51454" marT="34266" marB="34266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C8176"/>
                          </a:solidFill>
                        </a:rPr>
                        <a:t>8</a:t>
                      </a:r>
                      <a:endParaRPr lang="ru-RU" sz="1200" b="1" dirty="0">
                        <a:solidFill>
                          <a:srgbClr val="FC8176"/>
                        </a:solidFill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C8176"/>
                          </a:solidFill>
                        </a:rPr>
                        <a:t>8</a:t>
                      </a:r>
                      <a:endParaRPr lang="ru-RU" sz="1200" b="1" dirty="0">
                        <a:solidFill>
                          <a:srgbClr val="FC8176"/>
                        </a:solidFill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C8176"/>
                          </a:solidFill>
                        </a:rPr>
                        <a:t>13</a:t>
                      </a:r>
                      <a:endParaRPr lang="ru-RU" sz="1200" b="1" dirty="0">
                        <a:solidFill>
                          <a:srgbClr val="FC8176"/>
                        </a:solidFill>
                        <a:ea typeface="Segoe UI Symbol" panose="020B0502040204020203" pitchFamily="34" charset="0"/>
                      </a:endParaRP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FC8176"/>
                          </a:solidFill>
                          <a:ea typeface="Segoe UI Symbol" panose="020B0502040204020203" pitchFamily="34" charset="0"/>
                        </a:rPr>
                        <a:t>24</a:t>
                      </a:r>
                    </a:p>
                  </a:txBody>
                  <a:tcPr marL="51454" marR="51454" marT="34266" marB="34266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1F1F1">
                        <a:alpha val="11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pSp>
        <p:nvGrpSpPr>
          <p:cNvPr id="90" name="Group 63">
            <a:extLst>
              <a:ext uri="{FF2B5EF4-FFF2-40B4-BE49-F238E27FC236}">
                <a16:creationId xmlns="" xmlns:a16="http://schemas.microsoft.com/office/drawing/2014/main" id="{D83531CD-8DFE-7646-86AD-B4E0C5831743}"/>
              </a:ext>
            </a:extLst>
          </p:cNvPr>
          <p:cNvGrpSpPr/>
          <p:nvPr/>
        </p:nvGrpSpPr>
        <p:grpSpPr>
          <a:xfrm>
            <a:off x="4137064" y="2607709"/>
            <a:ext cx="4376322" cy="2923104"/>
            <a:chOff x="2304063" y="1248229"/>
            <a:chExt cx="7393151" cy="4922742"/>
          </a:xfrm>
        </p:grpSpPr>
        <p:sp>
          <p:nvSpPr>
            <p:cNvPr id="91" name="Oval 61">
              <a:extLst>
                <a:ext uri="{FF2B5EF4-FFF2-40B4-BE49-F238E27FC236}">
                  <a16:creationId xmlns="" xmlns:a16="http://schemas.microsoft.com/office/drawing/2014/main" id="{FE2AE8CB-44E9-8844-A917-EE505C3F360B}"/>
                </a:ext>
              </a:extLst>
            </p:cNvPr>
            <p:cNvSpPr/>
            <p:nvPr/>
          </p:nvSpPr>
          <p:spPr>
            <a:xfrm>
              <a:off x="2304063" y="5155278"/>
              <a:ext cx="3020539" cy="1015693"/>
            </a:xfrm>
            <a:prstGeom prst="ellipse">
              <a:avLst/>
            </a:prstGeom>
            <a:gradFill flip="none" rotWithShape="1">
              <a:gsLst>
                <a:gs pos="0">
                  <a:srgbClr val="070C1E">
                    <a:alpha val="82000"/>
                  </a:srgbClr>
                </a:gs>
                <a:gs pos="100000">
                  <a:srgbClr val="070C1E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92" name="Group 33">
              <a:extLst>
                <a:ext uri="{FF2B5EF4-FFF2-40B4-BE49-F238E27FC236}">
                  <a16:creationId xmlns="" xmlns:a16="http://schemas.microsoft.com/office/drawing/2014/main" id="{C73BB8EB-AEF0-A449-8535-2DC29C5B195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494788" y="1248229"/>
              <a:ext cx="7202426" cy="4735738"/>
              <a:chOff x="961" y="266"/>
              <a:chExt cx="5758" cy="3786"/>
            </a:xfrm>
          </p:grpSpPr>
          <p:sp>
            <p:nvSpPr>
              <p:cNvPr id="93" name="Freeform 34">
                <a:extLst>
                  <a:ext uri="{FF2B5EF4-FFF2-40B4-BE49-F238E27FC236}">
                    <a16:creationId xmlns="" xmlns:a16="http://schemas.microsoft.com/office/drawing/2014/main" id="{A572CA14-6EEE-AE4C-AFF0-B844BCC05F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8" y="266"/>
                <a:ext cx="397" cy="310"/>
              </a:xfrm>
              <a:custGeom>
                <a:avLst/>
                <a:gdLst>
                  <a:gd name="T0" fmla="*/ 397 w 397"/>
                  <a:gd name="T1" fmla="*/ 154 h 310"/>
                  <a:gd name="T2" fmla="*/ 0 w 397"/>
                  <a:gd name="T3" fmla="*/ 0 h 310"/>
                  <a:gd name="T4" fmla="*/ 0 w 397"/>
                  <a:gd name="T5" fmla="*/ 154 h 310"/>
                  <a:gd name="T6" fmla="*/ 397 w 397"/>
                  <a:gd name="T7" fmla="*/ 310 h 310"/>
                  <a:gd name="T8" fmla="*/ 397 w 397"/>
                  <a:gd name="T9" fmla="*/ 154 h 3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310">
                    <a:moveTo>
                      <a:pt x="397" y="154"/>
                    </a:moveTo>
                    <a:lnTo>
                      <a:pt x="0" y="0"/>
                    </a:lnTo>
                    <a:lnTo>
                      <a:pt x="0" y="154"/>
                    </a:lnTo>
                    <a:lnTo>
                      <a:pt x="397" y="310"/>
                    </a:lnTo>
                    <a:lnTo>
                      <a:pt x="397" y="154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B0F7F4"/>
                  </a:gs>
                  <a:gs pos="0">
                    <a:srgbClr val="125680"/>
                  </a:gs>
                </a:gsLst>
                <a:lin ang="81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4" name="Freeform 35">
                <a:extLst>
                  <a:ext uri="{FF2B5EF4-FFF2-40B4-BE49-F238E27FC236}">
                    <a16:creationId xmlns="" xmlns:a16="http://schemas.microsoft.com/office/drawing/2014/main" id="{DB0C1D07-2040-6344-A2D2-08D824AE606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" y="3058"/>
                <a:ext cx="2145" cy="840"/>
              </a:xfrm>
              <a:custGeom>
                <a:avLst/>
                <a:gdLst>
                  <a:gd name="T0" fmla="*/ 1071 w 2145"/>
                  <a:gd name="T1" fmla="*/ 0 h 840"/>
                  <a:gd name="T2" fmla="*/ 0 w 2145"/>
                  <a:gd name="T3" fmla="*/ 419 h 840"/>
                  <a:gd name="T4" fmla="*/ 1071 w 2145"/>
                  <a:gd name="T5" fmla="*/ 840 h 840"/>
                  <a:gd name="T6" fmla="*/ 2145 w 2145"/>
                  <a:gd name="T7" fmla="*/ 419 h 840"/>
                  <a:gd name="T8" fmla="*/ 1071 w 2145"/>
                  <a:gd name="T9" fmla="*/ 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45" h="840">
                    <a:moveTo>
                      <a:pt x="1071" y="0"/>
                    </a:moveTo>
                    <a:lnTo>
                      <a:pt x="0" y="419"/>
                    </a:lnTo>
                    <a:lnTo>
                      <a:pt x="1071" y="840"/>
                    </a:lnTo>
                    <a:lnTo>
                      <a:pt x="2145" y="419"/>
                    </a:lnTo>
                    <a:lnTo>
                      <a:pt x="1071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F6443B"/>
                  </a:gs>
                  <a:gs pos="0">
                    <a:srgbClr val="F9857F"/>
                  </a:gs>
                </a:gsLst>
                <a:lin ang="108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5" name="Freeform 36">
                <a:extLst>
                  <a:ext uri="{FF2B5EF4-FFF2-40B4-BE49-F238E27FC236}">
                    <a16:creationId xmlns="" xmlns:a16="http://schemas.microsoft.com/office/drawing/2014/main" id="{2D062162-4090-6F41-AFBC-6350804DF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1" y="3477"/>
                <a:ext cx="1071" cy="575"/>
              </a:xfrm>
              <a:custGeom>
                <a:avLst/>
                <a:gdLst>
                  <a:gd name="T0" fmla="*/ 1071 w 1071"/>
                  <a:gd name="T1" fmla="*/ 575 h 575"/>
                  <a:gd name="T2" fmla="*/ 0 w 1071"/>
                  <a:gd name="T3" fmla="*/ 156 h 575"/>
                  <a:gd name="T4" fmla="*/ 0 w 1071"/>
                  <a:gd name="T5" fmla="*/ 0 h 575"/>
                  <a:gd name="T6" fmla="*/ 1071 w 1071"/>
                  <a:gd name="T7" fmla="*/ 421 h 575"/>
                  <a:gd name="T8" fmla="*/ 1071 w 1071"/>
                  <a:gd name="T9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575">
                    <a:moveTo>
                      <a:pt x="1071" y="575"/>
                    </a:moveTo>
                    <a:lnTo>
                      <a:pt x="0" y="156"/>
                    </a:lnTo>
                    <a:lnTo>
                      <a:pt x="0" y="0"/>
                    </a:lnTo>
                    <a:lnTo>
                      <a:pt x="1071" y="421"/>
                    </a:lnTo>
                    <a:lnTo>
                      <a:pt x="1071" y="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682832"/>
                  </a:gs>
                  <a:gs pos="100000">
                    <a:srgbClr val="F6443B"/>
                  </a:gs>
                </a:gsLst>
                <a:lin ang="81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6" name="Freeform 37">
                <a:extLst>
                  <a:ext uri="{FF2B5EF4-FFF2-40B4-BE49-F238E27FC236}">
                    <a16:creationId xmlns="" xmlns:a16="http://schemas.microsoft.com/office/drawing/2014/main" id="{0E054A1D-476E-8344-A7FE-209BDF571E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2" y="2178"/>
                <a:ext cx="2145" cy="837"/>
              </a:xfrm>
              <a:custGeom>
                <a:avLst/>
                <a:gdLst>
                  <a:gd name="T0" fmla="*/ 1074 w 2145"/>
                  <a:gd name="T1" fmla="*/ 0 h 837"/>
                  <a:gd name="T2" fmla="*/ 0 w 2145"/>
                  <a:gd name="T3" fmla="*/ 419 h 837"/>
                  <a:gd name="T4" fmla="*/ 1074 w 2145"/>
                  <a:gd name="T5" fmla="*/ 837 h 837"/>
                  <a:gd name="T6" fmla="*/ 2145 w 2145"/>
                  <a:gd name="T7" fmla="*/ 419 h 837"/>
                  <a:gd name="T8" fmla="*/ 1074 w 2145"/>
                  <a:gd name="T9" fmla="*/ 0 h 8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45" h="837">
                    <a:moveTo>
                      <a:pt x="1074" y="0"/>
                    </a:moveTo>
                    <a:lnTo>
                      <a:pt x="0" y="419"/>
                    </a:lnTo>
                    <a:lnTo>
                      <a:pt x="1074" y="837"/>
                    </a:lnTo>
                    <a:lnTo>
                      <a:pt x="2145" y="419"/>
                    </a:lnTo>
                    <a:lnTo>
                      <a:pt x="1074" y="0"/>
                    </a:lnTo>
                    <a:close/>
                  </a:path>
                </a:pathLst>
              </a:custGeom>
              <a:gradFill flip="none" rotWithShape="1">
                <a:gsLst>
                  <a:gs pos="22000">
                    <a:srgbClr val="E1FCFB"/>
                  </a:gs>
                  <a:gs pos="100000">
                    <a:srgbClr val="B0F7F4"/>
                  </a:gs>
                  <a:gs pos="0">
                    <a:schemeClr val="bg1"/>
                  </a:gs>
                </a:gsLst>
                <a:lin ang="81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7" name="Freeform 38">
                <a:extLst>
                  <a:ext uri="{FF2B5EF4-FFF2-40B4-BE49-F238E27FC236}">
                    <a16:creationId xmlns="" xmlns:a16="http://schemas.microsoft.com/office/drawing/2014/main" id="{BE1ACF3F-B7B5-A949-8FE1-54DC06841B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2" y="2597"/>
                <a:ext cx="1074" cy="575"/>
              </a:xfrm>
              <a:custGeom>
                <a:avLst/>
                <a:gdLst>
                  <a:gd name="T0" fmla="*/ 1074 w 1074"/>
                  <a:gd name="T1" fmla="*/ 575 h 575"/>
                  <a:gd name="T2" fmla="*/ 0 w 1074"/>
                  <a:gd name="T3" fmla="*/ 156 h 575"/>
                  <a:gd name="T4" fmla="*/ 0 w 1074"/>
                  <a:gd name="T5" fmla="*/ 0 h 575"/>
                  <a:gd name="T6" fmla="*/ 1074 w 1074"/>
                  <a:gd name="T7" fmla="*/ 418 h 575"/>
                  <a:gd name="T8" fmla="*/ 1074 w 1074"/>
                  <a:gd name="T9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4" h="575">
                    <a:moveTo>
                      <a:pt x="1074" y="575"/>
                    </a:moveTo>
                    <a:lnTo>
                      <a:pt x="0" y="156"/>
                    </a:lnTo>
                    <a:lnTo>
                      <a:pt x="0" y="0"/>
                    </a:lnTo>
                    <a:lnTo>
                      <a:pt x="1074" y="418"/>
                    </a:lnTo>
                    <a:lnTo>
                      <a:pt x="1074" y="575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125680"/>
                  </a:gs>
                  <a:gs pos="0">
                    <a:srgbClr val="B0F7F4"/>
                  </a:gs>
                </a:gsLst>
                <a:lin ang="81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8" name="Freeform 39">
                <a:extLst>
                  <a:ext uri="{FF2B5EF4-FFF2-40B4-BE49-F238E27FC236}">
                    <a16:creationId xmlns="" xmlns:a16="http://schemas.microsoft.com/office/drawing/2014/main" id="{CA8CFF9C-86FB-5546-B130-0A8AB25D48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2" y="3117"/>
                <a:ext cx="1213" cy="935"/>
              </a:xfrm>
              <a:custGeom>
                <a:avLst/>
                <a:gdLst>
                  <a:gd name="T0" fmla="*/ 1074 w 1213"/>
                  <a:gd name="T1" fmla="*/ 55 h 935"/>
                  <a:gd name="T2" fmla="*/ 1074 w 1213"/>
                  <a:gd name="T3" fmla="*/ 360 h 935"/>
                  <a:gd name="T4" fmla="*/ 0 w 1213"/>
                  <a:gd name="T5" fmla="*/ 781 h 935"/>
                  <a:gd name="T6" fmla="*/ 0 w 1213"/>
                  <a:gd name="T7" fmla="*/ 935 h 935"/>
                  <a:gd name="T8" fmla="*/ 1074 w 1213"/>
                  <a:gd name="T9" fmla="*/ 516 h 935"/>
                  <a:gd name="T10" fmla="*/ 1213 w 1213"/>
                  <a:gd name="T11" fmla="*/ 462 h 935"/>
                  <a:gd name="T12" fmla="*/ 1213 w 1213"/>
                  <a:gd name="T13" fmla="*/ 0 h 935"/>
                  <a:gd name="T14" fmla="*/ 1074 w 1213"/>
                  <a:gd name="T15" fmla="*/ 5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3" h="935">
                    <a:moveTo>
                      <a:pt x="1074" y="55"/>
                    </a:moveTo>
                    <a:lnTo>
                      <a:pt x="1074" y="360"/>
                    </a:lnTo>
                    <a:lnTo>
                      <a:pt x="0" y="781"/>
                    </a:lnTo>
                    <a:lnTo>
                      <a:pt x="0" y="935"/>
                    </a:lnTo>
                    <a:lnTo>
                      <a:pt x="1074" y="516"/>
                    </a:lnTo>
                    <a:lnTo>
                      <a:pt x="1213" y="462"/>
                    </a:lnTo>
                    <a:lnTo>
                      <a:pt x="1213" y="0"/>
                    </a:lnTo>
                    <a:lnTo>
                      <a:pt x="1074" y="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602631"/>
                  </a:gs>
                  <a:gs pos="100000">
                    <a:srgbClr val="F6443B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99" name="Freeform 40">
                <a:extLst>
                  <a:ext uri="{FF2B5EF4-FFF2-40B4-BE49-F238E27FC236}">
                    <a16:creationId xmlns="" xmlns:a16="http://schemas.microsoft.com/office/drawing/2014/main" id="{D1FE4ECD-26C5-5348-B93D-5DC11A611D0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32" y="2753"/>
                <a:ext cx="1074" cy="724"/>
              </a:xfrm>
              <a:custGeom>
                <a:avLst/>
                <a:gdLst>
                  <a:gd name="T0" fmla="*/ 0 w 1074"/>
                  <a:gd name="T1" fmla="*/ 0 h 724"/>
                  <a:gd name="T2" fmla="*/ 0 w 1074"/>
                  <a:gd name="T3" fmla="*/ 305 h 724"/>
                  <a:gd name="T4" fmla="*/ 1074 w 1074"/>
                  <a:gd name="T5" fmla="*/ 724 h 724"/>
                  <a:gd name="T6" fmla="*/ 1074 w 1074"/>
                  <a:gd name="T7" fmla="*/ 419 h 724"/>
                  <a:gd name="T8" fmla="*/ 0 w 1074"/>
                  <a:gd name="T9" fmla="*/ 0 h 7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4" h="724">
                    <a:moveTo>
                      <a:pt x="0" y="0"/>
                    </a:moveTo>
                    <a:lnTo>
                      <a:pt x="0" y="305"/>
                    </a:lnTo>
                    <a:lnTo>
                      <a:pt x="1074" y="724"/>
                    </a:lnTo>
                    <a:lnTo>
                      <a:pt x="1074" y="419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125680"/>
                  </a:gs>
                  <a:gs pos="0">
                    <a:srgbClr val="B0F7F4"/>
                  </a:gs>
                </a:gsLst>
                <a:lin ang="81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0" name="Freeform 41">
                <a:extLst>
                  <a:ext uri="{FF2B5EF4-FFF2-40B4-BE49-F238E27FC236}">
                    <a16:creationId xmlns="" xmlns:a16="http://schemas.microsoft.com/office/drawing/2014/main" id="{6A1706B1-CA62-F648-9E33-64211EC9356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" y="1295"/>
                <a:ext cx="2142" cy="840"/>
              </a:xfrm>
              <a:custGeom>
                <a:avLst/>
                <a:gdLst>
                  <a:gd name="T0" fmla="*/ 1071 w 2142"/>
                  <a:gd name="T1" fmla="*/ 0 h 840"/>
                  <a:gd name="T2" fmla="*/ 0 w 2142"/>
                  <a:gd name="T3" fmla="*/ 421 h 840"/>
                  <a:gd name="T4" fmla="*/ 1071 w 2142"/>
                  <a:gd name="T5" fmla="*/ 840 h 840"/>
                  <a:gd name="T6" fmla="*/ 2142 w 2142"/>
                  <a:gd name="T7" fmla="*/ 421 h 840"/>
                  <a:gd name="T8" fmla="*/ 1071 w 2142"/>
                  <a:gd name="T9" fmla="*/ 0 h 8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142" h="840">
                    <a:moveTo>
                      <a:pt x="1071" y="0"/>
                    </a:moveTo>
                    <a:lnTo>
                      <a:pt x="0" y="421"/>
                    </a:lnTo>
                    <a:lnTo>
                      <a:pt x="1071" y="840"/>
                    </a:lnTo>
                    <a:lnTo>
                      <a:pt x="2142" y="421"/>
                    </a:lnTo>
                    <a:lnTo>
                      <a:pt x="1071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F6443B"/>
                  </a:gs>
                  <a:gs pos="0">
                    <a:srgbClr val="F9857F"/>
                  </a:gs>
                </a:gsLst>
                <a:lin ang="108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1" name="Freeform 42">
                <a:extLst>
                  <a:ext uri="{FF2B5EF4-FFF2-40B4-BE49-F238E27FC236}">
                    <a16:creationId xmlns="" xmlns:a16="http://schemas.microsoft.com/office/drawing/2014/main" id="{5F0FB715-B9C7-864D-9DF8-5A81DCE6C6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" y="1716"/>
                <a:ext cx="1071" cy="575"/>
              </a:xfrm>
              <a:custGeom>
                <a:avLst/>
                <a:gdLst>
                  <a:gd name="T0" fmla="*/ 1071 w 1071"/>
                  <a:gd name="T1" fmla="*/ 575 h 575"/>
                  <a:gd name="T2" fmla="*/ 0 w 1071"/>
                  <a:gd name="T3" fmla="*/ 154 h 575"/>
                  <a:gd name="T4" fmla="*/ 0 w 1071"/>
                  <a:gd name="T5" fmla="*/ 0 h 575"/>
                  <a:gd name="T6" fmla="*/ 1071 w 1071"/>
                  <a:gd name="T7" fmla="*/ 419 h 575"/>
                  <a:gd name="T8" fmla="*/ 1071 w 1071"/>
                  <a:gd name="T9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575">
                    <a:moveTo>
                      <a:pt x="1071" y="575"/>
                    </a:moveTo>
                    <a:lnTo>
                      <a:pt x="0" y="154"/>
                    </a:lnTo>
                    <a:lnTo>
                      <a:pt x="0" y="0"/>
                    </a:lnTo>
                    <a:lnTo>
                      <a:pt x="1071" y="419"/>
                    </a:lnTo>
                    <a:lnTo>
                      <a:pt x="1071" y="57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682832"/>
                  </a:gs>
                  <a:gs pos="100000">
                    <a:srgbClr val="F6443B"/>
                  </a:gs>
                </a:gsLst>
                <a:lin ang="81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2" name="Freeform 43">
                <a:extLst>
                  <a:ext uri="{FF2B5EF4-FFF2-40B4-BE49-F238E27FC236}">
                    <a16:creationId xmlns="" xmlns:a16="http://schemas.microsoft.com/office/drawing/2014/main" id="{3DD6D2AE-6CB7-F34D-8F1D-59022088E93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" y="2235"/>
                <a:ext cx="1211" cy="937"/>
              </a:xfrm>
              <a:custGeom>
                <a:avLst/>
                <a:gdLst>
                  <a:gd name="T0" fmla="*/ 1071 w 1211"/>
                  <a:gd name="T1" fmla="*/ 56 h 937"/>
                  <a:gd name="T2" fmla="*/ 1071 w 1211"/>
                  <a:gd name="T3" fmla="*/ 362 h 937"/>
                  <a:gd name="T4" fmla="*/ 0 w 1211"/>
                  <a:gd name="T5" fmla="*/ 780 h 937"/>
                  <a:gd name="T6" fmla="*/ 0 w 1211"/>
                  <a:gd name="T7" fmla="*/ 937 h 937"/>
                  <a:gd name="T8" fmla="*/ 1071 w 1211"/>
                  <a:gd name="T9" fmla="*/ 518 h 937"/>
                  <a:gd name="T10" fmla="*/ 1211 w 1211"/>
                  <a:gd name="T11" fmla="*/ 461 h 937"/>
                  <a:gd name="T12" fmla="*/ 1211 w 1211"/>
                  <a:gd name="T13" fmla="*/ 0 h 937"/>
                  <a:gd name="T14" fmla="*/ 1071 w 1211"/>
                  <a:gd name="T15" fmla="*/ 56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1" h="937">
                    <a:moveTo>
                      <a:pt x="1071" y="56"/>
                    </a:moveTo>
                    <a:lnTo>
                      <a:pt x="1071" y="362"/>
                    </a:lnTo>
                    <a:lnTo>
                      <a:pt x="0" y="780"/>
                    </a:lnTo>
                    <a:lnTo>
                      <a:pt x="0" y="937"/>
                    </a:lnTo>
                    <a:lnTo>
                      <a:pt x="1071" y="518"/>
                    </a:lnTo>
                    <a:lnTo>
                      <a:pt x="1211" y="461"/>
                    </a:lnTo>
                    <a:lnTo>
                      <a:pt x="1211" y="0"/>
                    </a:lnTo>
                    <a:lnTo>
                      <a:pt x="1071" y="56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B0F7F4"/>
                  </a:gs>
                  <a:gs pos="0">
                    <a:srgbClr val="125680"/>
                  </a:gs>
                </a:gsLst>
                <a:lin ang="162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3" name="Freeform 44">
                <a:extLst>
                  <a:ext uri="{FF2B5EF4-FFF2-40B4-BE49-F238E27FC236}">
                    <a16:creationId xmlns="" xmlns:a16="http://schemas.microsoft.com/office/drawing/2014/main" id="{6FFF57A1-DFAA-2B41-898C-DB85361D7AB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06" y="1870"/>
                <a:ext cx="1071" cy="727"/>
              </a:xfrm>
              <a:custGeom>
                <a:avLst/>
                <a:gdLst>
                  <a:gd name="T0" fmla="*/ 0 w 1071"/>
                  <a:gd name="T1" fmla="*/ 0 h 727"/>
                  <a:gd name="T2" fmla="*/ 0 w 1071"/>
                  <a:gd name="T3" fmla="*/ 308 h 727"/>
                  <a:gd name="T4" fmla="*/ 1071 w 1071"/>
                  <a:gd name="T5" fmla="*/ 727 h 727"/>
                  <a:gd name="T6" fmla="*/ 1071 w 1071"/>
                  <a:gd name="T7" fmla="*/ 421 h 727"/>
                  <a:gd name="T8" fmla="*/ 0 w 1071"/>
                  <a:gd name="T9" fmla="*/ 0 h 7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727">
                    <a:moveTo>
                      <a:pt x="0" y="0"/>
                    </a:moveTo>
                    <a:lnTo>
                      <a:pt x="0" y="308"/>
                    </a:lnTo>
                    <a:lnTo>
                      <a:pt x="1071" y="727"/>
                    </a:lnTo>
                    <a:lnTo>
                      <a:pt x="1071" y="421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4E2230"/>
                  </a:gs>
                  <a:gs pos="100000">
                    <a:srgbClr val="F6443B"/>
                  </a:gs>
                </a:gsLst>
                <a:lin ang="27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4" name="Freeform 45">
                <a:extLst>
                  <a:ext uri="{FF2B5EF4-FFF2-40B4-BE49-F238E27FC236}">
                    <a16:creationId xmlns="" xmlns:a16="http://schemas.microsoft.com/office/drawing/2014/main" id="{9B871A1E-461A-A84B-9D22-3CF3948D7D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7" y="834"/>
                <a:ext cx="1071" cy="575"/>
              </a:xfrm>
              <a:custGeom>
                <a:avLst/>
                <a:gdLst>
                  <a:gd name="T0" fmla="*/ 1071 w 1071"/>
                  <a:gd name="T1" fmla="*/ 575 h 575"/>
                  <a:gd name="T2" fmla="*/ 0 w 1071"/>
                  <a:gd name="T3" fmla="*/ 156 h 575"/>
                  <a:gd name="T4" fmla="*/ 0 w 1071"/>
                  <a:gd name="T5" fmla="*/ 0 h 575"/>
                  <a:gd name="T6" fmla="*/ 1071 w 1071"/>
                  <a:gd name="T7" fmla="*/ 421 h 575"/>
                  <a:gd name="T8" fmla="*/ 1071 w 1071"/>
                  <a:gd name="T9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575">
                    <a:moveTo>
                      <a:pt x="1071" y="575"/>
                    </a:moveTo>
                    <a:lnTo>
                      <a:pt x="0" y="156"/>
                    </a:lnTo>
                    <a:lnTo>
                      <a:pt x="0" y="0"/>
                    </a:lnTo>
                    <a:lnTo>
                      <a:pt x="1071" y="421"/>
                    </a:lnTo>
                    <a:lnTo>
                      <a:pt x="1071" y="575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125680"/>
                  </a:gs>
                  <a:gs pos="0">
                    <a:srgbClr val="B0F7F4"/>
                  </a:gs>
                </a:gsLst>
                <a:lin ang="81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5" name="Freeform 46">
                <a:extLst>
                  <a:ext uri="{FF2B5EF4-FFF2-40B4-BE49-F238E27FC236}">
                    <a16:creationId xmlns="" xmlns:a16="http://schemas.microsoft.com/office/drawing/2014/main" id="{3C02C74B-98E8-6447-A569-CF84AA8D58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248" y="834"/>
                <a:ext cx="1074" cy="575"/>
              </a:xfrm>
              <a:custGeom>
                <a:avLst/>
                <a:gdLst>
                  <a:gd name="T0" fmla="*/ 0 w 1074"/>
                  <a:gd name="T1" fmla="*/ 575 h 575"/>
                  <a:gd name="T2" fmla="*/ 1074 w 1074"/>
                  <a:gd name="T3" fmla="*/ 156 h 575"/>
                  <a:gd name="T4" fmla="*/ 1074 w 1074"/>
                  <a:gd name="T5" fmla="*/ 0 h 575"/>
                  <a:gd name="T6" fmla="*/ 0 w 1074"/>
                  <a:gd name="T7" fmla="*/ 421 h 575"/>
                  <a:gd name="T8" fmla="*/ 0 w 1074"/>
                  <a:gd name="T9" fmla="*/ 575 h 5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4" h="575">
                    <a:moveTo>
                      <a:pt x="0" y="575"/>
                    </a:moveTo>
                    <a:lnTo>
                      <a:pt x="1074" y="156"/>
                    </a:lnTo>
                    <a:lnTo>
                      <a:pt x="1074" y="0"/>
                    </a:lnTo>
                    <a:lnTo>
                      <a:pt x="0" y="421"/>
                    </a:lnTo>
                    <a:lnTo>
                      <a:pt x="0" y="575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B0F7F4"/>
                  </a:gs>
                  <a:gs pos="0">
                    <a:srgbClr val="125680"/>
                  </a:gs>
                </a:gsLst>
                <a:lin ang="162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6" name="Freeform 47">
                <a:extLst>
                  <a:ext uri="{FF2B5EF4-FFF2-40B4-BE49-F238E27FC236}">
                    <a16:creationId xmlns="" xmlns:a16="http://schemas.microsoft.com/office/drawing/2014/main" id="{0505898A-6C0E-AD4C-8B14-D92B10D053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7" y="1354"/>
                <a:ext cx="1213" cy="937"/>
              </a:xfrm>
              <a:custGeom>
                <a:avLst/>
                <a:gdLst>
                  <a:gd name="T0" fmla="*/ 1071 w 1213"/>
                  <a:gd name="T1" fmla="*/ 55 h 937"/>
                  <a:gd name="T2" fmla="*/ 1071 w 1213"/>
                  <a:gd name="T3" fmla="*/ 362 h 937"/>
                  <a:gd name="T4" fmla="*/ 0 w 1213"/>
                  <a:gd name="T5" fmla="*/ 781 h 937"/>
                  <a:gd name="T6" fmla="*/ 0 w 1213"/>
                  <a:gd name="T7" fmla="*/ 937 h 937"/>
                  <a:gd name="T8" fmla="*/ 1071 w 1213"/>
                  <a:gd name="T9" fmla="*/ 516 h 937"/>
                  <a:gd name="T10" fmla="*/ 1213 w 1213"/>
                  <a:gd name="T11" fmla="*/ 462 h 937"/>
                  <a:gd name="T12" fmla="*/ 1213 w 1213"/>
                  <a:gd name="T13" fmla="*/ 0 h 937"/>
                  <a:gd name="T14" fmla="*/ 1071 w 1213"/>
                  <a:gd name="T15" fmla="*/ 55 h 9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13" h="937">
                    <a:moveTo>
                      <a:pt x="1071" y="55"/>
                    </a:moveTo>
                    <a:lnTo>
                      <a:pt x="1071" y="362"/>
                    </a:lnTo>
                    <a:lnTo>
                      <a:pt x="0" y="781"/>
                    </a:lnTo>
                    <a:lnTo>
                      <a:pt x="0" y="937"/>
                    </a:lnTo>
                    <a:lnTo>
                      <a:pt x="1071" y="516"/>
                    </a:lnTo>
                    <a:lnTo>
                      <a:pt x="1213" y="462"/>
                    </a:lnTo>
                    <a:lnTo>
                      <a:pt x="1213" y="0"/>
                    </a:lnTo>
                    <a:lnTo>
                      <a:pt x="1071" y="55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rgbClr val="602631"/>
                  </a:gs>
                  <a:gs pos="100000">
                    <a:srgbClr val="F6443B"/>
                  </a:gs>
                </a:gsLst>
                <a:lin ang="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7" name="Freeform 48">
                <a:extLst>
                  <a:ext uri="{FF2B5EF4-FFF2-40B4-BE49-F238E27FC236}">
                    <a16:creationId xmlns="" xmlns:a16="http://schemas.microsoft.com/office/drawing/2014/main" id="{EE3D25E7-5F57-AC4E-9C7B-7C1E013CA8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7" y="990"/>
                <a:ext cx="1071" cy="726"/>
              </a:xfrm>
              <a:custGeom>
                <a:avLst/>
                <a:gdLst>
                  <a:gd name="T0" fmla="*/ 0 w 1071"/>
                  <a:gd name="T1" fmla="*/ 0 h 726"/>
                  <a:gd name="T2" fmla="*/ 0 w 1071"/>
                  <a:gd name="T3" fmla="*/ 305 h 726"/>
                  <a:gd name="T4" fmla="*/ 1071 w 1071"/>
                  <a:gd name="T5" fmla="*/ 726 h 726"/>
                  <a:gd name="T6" fmla="*/ 1071 w 1071"/>
                  <a:gd name="T7" fmla="*/ 419 h 726"/>
                  <a:gd name="T8" fmla="*/ 0 w 1071"/>
                  <a:gd name="T9" fmla="*/ 0 h 7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71" h="726">
                    <a:moveTo>
                      <a:pt x="0" y="0"/>
                    </a:moveTo>
                    <a:lnTo>
                      <a:pt x="0" y="305"/>
                    </a:lnTo>
                    <a:lnTo>
                      <a:pt x="1071" y="726"/>
                    </a:lnTo>
                    <a:lnTo>
                      <a:pt x="1071" y="419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125680"/>
                  </a:gs>
                  <a:gs pos="0">
                    <a:srgbClr val="B0F7F4"/>
                  </a:gs>
                </a:gsLst>
                <a:lin ang="81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8" name="Freeform 55">
                <a:extLst>
                  <a:ext uri="{FF2B5EF4-FFF2-40B4-BE49-F238E27FC236}">
                    <a16:creationId xmlns="" xmlns:a16="http://schemas.microsoft.com/office/drawing/2014/main" id="{1FDFAC14-ED62-E042-A2E5-F2F06F0135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77" y="266"/>
                <a:ext cx="2542" cy="989"/>
              </a:xfrm>
              <a:custGeom>
                <a:avLst/>
                <a:gdLst>
                  <a:gd name="T0" fmla="*/ 691 w 2542"/>
                  <a:gd name="T1" fmla="*/ 0 h 989"/>
                  <a:gd name="T2" fmla="*/ 1071 w 2542"/>
                  <a:gd name="T3" fmla="*/ 149 h 989"/>
                  <a:gd name="T4" fmla="*/ 0 w 2542"/>
                  <a:gd name="T5" fmla="*/ 568 h 989"/>
                  <a:gd name="T6" fmla="*/ 1071 w 2542"/>
                  <a:gd name="T7" fmla="*/ 989 h 989"/>
                  <a:gd name="T8" fmla="*/ 2145 w 2542"/>
                  <a:gd name="T9" fmla="*/ 568 h 989"/>
                  <a:gd name="T10" fmla="*/ 2542 w 2542"/>
                  <a:gd name="T11" fmla="*/ 724 h 989"/>
                  <a:gd name="T12" fmla="*/ 2542 w 2542"/>
                  <a:gd name="T13" fmla="*/ 0 h 989"/>
                  <a:gd name="T14" fmla="*/ 691 w 2542"/>
                  <a:gd name="T15" fmla="*/ 0 h 9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42" h="989">
                    <a:moveTo>
                      <a:pt x="691" y="0"/>
                    </a:moveTo>
                    <a:lnTo>
                      <a:pt x="1071" y="149"/>
                    </a:lnTo>
                    <a:lnTo>
                      <a:pt x="0" y="568"/>
                    </a:lnTo>
                    <a:lnTo>
                      <a:pt x="1071" y="989"/>
                    </a:lnTo>
                    <a:lnTo>
                      <a:pt x="2145" y="568"/>
                    </a:lnTo>
                    <a:lnTo>
                      <a:pt x="2542" y="724"/>
                    </a:lnTo>
                    <a:lnTo>
                      <a:pt x="2542" y="0"/>
                    </a:lnTo>
                    <a:lnTo>
                      <a:pt x="691" y="0"/>
                    </a:lnTo>
                    <a:close/>
                  </a:path>
                </a:pathLst>
              </a:custGeom>
              <a:gradFill flip="none" rotWithShape="1">
                <a:gsLst>
                  <a:gs pos="22000">
                    <a:srgbClr val="E1FCFB"/>
                  </a:gs>
                  <a:gs pos="100000">
                    <a:srgbClr val="B0F7F4"/>
                  </a:gs>
                  <a:gs pos="0">
                    <a:schemeClr val="bg1"/>
                  </a:gs>
                </a:gsLst>
                <a:lin ang="8100000" scaled="1"/>
                <a:tileRect/>
              </a:gra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9" name="Freeform 58">
                <a:extLst>
                  <a:ext uri="{FF2B5EF4-FFF2-40B4-BE49-F238E27FC236}">
                    <a16:creationId xmlns="" xmlns:a16="http://schemas.microsoft.com/office/drawing/2014/main" id="{C5051814-96A4-5F45-97C0-EC80A7A49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322" y="834"/>
                <a:ext cx="397" cy="312"/>
              </a:xfrm>
              <a:custGeom>
                <a:avLst/>
                <a:gdLst>
                  <a:gd name="T0" fmla="*/ 397 w 397"/>
                  <a:gd name="T1" fmla="*/ 156 h 312"/>
                  <a:gd name="T2" fmla="*/ 0 w 397"/>
                  <a:gd name="T3" fmla="*/ 0 h 312"/>
                  <a:gd name="T4" fmla="*/ 0 w 397"/>
                  <a:gd name="T5" fmla="*/ 156 h 312"/>
                  <a:gd name="T6" fmla="*/ 397 w 397"/>
                  <a:gd name="T7" fmla="*/ 312 h 312"/>
                  <a:gd name="T8" fmla="*/ 397 w 397"/>
                  <a:gd name="T9" fmla="*/ 156 h 3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7" h="312">
                    <a:moveTo>
                      <a:pt x="397" y="156"/>
                    </a:moveTo>
                    <a:lnTo>
                      <a:pt x="0" y="0"/>
                    </a:lnTo>
                    <a:lnTo>
                      <a:pt x="0" y="156"/>
                    </a:lnTo>
                    <a:lnTo>
                      <a:pt x="397" y="312"/>
                    </a:lnTo>
                    <a:lnTo>
                      <a:pt x="397" y="156"/>
                    </a:lnTo>
                    <a:close/>
                  </a:path>
                </a:pathLst>
              </a:custGeom>
              <a:gradFill flip="none" rotWithShape="1">
                <a:gsLst>
                  <a:gs pos="100000">
                    <a:srgbClr val="B0F7F4"/>
                  </a:gs>
                  <a:gs pos="0">
                    <a:srgbClr val="125680"/>
                  </a:gs>
                </a:gsLst>
                <a:lin ang="8100000" scaled="1"/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35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sp>
        <p:nvSpPr>
          <p:cNvPr id="218" name="Text Placeholder 2">
            <a:extLst>
              <a:ext uri="{FF2B5EF4-FFF2-40B4-BE49-F238E27FC236}">
                <a16:creationId xmlns="" xmlns:a16="http://schemas.microsoft.com/office/drawing/2014/main" id="{06F24D8B-C716-9A40-963A-793879AE1ACB}"/>
              </a:ext>
            </a:extLst>
          </p:cNvPr>
          <p:cNvSpPr txBox="1">
            <a:spLocks/>
          </p:cNvSpPr>
          <p:nvPr/>
        </p:nvSpPr>
        <p:spPr>
          <a:xfrm>
            <a:off x="5703740" y="5139967"/>
            <a:ext cx="1828947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ПОБЕДИТЕЛИ </a:t>
            </a:r>
          </a:p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ПРИЗЁРЫ </a:t>
            </a:r>
            <a:r>
              <a:rPr lang="ru-RU" sz="15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– </a:t>
            </a:r>
            <a:r>
              <a:rPr lang="ru-RU" sz="1500" b="1" dirty="0">
                <a:solidFill>
                  <a:srgbClr val="9DF3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608</a:t>
            </a:r>
            <a:r>
              <a:rPr lang="ru-RU" sz="15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ЧЕЛ.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="" xmlns:a16="http://schemas.microsoft.com/office/drawing/2014/main" id="{14DE2145-7AF4-1047-8E6B-F5EF1DD1FE00}"/>
              </a:ext>
            </a:extLst>
          </p:cNvPr>
          <p:cNvSpPr txBox="1"/>
          <p:nvPr/>
        </p:nvSpPr>
        <p:spPr>
          <a:xfrm>
            <a:off x="2388159" y="955294"/>
            <a:ext cx="4754507" cy="415498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/>
            <a:r>
              <a:rPr lang="ru-RU" sz="2700" dirty="0">
                <a:solidFill>
                  <a:schemeClr val="bg1">
                    <a:lumMod val="95000"/>
                  </a:schemeClr>
                </a:solidFill>
                <a:latin typeface="Helvetica Neue Medium" panose="02000503000000020004" pitchFamily="2" charset="0"/>
                <a:ea typeface="Helvetica Neue Medium" panose="02000503000000020004" pitchFamily="2" charset="0"/>
                <a:cs typeface="Helvetica Neue Medium" panose="02000503000000020004" pitchFamily="2" charset="0"/>
              </a:rPr>
              <a:t>Развитие талантов каждого</a:t>
            </a:r>
            <a:endParaRPr lang="en-US" sz="2700" dirty="0">
              <a:solidFill>
                <a:schemeClr val="bg1">
                  <a:lumMod val="95000"/>
                </a:schemeClr>
              </a:solidFill>
              <a:latin typeface="Helvetica Neue Medium" panose="02000503000000020004" pitchFamily="2" charset="0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cxnSp>
        <p:nvCxnSpPr>
          <p:cNvPr id="66" name="Прямая соединительная линия 65">
            <a:extLst>
              <a:ext uri="{FF2B5EF4-FFF2-40B4-BE49-F238E27FC236}">
                <a16:creationId xmlns="" xmlns:a16="http://schemas.microsoft.com/office/drawing/2014/main" id="{36C88562-CA5A-3948-A6A1-7F1A54477065}"/>
              </a:ext>
            </a:extLst>
          </p:cNvPr>
          <p:cNvCxnSpPr/>
          <p:nvPr/>
        </p:nvCxnSpPr>
        <p:spPr>
          <a:xfrm>
            <a:off x="429141" y="1433703"/>
            <a:ext cx="8087423" cy="7447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TextBox 66">
            <a:extLst>
              <a:ext uri="{FF2B5EF4-FFF2-40B4-BE49-F238E27FC236}">
                <a16:creationId xmlns="" xmlns:a16="http://schemas.microsoft.com/office/drawing/2014/main" id="{35363AD8-667A-874C-85EC-57430EBA6828}"/>
              </a:ext>
            </a:extLst>
          </p:cNvPr>
          <p:cNvSpPr txBox="1"/>
          <p:nvPr/>
        </p:nvSpPr>
        <p:spPr>
          <a:xfrm rot="313321">
            <a:off x="6280761" y="2742926"/>
            <a:ext cx="2577862" cy="41549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  <a:scene3d>
              <a:camera prst="orthographicFront">
                <a:rot lat="1800000" lon="0" rev="600000"/>
              </a:camera>
              <a:lightRig rig="threePt" dir="t"/>
            </a:scene3d>
          </a:bodyPr>
          <a:lstStyle/>
          <a:p>
            <a:pPr algn="ctr"/>
            <a:r>
              <a:rPr lang="ru-RU" sz="1200" b="1" dirty="0">
                <a:solidFill>
                  <a:srgbClr val="287093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2018-2019</a:t>
            </a:r>
          </a:p>
          <a:p>
            <a:pPr algn="ctr"/>
            <a:r>
              <a:rPr lang="ru-RU" sz="1500" b="1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3015 чел.</a:t>
            </a:r>
            <a:endParaRPr lang="en-US" sz="1500" b="1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="" xmlns:a16="http://schemas.microsoft.com/office/drawing/2014/main" id="{EB08F0FB-4FED-174F-AAE9-EB1FAE765C7A}"/>
              </a:ext>
            </a:extLst>
          </p:cNvPr>
          <p:cNvSpPr txBox="1"/>
          <p:nvPr/>
        </p:nvSpPr>
        <p:spPr>
          <a:xfrm rot="21071273">
            <a:off x="5421669" y="3460848"/>
            <a:ext cx="2457278" cy="427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  <a:scene3d>
              <a:camera prst="orthographicFront">
                <a:rot lat="2400000" lon="600000" rev="0"/>
              </a:camera>
              <a:lightRig rig="threePt" dir="t"/>
            </a:scene3d>
          </a:bodyPr>
          <a:lstStyle/>
          <a:p>
            <a:pPr algn="ctr"/>
            <a:r>
              <a:rPr lang="ru-RU" sz="1350" b="1" dirty="0">
                <a:solidFill>
                  <a:srgbClr val="287093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2017-2018</a:t>
            </a:r>
          </a:p>
          <a:p>
            <a:pPr algn="ctr"/>
            <a:r>
              <a:rPr lang="ru-RU" sz="1425" b="1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2826 чел.</a:t>
            </a:r>
            <a:endParaRPr lang="en-US" sz="1425" b="1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="" xmlns:a16="http://schemas.microsoft.com/office/drawing/2014/main" id="{DCA7C0AA-6AE0-2F4B-B6B1-FDF19305B8EF}"/>
              </a:ext>
            </a:extLst>
          </p:cNvPr>
          <p:cNvSpPr txBox="1"/>
          <p:nvPr/>
        </p:nvSpPr>
        <p:spPr>
          <a:xfrm rot="21339458">
            <a:off x="4649929" y="4146622"/>
            <a:ext cx="2457278" cy="427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  <a:scene3d>
              <a:camera prst="orthographicFront">
                <a:rot lat="2400000" lon="0" rev="0"/>
              </a:camera>
              <a:lightRig rig="balanced" dir="t"/>
            </a:scene3d>
          </a:bodyPr>
          <a:lstStyle/>
          <a:p>
            <a:pPr algn="ctr"/>
            <a:r>
              <a:rPr lang="ru-RU" sz="1350" b="1" dirty="0">
                <a:solidFill>
                  <a:srgbClr val="287093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2016-2017</a:t>
            </a:r>
          </a:p>
          <a:p>
            <a:pPr algn="ctr"/>
            <a:r>
              <a:rPr lang="ru-RU" sz="1425" b="1" dirty="0"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2114 чел.</a:t>
            </a:r>
            <a:endParaRPr lang="en-US" sz="1425" b="1" dirty="0"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="" xmlns:a16="http://schemas.microsoft.com/office/drawing/2014/main" id="{89C8C87B-75EC-9C43-BD27-5E2B05693C6E}"/>
              </a:ext>
            </a:extLst>
          </p:cNvPr>
          <p:cNvSpPr txBox="1"/>
          <p:nvPr/>
        </p:nvSpPr>
        <p:spPr>
          <a:xfrm rot="21003564">
            <a:off x="3803278" y="4779169"/>
            <a:ext cx="2483156" cy="4270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  <a:scene3d>
              <a:camera prst="orthographicFront">
                <a:rot lat="2400000" lon="600000" rev="0"/>
              </a:camera>
              <a:lightRig rig="threePt" dir="t"/>
            </a:scene3d>
          </a:bodyPr>
          <a:lstStyle/>
          <a:p>
            <a:pPr algn="ctr"/>
            <a:r>
              <a:rPr lang="ru-RU" sz="1350" b="1" dirty="0">
                <a:solidFill>
                  <a:srgbClr val="287093"/>
                </a:solidFill>
                <a:effectLst>
                  <a:outerShdw sx="1000" sy="1000" algn="ctr" rotWithShape="0">
                    <a:srgbClr val="000000"/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2015-2016</a:t>
            </a:r>
          </a:p>
          <a:p>
            <a:pPr algn="ctr"/>
            <a:r>
              <a:rPr lang="ru-RU" sz="1425" b="1" dirty="0">
                <a:effectLst>
                  <a:outerShdw sx="1000" sy="1000" algn="ctr" rotWithShape="0">
                    <a:srgbClr val="000000"/>
                  </a:outerShdw>
                </a:effectLst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1803 чел.</a:t>
            </a:r>
            <a:endParaRPr lang="en-US" sz="1425" b="1" dirty="0">
              <a:effectLst>
                <a:outerShdw sx="1000" sy="1000" algn="ctr" rotWithShape="0">
                  <a:srgbClr val="000000"/>
                </a:outerShdw>
              </a:effectLst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74" name="Oval 20">
            <a:extLst>
              <a:ext uri="{FF2B5EF4-FFF2-40B4-BE49-F238E27FC236}">
                <a16:creationId xmlns="" xmlns:a16="http://schemas.microsoft.com/office/drawing/2014/main" id="{5011BD9A-63EB-FA4C-9CA5-AA0A39F9F54E}"/>
              </a:ext>
            </a:extLst>
          </p:cNvPr>
          <p:cNvSpPr/>
          <p:nvPr/>
        </p:nvSpPr>
        <p:spPr>
          <a:xfrm>
            <a:off x="7816268" y="2713860"/>
            <a:ext cx="990189" cy="200595"/>
          </a:xfrm>
          <a:prstGeom prst="ellipse">
            <a:avLst/>
          </a:prstGeom>
          <a:gradFill flip="none" rotWithShape="1">
            <a:gsLst>
              <a:gs pos="0">
                <a:srgbClr val="070C1E">
                  <a:alpha val="41000"/>
                </a:srgbClr>
              </a:gs>
              <a:gs pos="100000">
                <a:srgbClr val="070C1E">
                  <a:alpha val="0"/>
                </a:srgb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3" name="Text Placeholder 2">
            <a:extLst>
              <a:ext uri="{FF2B5EF4-FFF2-40B4-BE49-F238E27FC236}">
                <a16:creationId xmlns="" xmlns:a16="http://schemas.microsoft.com/office/drawing/2014/main" id="{EB348BAF-E4D8-8B47-96B8-1897E6C6686F}"/>
              </a:ext>
            </a:extLst>
          </p:cNvPr>
          <p:cNvSpPr txBox="1">
            <a:spLocks/>
          </p:cNvSpPr>
          <p:nvPr/>
        </p:nvSpPr>
        <p:spPr>
          <a:xfrm>
            <a:off x="425405" y="1688740"/>
            <a:ext cx="2208425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350" b="1" dirty="0">
                <a:solidFill>
                  <a:srgbClr val="86CED8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Наименование олимпиады</a:t>
            </a:r>
          </a:p>
        </p:txBody>
      </p:sp>
      <p:sp>
        <p:nvSpPr>
          <p:cNvPr id="75" name="Freeform 3073">
            <a:extLst>
              <a:ext uri="{FF2B5EF4-FFF2-40B4-BE49-F238E27FC236}">
                <a16:creationId xmlns="" xmlns:a16="http://schemas.microsoft.com/office/drawing/2014/main" id="{4C07228A-34BC-BE45-99CA-F26265FFB12F}"/>
              </a:ext>
            </a:extLst>
          </p:cNvPr>
          <p:cNvSpPr>
            <a:spLocks noEditPoints="1"/>
          </p:cNvSpPr>
          <p:nvPr/>
        </p:nvSpPr>
        <p:spPr bwMode="auto">
          <a:xfrm>
            <a:off x="7873627" y="2073882"/>
            <a:ext cx="775847" cy="755235"/>
          </a:xfrm>
          <a:custGeom>
            <a:avLst/>
            <a:gdLst>
              <a:gd name="T0" fmla="*/ 620 w 720"/>
              <a:gd name="T1" fmla="*/ 289 h 719"/>
              <a:gd name="T2" fmla="*/ 600 w 720"/>
              <a:gd name="T3" fmla="*/ 278 h 719"/>
              <a:gd name="T4" fmla="*/ 636 w 720"/>
              <a:gd name="T5" fmla="*/ 145 h 719"/>
              <a:gd name="T6" fmla="*/ 695 w 720"/>
              <a:gd name="T7" fmla="*/ 114 h 719"/>
              <a:gd name="T8" fmla="*/ 680 w 720"/>
              <a:gd name="T9" fmla="*/ 209 h 719"/>
              <a:gd name="T10" fmla="*/ 645 w 720"/>
              <a:gd name="T11" fmla="*/ 270 h 719"/>
              <a:gd name="T12" fmla="*/ 425 w 720"/>
              <a:gd name="T13" fmla="*/ 278 h 719"/>
              <a:gd name="T14" fmla="*/ 416 w 720"/>
              <a:gd name="T15" fmla="*/ 280 h 719"/>
              <a:gd name="T16" fmla="*/ 298 w 720"/>
              <a:gd name="T17" fmla="*/ 282 h 719"/>
              <a:gd name="T18" fmla="*/ 261 w 720"/>
              <a:gd name="T19" fmla="*/ 160 h 719"/>
              <a:gd name="T20" fmla="*/ 332 w 720"/>
              <a:gd name="T21" fmla="*/ 150 h 719"/>
              <a:gd name="T22" fmla="*/ 364 w 720"/>
              <a:gd name="T23" fmla="*/ 101 h 719"/>
              <a:gd name="T24" fmla="*/ 462 w 720"/>
              <a:gd name="T25" fmla="*/ 158 h 719"/>
              <a:gd name="T26" fmla="*/ 49 w 720"/>
              <a:gd name="T27" fmla="*/ 236 h 719"/>
              <a:gd name="T28" fmla="*/ 29 w 720"/>
              <a:gd name="T29" fmla="*/ 170 h 719"/>
              <a:gd name="T30" fmla="*/ 24 w 720"/>
              <a:gd name="T31" fmla="*/ 72 h 719"/>
              <a:gd name="T32" fmla="*/ 90 w 720"/>
              <a:gd name="T33" fmla="*/ 177 h 719"/>
              <a:gd name="T34" fmla="*/ 129 w 720"/>
              <a:gd name="T35" fmla="*/ 298 h 719"/>
              <a:gd name="T36" fmla="*/ 91 w 720"/>
              <a:gd name="T37" fmla="*/ 284 h 719"/>
              <a:gd name="T38" fmla="*/ 719 w 720"/>
              <a:gd name="T39" fmla="*/ 69 h 719"/>
              <a:gd name="T40" fmla="*/ 712 w 720"/>
              <a:gd name="T41" fmla="*/ 50 h 719"/>
              <a:gd name="T42" fmla="*/ 644 w 720"/>
              <a:gd name="T43" fmla="*/ 21 h 719"/>
              <a:gd name="T44" fmla="*/ 632 w 720"/>
              <a:gd name="T45" fmla="*/ 0 h 719"/>
              <a:gd name="T46" fmla="*/ 77 w 720"/>
              <a:gd name="T47" fmla="*/ 13 h 719"/>
              <a:gd name="T48" fmla="*/ 12 w 720"/>
              <a:gd name="T49" fmla="*/ 48 h 719"/>
              <a:gd name="T50" fmla="*/ 0 w 720"/>
              <a:gd name="T51" fmla="*/ 66 h 719"/>
              <a:gd name="T52" fmla="*/ 6 w 720"/>
              <a:gd name="T53" fmla="*/ 177 h 719"/>
              <a:gd name="T54" fmla="*/ 29 w 720"/>
              <a:gd name="T55" fmla="*/ 250 h 719"/>
              <a:gd name="T56" fmla="*/ 73 w 720"/>
              <a:gd name="T57" fmla="*/ 302 h 719"/>
              <a:gd name="T58" fmla="*/ 130 w 720"/>
              <a:gd name="T59" fmla="*/ 322 h 719"/>
              <a:gd name="T60" fmla="*/ 195 w 720"/>
              <a:gd name="T61" fmla="*/ 379 h 719"/>
              <a:gd name="T62" fmla="*/ 288 w 720"/>
              <a:gd name="T63" fmla="*/ 441 h 719"/>
              <a:gd name="T64" fmla="*/ 312 w 720"/>
              <a:gd name="T65" fmla="*/ 476 h 719"/>
              <a:gd name="T66" fmla="*/ 316 w 720"/>
              <a:gd name="T67" fmla="*/ 529 h 719"/>
              <a:gd name="T68" fmla="*/ 299 w 720"/>
              <a:gd name="T69" fmla="*/ 596 h 719"/>
              <a:gd name="T70" fmla="*/ 262 w 720"/>
              <a:gd name="T71" fmla="*/ 628 h 719"/>
              <a:gd name="T72" fmla="*/ 204 w 720"/>
              <a:gd name="T73" fmla="*/ 635 h 719"/>
              <a:gd name="T74" fmla="*/ 192 w 720"/>
              <a:gd name="T75" fmla="*/ 707 h 719"/>
              <a:gd name="T76" fmla="*/ 515 w 720"/>
              <a:gd name="T77" fmla="*/ 719 h 719"/>
              <a:gd name="T78" fmla="*/ 527 w 720"/>
              <a:gd name="T79" fmla="*/ 647 h 719"/>
              <a:gd name="T80" fmla="*/ 501 w 720"/>
              <a:gd name="T81" fmla="*/ 635 h 719"/>
              <a:gd name="T82" fmla="*/ 445 w 720"/>
              <a:gd name="T83" fmla="*/ 618 h 719"/>
              <a:gd name="T84" fmla="*/ 412 w 720"/>
              <a:gd name="T85" fmla="*/ 577 h 719"/>
              <a:gd name="T86" fmla="*/ 401 w 720"/>
              <a:gd name="T87" fmla="*/ 511 h 719"/>
              <a:gd name="T88" fmla="*/ 410 w 720"/>
              <a:gd name="T89" fmla="*/ 470 h 719"/>
              <a:gd name="T90" fmla="*/ 443 w 720"/>
              <a:gd name="T91" fmla="*/ 431 h 719"/>
              <a:gd name="T92" fmla="*/ 537 w 720"/>
              <a:gd name="T93" fmla="*/ 367 h 719"/>
              <a:gd name="T94" fmla="*/ 601 w 720"/>
              <a:gd name="T95" fmla="*/ 321 h 719"/>
              <a:gd name="T96" fmla="*/ 653 w 720"/>
              <a:gd name="T97" fmla="*/ 295 h 719"/>
              <a:gd name="T98" fmla="*/ 696 w 720"/>
              <a:gd name="T99" fmla="*/ 233 h 719"/>
              <a:gd name="T100" fmla="*/ 718 w 720"/>
              <a:gd name="T101" fmla="*/ 141 h 7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720" h="719">
                <a:moveTo>
                  <a:pt x="645" y="270"/>
                </a:moveTo>
                <a:lnTo>
                  <a:pt x="640" y="276"/>
                </a:lnTo>
                <a:lnTo>
                  <a:pt x="633" y="280"/>
                </a:lnTo>
                <a:lnTo>
                  <a:pt x="627" y="284"/>
                </a:lnTo>
                <a:lnTo>
                  <a:pt x="620" y="289"/>
                </a:lnTo>
                <a:lnTo>
                  <a:pt x="614" y="291"/>
                </a:lnTo>
                <a:lnTo>
                  <a:pt x="606" y="295"/>
                </a:lnTo>
                <a:lnTo>
                  <a:pt x="599" y="296"/>
                </a:lnTo>
                <a:lnTo>
                  <a:pt x="590" y="298"/>
                </a:lnTo>
                <a:lnTo>
                  <a:pt x="600" y="278"/>
                </a:lnTo>
                <a:lnTo>
                  <a:pt x="609" y="257"/>
                </a:lnTo>
                <a:lnTo>
                  <a:pt x="618" y="233"/>
                </a:lnTo>
                <a:lnTo>
                  <a:pt x="625" y="207"/>
                </a:lnTo>
                <a:lnTo>
                  <a:pt x="631" y="177"/>
                </a:lnTo>
                <a:lnTo>
                  <a:pt x="636" y="145"/>
                </a:lnTo>
                <a:lnTo>
                  <a:pt x="639" y="110"/>
                </a:lnTo>
                <a:lnTo>
                  <a:pt x="643" y="72"/>
                </a:lnTo>
                <a:lnTo>
                  <a:pt x="695" y="72"/>
                </a:lnTo>
                <a:lnTo>
                  <a:pt x="695" y="90"/>
                </a:lnTo>
                <a:lnTo>
                  <a:pt x="695" y="114"/>
                </a:lnTo>
                <a:lnTo>
                  <a:pt x="694" y="140"/>
                </a:lnTo>
                <a:lnTo>
                  <a:pt x="690" y="167"/>
                </a:lnTo>
                <a:lnTo>
                  <a:pt x="687" y="182"/>
                </a:lnTo>
                <a:lnTo>
                  <a:pt x="684" y="196"/>
                </a:lnTo>
                <a:lnTo>
                  <a:pt x="680" y="209"/>
                </a:lnTo>
                <a:lnTo>
                  <a:pt x="675" y="223"/>
                </a:lnTo>
                <a:lnTo>
                  <a:pt x="669" y="236"/>
                </a:lnTo>
                <a:lnTo>
                  <a:pt x="662" y="248"/>
                </a:lnTo>
                <a:lnTo>
                  <a:pt x="655" y="259"/>
                </a:lnTo>
                <a:lnTo>
                  <a:pt x="645" y="270"/>
                </a:lnTo>
                <a:lnTo>
                  <a:pt x="645" y="270"/>
                </a:lnTo>
                <a:close/>
                <a:moveTo>
                  <a:pt x="460" y="160"/>
                </a:moveTo>
                <a:lnTo>
                  <a:pt x="402" y="205"/>
                </a:lnTo>
                <a:lnTo>
                  <a:pt x="425" y="273"/>
                </a:lnTo>
                <a:lnTo>
                  <a:pt x="425" y="278"/>
                </a:lnTo>
                <a:lnTo>
                  <a:pt x="424" y="280"/>
                </a:lnTo>
                <a:lnTo>
                  <a:pt x="421" y="282"/>
                </a:lnTo>
                <a:lnTo>
                  <a:pt x="420" y="282"/>
                </a:lnTo>
                <a:lnTo>
                  <a:pt x="418" y="282"/>
                </a:lnTo>
                <a:lnTo>
                  <a:pt x="416" y="280"/>
                </a:lnTo>
                <a:lnTo>
                  <a:pt x="360" y="235"/>
                </a:lnTo>
                <a:lnTo>
                  <a:pt x="304" y="280"/>
                </a:lnTo>
                <a:lnTo>
                  <a:pt x="303" y="282"/>
                </a:lnTo>
                <a:lnTo>
                  <a:pt x="300" y="282"/>
                </a:lnTo>
                <a:lnTo>
                  <a:pt x="298" y="282"/>
                </a:lnTo>
                <a:lnTo>
                  <a:pt x="297" y="280"/>
                </a:lnTo>
                <a:lnTo>
                  <a:pt x="294" y="278"/>
                </a:lnTo>
                <a:lnTo>
                  <a:pt x="294" y="273"/>
                </a:lnTo>
                <a:lnTo>
                  <a:pt x="317" y="205"/>
                </a:lnTo>
                <a:lnTo>
                  <a:pt x="261" y="160"/>
                </a:lnTo>
                <a:lnTo>
                  <a:pt x="259" y="158"/>
                </a:lnTo>
                <a:lnTo>
                  <a:pt x="259" y="154"/>
                </a:lnTo>
                <a:lnTo>
                  <a:pt x="261" y="151"/>
                </a:lnTo>
                <a:lnTo>
                  <a:pt x="264" y="150"/>
                </a:lnTo>
                <a:lnTo>
                  <a:pt x="332" y="150"/>
                </a:lnTo>
                <a:lnTo>
                  <a:pt x="354" y="101"/>
                </a:lnTo>
                <a:lnTo>
                  <a:pt x="356" y="97"/>
                </a:lnTo>
                <a:lnTo>
                  <a:pt x="358" y="97"/>
                </a:lnTo>
                <a:lnTo>
                  <a:pt x="362" y="97"/>
                </a:lnTo>
                <a:lnTo>
                  <a:pt x="364" y="101"/>
                </a:lnTo>
                <a:lnTo>
                  <a:pt x="388" y="150"/>
                </a:lnTo>
                <a:lnTo>
                  <a:pt x="456" y="150"/>
                </a:lnTo>
                <a:lnTo>
                  <a:pt x="460" y="151"/>
                </a:lnTo>
                <a:lnTo>
                  <a:pt x="462" y="154"/>
                </a:lnTo>
                <a:lnTo>
                  <a:pt x="462" y="158"/>
                </a:lnTo>
                <a:lnTo>
                  <a:pt x="460" y="160"/>
                </a:lnTo>
                <a:close/>
                <a:moveTo>
                  <a:pt x="72" y="270"/>
                </a:moveTo>
                <a:lnTo>
                  <a:pt x="63" y="260"/>
                </a:lnTo>
                <a:lnTo>
                  <a:pt x="55" y="248"/>
                </a:lnTo>
                <a:lnTo>
                  <a:pt x="49" y="236"/>
                </a:lnTo>
                <a:lnTo>
                  <a:pt x="43" y="225"/>
                </a:lnTo>
                <a:lnTo>
                  <a:pt x="38" y="211"/>
                </a:lnTo>
                <a:lnTo>
                  <a:pt x="35" y="198"/>
                </a:lnTo>
                <a:lnTo>
                  <a:pt x="31" y="184"/>
                </a:lnTo>
                <a:lnTo>
                  <a:pt x="29" y="170"/>
                </a:lnTo>
                <a:lnTo>
                  <a:pt x="27" y="142"/>
                </a:lnTo>
                <a:lnTo>
                  <a:pt x="24" y="116"/>
                </a:lnTo>
                <a:lnTo>
                  <a:pt x="24" y="92"/>
                </a:lnTo>
                <a:lnTo>
                  <a:pt x="24" y="72"/>
                </a:lnTo>
                <a:lnTo>
                  <a:pt x="24" y="72"/>
                </a:lnTo>
                <a:lnTo>
                  <a:pt x="24" y="72"/>
                </a:lnTo>
                <a:lnTo>
                  <a:pt x="78" y="72"/>
                </a:lnTo>
                <a:lnTo>
                  <a:pt x="80" y="110"/>
                </a:lnTo>
                <a:lnTo>
                  <a:pt x="85" y="145"/>
                </a:lnTo>
                <a:lnTo>
                  <a:pt x="90" y="177"/>
                </a:lnTo>
                <a:lnTo>
                  <a:pt x="96" y="207"/>
                </a:lnTo>
                <a:lnTo>
                  <a:pt x="103" y="233"/>
                </a:lnTo>
                <a:lnTo>
                  <a:pt x="111" y="257"/>
                </a:lnTo>
                <a:lnTo>
                  <a:pt x="119" y="278"/>
                </a:lnTo>
                <a:lnTo>
                  <a:pt x="129" y="298"/>
                </a:lnTo>
                <a:lnTo>
                  <a:pt x="121" y="296"/>
                </a:lnTo>
                <a:lnTo>
                  <a:pt x="112" y="295"/>
                </a:lnTo>
                <a:lnTo>
                  <a:pt x="105" y="291"/>
                </a:lnTo>
                <a:lnTo>
                  <a:pt x="98" y="289"/>
                </a:lnTo>
                <a:lnTo>
                  <a:pt x="91" y="284"/>
                </a:lnTo>
                <a:lnTo>
                  <a:pt x="84" y="280"/>
                </a:lnTo>
                <a:lnTo>
                  <a:pt x="78" y="276"/>
                </a:lnTo>
                <a:lnTo>
                  <a:pt x="72" y="270"/>
                </a:lnTo>
                <a:lnTo>
                  <a:pt x="72" y="270"/>
                </a:lnTo>
                <a:close/>
                <a:moveTo>
                  <a:pt x="719" y="69"/>
                </a:moveTo>
                <a:lnTo>
                  <a:pt x="719" y="64"/>
                </a:lnTo>
                <a:lnTo>
                  <a:pt x="719" y="60"/>
                </a:lnTo>
                <a:lnTo>
                  <a:pt x="719" y="56"/>
                </a:lnTo>
                <a:lnTo>
                  <a:pt x="715" y="52"/>
                </a:lnTo>
                <a:lnTo>
                  <a:pt x="712" y="50"/>
                </a:lnTo>
                <a:lnTo>
                  <a:pt x="707" y="48"/>
                </a:lnTo>
                <a:lnTo>
                  <a:pt x="643" y="48"/>
                </a:lnTo>
                <a:lnTo>
                  <a:pt x="644" y="39"/>
                </a:lnTo>
                <a:lnTo>
                  <a:pt x="644" y="31"/>
                </a:lnTo>
                <a:lnTo>
                  <a:pt x="644" y="21"/>
                </a:lnTo>
                <a:lnTo>
                  <a:pt x="644" y="13"/>
                </a:lnTo>
                <a:lnTo>
                  <a:pt x="643" y="8"/>
                </a:lnTo>
                <a:lnTo>
                  <a:pt x="640" y="3"/>
                </a:lnTo>
                <a:lnTo>
                  <a:pt x="637" y="1"/>
                </a:lnTo>
                <a:lnTo>
                  <a:pt x="632" y="0"/>
                </a:lnTo>
                <a:lnTo>
                  <a:pt x="88" y="0"/>
                </a:lnTo>
                <a:lnTo>
                  <a:pt x="84" y="1"/>
                </a:lnTo>
                <a:lnTo>
                  <a:pt x="80" y="3"/>
                </a:lnTo>
                <a:lnTo>
                  <a:pt x="78" y="8"/>
                </a:lnTo>
                <a:lnTo>
                  <a:pt x="77" y="13"/>
                </a:lnTo>
                <a:lnTo>
                  <a:pt x="77" y="21"/>
                </a:lnTo>
                <a:lnTo>
                  <a:pt x="77" y="31"/>
                </a:lnTo>
                <a:lnTo>
                  <a:pt x="77" y="39"/>
                </a:lnTo>
                <a:lnTo>
                  <a:pt x="77" y="48"/>
                </a:lnTo>
                <a:lnTo>
                  <a:pt x="12" y="48"/>
                </a:lnTo>
                <a:lnTo>
                  <a:pt x="8" y="50"/>
                </a:lnTo>
                <a:lnTo>
                  <a:pt x="4" y="52"/>
                </a:lnTo>
                <a:lnTo>
                  <a:pt x="2" y="56"/>
                </a:lnTo>
                <a:lnTo>
                  <a:pt x="0" y="60"/>
                </a:lnTo>
                <a:lnTo>
                  <a:pt x="0" y="66"/>
                </a:lnTo>
                <a:lnTo>
                  <a:pt x="0" y="72"/>
                </a:lnTo>
                <a:lnTo>
                  <a:pt x="0" y="94"/>
                </a:lnTo>
                <a:lnTo>
                  <a:pt x="0" y="119"/>
                </a:lnTo>
                <a:lnTo>
                  <a:pt x="3" y="147"/>
                </a:lnTo>
                <a:lnTo>
                  <a:pt x="6" y="177"/>
                </a:lnTo>
                <a:lnTo>
                  <a:pt x="9" y="192"/>
                </a:lnTo>
                <a:lnTo>
                  <a:pt x="12" y="207"/>
                </a:lnTo>
                <a:lnTo>
                  <a:pt x="17" y="222"/>
                </a:lnTo>
                <a:lnTo>
                  <a:pt x="22" y="236"/>
                </a:lnTo>
                <a:lnTo>
                  <a:pt x="29" y="250"/>
                </a:lnTo>
                <a:lnTo>
                  <a:pt x="36" y="263"/>
                </a:lnTo>
                <a:lnTo>
                  <a:pt x="44" y="276"/>
                </a:lnTo>
                <a:lnTo>
                  <a:pt x="55" y="286"/>
                </a:lnTo>
                <a:lnTo>
                  <a:pt x="63" y="295"/>
                </a:lnTo>
                <a:lnTo>
                  <a:pt x="73" y="302"/>
                </a:lnTo>
                <a:lnTo>
                  <a:pt x="84" y="308"/>
                </a:lnTo>
                <a:lnTo>
                  <a:pt x="94" y="314"/>
                </a:lnTo>
                <a:lnTo>
                  <a:pt x="106" y="317"/>
                </a:lnTo>
                <a:lnTo>
                  <a:pt x="118" y="321"/>
                </a:lnTo>
                <a:lnTo>
                  <a:pt x="130" y="322"/>
                </a:lnTo>
                <a:lnTo>
                  <a:pt x="143" y="323"/>
                </a:lnTo>
                <a:lnTo>
                  <a:pt x="156" y="340"/>
                </a:lnTo>
                <a:lnTo>
                  <a:pt x="169" y="355"/>
                </a:lnTo>
                <a:lnTo>
                  <a:pt x="182" y="368"/>
                </a:lnTo>
                <a:lnTo>
                  <a:pt x="195" y="379"/>
                </a:lnTo>
                <a:lnTo>
                  <a:pt x="222" y="398"/>
                </a:lnTo>
                <a:lnTo>
                  <a:pt x="248" y="414"/>
                </a:lnTo>
                <a:lnTo>
                  <a:pt x="262" y="423"/>
                </a:lnTo>
                <a:lnTo>
                  <a:pt x="276" y="433"/>
                </a:lnTo>
                <a:lnTo>
                  <a:pt x="288" y="441"/>
                </a:lnTo>
                <a:lnTo>
                  <a:pt x="298" y="452"/>
                </a:lnTo>
                <a:lnTo>
                  <a:pt x="303" y="456"/>
                </a:lnTo>
                <a:lnTo>
                  <a:pt x="306" y="462"/>
                </a:lnTo>
                <a:lnTo>
                  <a:pt x="310" y="470"/>
                </a:lnTo>
                <a:lnTo>
                  <a:pt x="312" y="476"/>
                </a:lnTo>
                <a:lnTo>
                  <a:pt x="314" y="484"/>
                </a:lnTo>
                <a:lnTo>
                  <a:pt x="316" y="492"/>
                </a:lnTo>
                <a:lnTo>
                  <a:pt x="317" y="500"/>
                </a:lnTo>
                <a:lnTo>
                  <a:pt x="317" y="510"/>
                </a:lnTo>
                <a:lnTo>
                  <a:pt x="316" y="529"/>
                </a:lnTo>
                <a:lnTo>
                  <a:pt x="314" y="546"/>
                </a:lnTo>
                <a:lnTo>
                  <a:pt x="312" y="561"/>
                </a:lnTo>
                <a:lnTo>
                  <a:pt x="308" y="574"/>
                </a:lnTo>
                <a:lnTo>
                  <a:pt x="305" y="586"/>
                </a:lnTo>
                <a:lnTo>
                  <a:pt x="299" y="596"/>
                </a:lnTo>
                <a:lnTo>
                  <a:pt x="293" y="605"/>
                </a:lnTo>
                <a:lnTo>
                  <a:pt x="287" y="612"/>
                </a:lnTo>
                <a:lnTo>
                  <a:pt x="279" y="618"/>
                </a:lnTo>
                <a:lnTo>
                  <a:pt x="270" y="623"/>
                </a:lnTo>
                <a:lnTo>
                  <a:pt x="262" y="628"/>
                </a:lnTo>
                <a:lnTo>
                  <a:pt x="251" y="630"/>
                </a:lnTo>
                <a:lnTo>
                  <a:pt x="241" y="633"/>
                </a:lnTo>
                <a:lnTo>
                  <a:pt x="230" y="634"/>
                </a:lnTo>
                <a:lnTo>
                  <a:pt x="217" y="635"/>
                </a:lnTo>
                <a:lnTo>
                  <a:pt x="204" y="635"/>
                </a:lnTo>
                <a:lnTo>
                  <a:pt x="199" y="636"/>
                </a:lnTo>
                <a:lnTo>
                  <a:pt x="195" y="638"/>
                </a:lnTo>
                <a:lnTo>
                  <a:pt x="193" y="642"/>
                </a:lnTo>
                <a:lnTo>
                  <a:pt x="192" y="647"/>
                </a:lnTo>
                <a:lnTo>
                  <a:pt x="192" y="707"/>
                </a:lnTo>
                <a:lnTo>
                  <a:pt x="193" y="711"/>
                </a:lnTo>
                <a:lnTo>
                  <a:pt x="195" y="716"/>
                </a:lnTo>
                <a:lnTo>
                  <a:pt x="199" y="718"/>
                </a:lnTo>
                <a:lnTo>
                  <a:pt x="204" y="719"/>
                </a:lnTo>
                <a:lnTo>
                  <a:pt x="515" y="719"/>
                </a:lnTo>
                <a:lnTo>
                  <a:pt x="520" y="718"/>
                </a:lnTo>
                <a:lnTo>
                  <a:pt x="524" y="716"/>
                </a:lnTo>
                <a:lnTo>
                  <a:pt x="526" y="711"/>
                </a:lnTo>
                <a:lnTo>
                  <a:pt x="527" y="707"/>
                </a:lnTo>
                <a:lnTo>
                  <a:pt x="527" y="647"/>
                </a:lnTo>
                <a:lnTo>
                  <a:pt x="526" y="642"/>
                </a:lnTo>
                <a:lnTo>
                  <a:pt x="524" y="638"/>
                </a:lnTo>
                <a:lnTo>
                  <a:pt x="520" y="636"/>
                </a:lnTo>
                <a:lnTo>
                  <a:pt x="515" y="635"/>
                </a:lnTo>
                <a:lnTo>
                  <a:pt x="501" y="635"/>
                </a:lnTo>
                <a:lnTo>
                  <a:pt x="488" y="634"/>
                </a:lnTo>
                <a:lnTo>
                  <a:pt x="476" y="631"/>
                </a:lnTo>
                <a:lnTo>
                  <a:pt x="464" y="628"/>
                </a:lnTo>
                <a:lnTo>
                  <a:pt x="455" y="623"/>
                </a:lnTo>
                <a:lnTo>
                  <a:pt x="445" y="618"/>
                </a:lnTo>
                <a:lnTo>
                  <a:pt x="437" y="612"/>
                </a:lnTo>
                <a:lnTo>
                  <a:pt x="429" y="605"/>
                </a:lnTo>
                <a:lnTo>
                  <a:pt x="423" y="597"/>
                </a:lnTo>
                <a:lnTo>
                  <a:pt x="417" y="587"/>
                </a:lnTo>
                <a:lnTo>
                  <a:pt x="412" y="577"/>
                </a:lnTo>
                <a:lnTo>
                  <a:pt x="408" y="566"/>
                </a:lnTo>
                <a:lnTo>
                  <a:pt x="405" y="554"/>
                </a:lnTo>
                <a:lnTo>
                  <a:pt x="402" y="541"/>
                </a:lnTo>
                <a:lnTo>
                  <a:pt x="401" y="525"/>
                </a:lnTo>
                <a:lnTo>
                  <a:pt x="401" y="511"/>
                </a:lnTo>
                <a:lnTo>
                  <a:pt x="401" y="500"/>
                </a:lnTo>
                <a:lnTo>
                  <a:pt x="402" y="492"/>
                </a:lnTo>
                <a:lnTo>
                  <a:pt x="404" y="484"/>
                </a:lnTo>
                <a:lnTo>
                  <a:pt x="406" y="476"/>
                </a:lnTo>
                <a:lnTo>
                  <a:pt x="410" y="470"/>
                </a:lnTo>
                <a:lnTo>
                  <a:pt x="412" y="462"/>
                </a:lnTo>
                <a:lnTo>
                  <a:pt x="417" y="456"/>
                </a:lnTo>
                <a:lnTo>
                  <a:pt x="420" y="451"/>
                </a:lnTo>
                <a:lnTo>
                  <a:pt x="431" y="441"/>
                </a:lnTo>
                <a:lnTo>
                  <a:pt x="443" y="431"/>
                </a:lnTo>
                <a:lnTo>
                  <a:pt x="456" y="423"/>
                </a:lnTo>
                <a:lnTo>
                  <a:pt x="471" y="414"/>
                </a:lnTo>
                <a:lnTo>
                  <a:pt x="498" y="398"/>
                </a:lnTo>
                <a:lnTo>
                  <a:pt x="524" y="379"/>
                </a:lnTo>
                <a:lnTo>
                  <a:pt x="537" y="367"/>
                </a:lnTo>
                <a:lnTo>
                  <a:pt x="550" y="354"/>
                </a:lnTo>
                <a:lnTo>
                  <a:pt x="563" y="340"/>
                </a:lnTo>
                <a:lnTo>
                  <a:pt x="575" y="323"/>
                </a:lnTo>
                <a:lnTo>
                  <a:pt x="588" y="322"/>
                </a:lnTo>
                <a:lnTo>
                  <a:pt x="601" y="321"/>
                </a:lnTo>
                <a:lnTo>
                  <a:pt x="612" y="317"/>
                </a:lnTo>
                <a:lnTo>
                  <a:pt x="624" y="314"/>
                </a:lnTo>
                <a:lnTo>
                  <a:pt x="634" y="308"/>
                </a:lnTo>
                <a:lnTo>
                  <a:pt x="644" y="302"/>
                </a:lnTo>
                <a:lnTo>
                  <a:pt x="653" y="295"/>
                </a:lnTo>
                <a:lnTo>
                  <a:pt x="663" y="286"/>
                </a:lnTo>
                <a:lnTo>
                  <a:pt x="672" y="274"/>
                </a:lnTo>
                <a:lnTo>
                  <a:pt x="682" y="261"/>
                </a:lnTo>
                <a:lnTo>
                  <a:pt x="690" y="248"/>
                </a:lnTo>
                <a:lnTo>
                  <a:pt x="696" y="233"/>
                </a:lnTo>
                <a:lnTo>
                  <a:pt x="702" y="219"/>
                </a:lnTo>
                <a:lnTo>
                  <a:pt x="707" y="203"/>
                </a:lnTo>
                <a:lnTo>
                  <a:pt x="711" y="188"/>
                </a:lnTo>
                <a:lnTo>
                  <a:pt x="713" y="171"/>
                </a:lnTo>
                <a:lnTo>
                  <a:pt x="718" y="141"/>
                </a:lnTo>
                <a:lnTo>
                  <a:pt x="719" y="113"/>
                </a:lnTo>
                <a:lnTo>
                  <a:pt x="720" y="88"/>
                </a:lnTo>
                <a:lnTo>
                  <a:pt x="719" y="69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  <a:extLst/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 dirty="0"/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EE967B4-4820-864D-9CE8-7ABEE3009C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662"/>
          <a:stretch/>
        </p:blipFill>
        <p:spPr>
          <a:xfrm>
            <a:off x="-24315" y="4173030"/>
            <a:ext cx="1950563" cy="1444079"/>
          </a:xfrm>
          <a:prstGeom prst="rect">
            <a:avLst/>
          </a:prstGeom>
          <a:effectLst>
            <a:outerShdw blurRad="127000" dist="50800" dir="5400000" algn="ctr" rotWithShape="0">
              <a:srgbClr val="000000"/>
            </a:outerShdw>
          </a:effectLst>
        </p:spPr>
      </p:pic>
      <p:sp>
        <p:nvSpPr>
          <p:cNvPr id="76" name="TextBox 75">
            <a:extLst>
              <a:ext uri="{FF2B5EF4-FFF2-40B4-BE49-F238E27FC236}">
                <a16:creationId xmlns="" xmlns:a16="http://schemas.microsoft.com/office/drawing/2014/main" id="{5A880254-EC5C-984C-B265-6A3065DD4289}"/>
              </a:ext>
            </a:extLst>
          </p:cNvPr>
          <p:cNvSpPr txBox="1"/>
          <p:nvPr/>
        </p:nvSpPr>
        <p:spPr>
          <a:xfrm flipH="1">
            <a:off x="1138125" y="5172260"/>
            <a:ext cx="1552476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rgbClr val="9DF3FF"/>
                </a:solidFill>
              </a:rPr>
              <a:t>I </a:t>
            </a:r>
            <a:r>
              <a:rPr lang="ru-RU" b="1" dirty="0">
                <a:solidFill>
                  <a:schemeClr val="bg1"/>
                </a:solidFill>
              </a:rPr>
              <a:t>место  – 1 чел.</a:t>
            </a:r>
          </a:p>
          <a:p>
            <a:pPr>
              <a:defRPr/>
            </a:pPr>
            <a:r>
              <a:rPr lang="en-US" b="1" dirty="0">
                <a:solidFill>
                  <a:srgbClr val="9DF3FF"/>
                </a:solidFill>
              </a:rPr>
              <a:t>II</a:t>
            </a:r>
            <a:r>
              <a:rPr lang="ru-RU" b="1" dirty="0">
                <a:solidFill>
                  <a:schemeClr val="bg1"/>
                </a:solidFill>
              </a:rPr>
              <a:t> место – 2 чел.</a:t>
            </a:r>
          </a:p>
        </p:txBody>
      </p:sp>
      <p:sp>
        <p:nvSpPr>
          <p:cNvPr id="72" name="Text Placeholder 2">
            <a:extLst>
              <a:ext uri="{FF2B5EF4-FFF2-40B4-BE49-F238E27FC236}">
                <a16:creationId xmlns="" xmlns:a16="http://schemas.microsoft.com/office/drawing/2014/main" id="{35EEFF14-9C49-5746-ACAF-40E7C0971757}"/>
              </a:ext>
            </a:extLst>
          </p:cNvPr>
          <p:cNvSpPr txBox="1">
            <a:spLocks/>
          </p:cNvSpPr>
          <p:nvPr/>
        </p:nvSpPr>
        <p:spPr>
          <a:xfrm>
            <a:off x="3076335" y="1563731"/>
            <a:ext cx="2848834" cy="196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275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Кол-во призёров и победителей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079D54F8-8F8A-3D4F-B925-C3B587BA7382}"/>
              </a:ext>
            </a:extLst>
          </p:cNvPr>
          <p:cNvSpPr txBox="1"/>
          <p:nvPr/>
        </p:nvSpPr>
        <p:spPr>
          <a:xfrm flipH="1">
            <a:off x="5432743" y="1588344"/>
            <a:ext cx="3928412" cy="41549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ctr" rtl="1"/>
            <a:r>
              <a:rPr lang="ru-RU" sz="13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УЧАСТИЕ В СОРЕВНОВАНИЯХ</a:t>
            </a:r>
          </a:p>
          <a:p>
            <a:pPr algn="ctr" rtl="1"/>
            <a:r>
              <a:rPr lang="ru-RU" sz="135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 КОНКУРСАХ</a:t>
            </a:r>
            <a:endParaRPr lang="en-US" sz="135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3" name="Text Placeholder 2">
            <a:extLst>
              <a:ext uri="{FF2B5EF4-FFF2-40B4-BE49-F238E27FC236}">
                <a16:creationId xmlns="" xmlns:a16="http://schemas.microsoft.com/office/drawing/2014/main" id="{121B3856-C58B-024E-8581-01B9BB27C44A}"/>
              </a:ext>
            </a:extLst>
          </p:cNvPr>
          <p:cNvSpPr txBox="1">
            <a:spLocks/>
          </p:cNvSpPr>
          <p:nvPr/>
        </p:nvSpPr>
        <p:spPr>
          <a:xfrm>
            <a:off x="6479165" y="4595239"/>
            <a:ext cx="1828947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ПОБЕДИТЕЛИ </a:t>
            </a:r>
          </a:p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ПРИЗЁРЫ </a:t>
            </a:r>
            <a:r>
              <a:rPr lang="ru-RU" sz="15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– </a:t>
            </a:r>
            <a:r>
              <a:rPr lang="ru-RU" sz="1500" b="1" dirty="0">
                <a:solidFill>
                  <a:srgbClr val="9DF3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764</a:t>
            </a:r>
            <a:r>
              <a:rPr lang="ru-RU" sz="15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ЧЕЛ.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="" xmlns:a16="http://schemas.microsoft.com/office/drawing/2014/main" id="{55A5E980-7204-924A-AAAC-33EB6F2465C6}"/>
              </a:ext>
            </a:extLst>
          </p:cNvPr>
          <p:cNvSpPr txBox="1">
            <a:spLocks/>
          </p:cNvSpPr>
          <p:nvPr/>
        </p:nvSpPr>
        <p:spPr>
          <a:xfrm>
            <a:off x="7133406" y="3953399"/>
            <a:ext cx="1828947" cy="4154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000" indent="-2340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ПОБЕДИТЕЛИ </a:t>
            </a:r>
          </a:p>
          <a:p>
            <a:pPr rtl="1">
              <a:lnSpc>
                <a:spcPct val="100000"/>
              </a:lnSpc>
              <a:spcBef>
                <a:spcPts val="0"/>
              </a:spcBef>
            </a:pP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ПРИЗЁРЫ </a:t>
            </a:r>
            <a:r>
              <a:rPr lang="ru-RU" sz="15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– </a:t>
            </a:r>
            <a:r>
              <a:rPr lang="ru-RU" sz="1500" b="1" dirty="0">
                <a:solidFill>
                  <a:srgbClr val="9DF3FF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903</a:t>
            </a:r>
            <a:r>
              <a:rPr lang="ru-RU" sz="1200" b="1" dirty="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ЧЕЛ. 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F6BDE4EE-1FFE-8242-A8AC-09EDA7ABF444}"/>
              </a:ext>
            </a:extLst>
          </p:cNvPr>
          <p:cNvSpPr txBox="1"/>
          <p:nvPr/>
        </p:nvSpPr>
        <p:spPr>
          <a:xfrm>
            <a:off x="1782255" y="3985285"/>
            <a:ext cx="3057873" cy="96949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sz="3000" b="1" dirty="0">
                <a:solidFill>
                  <a:srgbClr val="9DF3FF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100%</a:t>
            </a:r>
            <a:r>
              <a:rPr lang="en-US" sz="1950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 </a:t>
            </a:r>
            <a:r>
              <a:rPr lang="ru-RU" sz="1650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охват сдачи </a:t>
            </a:r>
          </a:p>
          <a:p>
            <a:pPr algn="ctr"/>
            <a:r>
              <a:rPr lang="ru-RU" sz="1650" b="1" dirty="0">
                <a:solidFill>
                  <a:schemeClr val="bg1"/>
                </a:solidFill>
                <a:latin typeface="Segoe UI Semibold" panose="020B0702040204020203" pitchFamily="34" charset="0"/>
                <a:ea typeface="Segoe UI Black" panose="020B0A02040204020203" pitchFamily="34" charset="0"/>
                <a:cs typeface="Segoe UI Semibold" panose="020B0702040204020203" pitchFamily="34" charset="0"/>
              </a:rPr>
              <a:t>предпрофессионального экзамена</a:t>
            </a:r>
            <a:endParaRPr lang="en-US" sz="1650" b="1" dirty="0">
              <a:solidFill>
                <a:schemeClr val="bg1"/>
              </a:solidFill>
              <a:latin typeface="Segoe UI Semibold" panose="020B0702040204020203" pitchFamily="34" charset="0"/>
              <a:ea typeface="Segoe UI Black" panose="020B0A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47" name="Заголовок 2">
            <a:extLst>
              <a:ext uri="{FF2B5EF4-FFF2-40B4-BE49-F238E27FC236}">
                <a16:creationId xmlns="" xmlns:a16="http://schemas.microsoft.com/office/drawing/2014/main" id="{D5E58BBA-C832-F545-813A-EA26D689814E}"/>
              </a:ext>
            </a:extLst>
          </p:cNvPr>
          <p:cNvSpPr txBox="1">
            <a:spLocks/>
          </p:cNvSpPr>
          <p:nvPr/>
        </p:nvSpPr>
        <p:spPr>
          <a:xfrm>
            <a:off x="741528" y="409349"/>
            <a:ext cx="5177366" cy="521293"/>
          </a:xfrm>
          <a:prstGeom prst="rect">
            <a:avLst/>
          </a:prstGeom>
        </p:spPr>
        <p:txBody>
          <a:bodyPr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50000"/>
              </a:lnSpc>
            </a:pPr>
            <a:r>
              <a:rPr lang="ru-RU" sz="3600" b="1" dirty="0">
                <a:solidFill>
                  <a:schemeClr val="bg1"/>
                </a:solidFill>
                <a:latin typeface="+mn-lt"/>
              </a:rPr>
              <a:t>                         Школа сегодня </a:t>
            </a:r>
            <a:r>
              <a:rPr lang="ru-RU" b="1" dirty="0">
                <a:solidFill>
                  <a:schemeClr val="bg1"/>
                </a:solidFill>
                <a:latin typeface="+mn-lt"/>
              </a:rPr>
              <a:t/>
            </a:r>
            <a:br>
              <a:rPr lang="ru-RU" b="1" dirty="0">
                <a:solidFill>
                  <a:schemeClr val="bg1"/>
                </a:solidFill>
                <a:latin typeface="+mn-lt"/>
              </a:rPr>
            </a:br>
            <a:r>
              <a:rPr lang="ru-RU" b="1" dirty="0">
                <a:solidFill>
                  <a:schemeClr val="bg1"/>
                </a:solidFill>
                <a:latin typeface="+mn-lt"/>
              </a:rPr>
              <a:t>            </a:t>
            </a:r>
            <a:endParaRPr lang="ru-RU" sz="2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69981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2449</TotalTime>
  <Words>514</Words>
  <Application>Microsoft Office PowerPoint</Application>
  <PresentationFormat>Экран (4:3)</PresentationFormat>
  <Paragraphs>172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MS PGothic</vt:lpstr>
      <vt:lpstr>Arial</vt:lpstr>
      <vt:lpstr>Calibri</vt:lpstr>
      <vt:lpstr>Calibri Light</vt:lpstr>
      <vt:lpstr>Helvetica Neue</vt:lpstr>
      <vt:lpstr>Helvetica Neue Light</vt:lpstr>
      <vt:lpstr>Helvetica Neue Medium</vt:lpstr>
      <vt:lpstr>Segoe UI</vt:lpstr>
      <vt:lpstr>Segoe UI Black</vt:lpstr>
      <vt:lpstr>Segoe UI Semibold</vt:lpstr>
      <vt:lpstr>Segoe UI Symbol</vt:lpstr>
      <vt:lpstr>Times New Roman</vt:lpstr>
      <vt:lpstr>Office Theme</vt:lpstr>
      <vt:lpstr>Презентация PowerPoint</vt:lpstr>
      <vt:lpstr>Презентация PowerPoint</vt:lpstr>
      <vt:lpstr>               Приоритеты городской системы образования                                                          </vt:lpstr>
      <vt:lpstr>                 Открытость школы</vt:lpstr>
      <vt:lpstr>  Школа сегодня  безопасность,              здоровьесбережение</vt:lpstr>
      <vt:lpstr>Презентация PowerPoint</vt:lpstr>
      <vt:lpstr>                            Школа сегодня                                       использование ресурсов города</vt:lpstr>
      <vt:lpstr>Презентация PowerPoint</vt:lpstr>
      <vt:lpstr>Презентация PowerPoint</vt:lpstr>
      <vt:lpstr>Презентация PowerPoint</vt:lpstr>
      <vt:lpstr>Девиз школы: «Общие возможности – успех каждого!»</vt:lpstr>
      <vt:lpstr>         Благодарю за внимание!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DirectorPC</cp:lastModifiedBy>
  <cp:revision>255</cp:revision>
  <cp:lastPrinted>2019-05-23T09:40:55Z</cp:lastPrinted>
  <dcterms:created xsi:type="dcterms:W3CDTF">2016-11-18T14:12:19Z</dcterms:created>
  <dcterms:modified xsi:type="dcterms:W3CDTF">2020-03-11T14:41:53Z</dcterms:modified>
</cp:coreProperties>
</file>