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96" r:id="rId4"/>
    <p:sldId id="297" r:id="rId5"/>
    <p:sldId id="344" r:id="rId6"/>
    <p:sldId id="301" r:id="rId7"/>
    <p:sldId id="317" r:id="rId8"/>
    <p:sldId id="318" r:id="rId9"/>
    <p:sldId id="319" r:id="rId10"/>
    <p:sldId id="320" r:id="rId11"/>
    <p:sldId id="355" r:id="rId12"/>
    <p:sldId id="353" r:id="rId13"/>
    <p:sldId id="354" r:id="rId14"/>
    <p:sldId id="356" r:id="rId15"/>
    <p:sldId id="357" r:id="rId16"/>
    <p:sldId id="358" r:id="rId17"/>
    <p:sldId id="359" r:id="rId18"/>
    <p:sldId id="333" r:id="rId19"/>
  </p:sldIdLst>
  <p:sldSz cx="12192000" cy="6858000"/>
  <p:notesSz cx="6858000" cy="9144000"/>
  <p:embeddedFontLst>
    <p:embeddedFont>
      <p:font typeface="Tahoma" panose="020B0604030504040204" pitchFamily="34" charset="0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29D"/>
    <a:srgbClr val="C5D430"/>
    <a:srgbClr val="E73273"/>
    <a:srgbClr val="1F98D5"/>
    <a:srgbClr val="83CAF1"/>
    <a:srgbClr val="30ABDD"/>
    <a:srgbClr val="F080A8"/>
    <a:srgbClr val="89B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30ABDD"/>
            </a:solidFill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0D-485C-9543-80CF4D7E3E74}"/>
              </c:ext>
            </c:extLst>
          </c:dPt>
          <c:dPt>
            <c:idx val="1"/>
            <c:bubble3D val="0"/>
            <c:spPr>
              <a:solidFill>
                <a:srgbClr val="30AB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0D-485C-9543-80CF4D7E3E74}"/>
              </c:ext>
            </c:extLst>
          </c:dPt>
          <c:dLbls>
            <c:dLbl>
              <c:idx val="0"/>
              <c:layout>
                <c:manualLayout>
                  <c:x val="-5.9629747783904626E-2"/>
                  <c:y val="-7.95454509866924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70D-485C-9543-80CF4D7E3E7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75576479585941"/>
                  <c:y val="0.1153409039307040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70D-485C-9543-80CF4D7E3E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Лист1!$B$1:$B$2</c:f>
              <c:strCache>
                <c:ptCount val="2"/>
                <c:pt idx="0">
                  <c:v>воспитанники</c:v>
                </c:pt>
                <c:pt idx="1">
                  <c:v>школьники</c:v>
                </c:pt>
              </c:strCache>
            </c:strRef>
          </c:cat>
          <c:val>
            <c:numRef>
              <c:f>Лист1!$C$1:$C$2</c:f>
              <c:numCache>
                <c:formatCode>General</c:formatCode>
                <c:ptCount val="2"/>
                <c:pt idx="0">
                  <c:v>935</c:v>
                </c:pt>
                <c:pt idx="1">
                  <c:v>2169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70D-485C-9543-80CF4D7E3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/>
              <a:t>Кадровый состав</a:t>
            </a:r>
          </a:p>
        </c:rich>
      </c:tx>
      <c:layout>
        <c:manualLayout>
          <c:xMode val="edge"/>
          <c:yMode val="edge"/>
          <c:x val="0.13462093418124019"/>
          <c:y val="0.104797360579339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chemeClr val="accent1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7E-4A90-8EE3-1CEBAB060A86}"/>
              </c:ext>
            </c:extLst>
          </c:dPt>
          <c:dPt>
            <c:idx val="1"/>
            <c:bubble3D val="0"/>
            <c:spPr>
              <a:solidFill>
                <a:srgbClr val="F080A8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E7E-4A90-8EE3-1CEBAB060A86}"/>
              </c:ext>
            </c:extLst>
          </c:dPt>
          <c:dPt>
            <c:idx val="2"/>
            <c:bubble3D val="0"/>
            <c:spPr>
              <a:solidFill>
                <a:srgbClr val="C5D43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E7E-4A90-8EE3-1CEBAB060A8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E7E-4A90-8EE3-1CEBAB060A8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E7E-4A90-8EE3-1CEBAB060A8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E7E-4A90-8EE3-1CEBAB060A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Лист1!$B$12:$B$15</c:f>
              <c:strCache>
                <c:ptCount val="4"/>
                <c:pt idx="0">
                  <c:v>Учителя</c:v>
                </c:pt>
                <c:pt idx="1">
                  <c:v>Воспитатели</c:v>
                </c:pt>
                <c:pt idx="2">
                  <c:v>Прочие педагогические работники</c:v>
                </c:pt>
                <c:pt idx="3">
                  <c:v>Прочие сотрудники</c:v>
                </c:pt>
              </c:strCache>
            </c:strRef>
          </c:cat>
          <c:val>
            <c:numRef>
              <c:f>Лист1!$C$12:$C$15</c:f>
              <c:numCache>
                <c:formatCode>0%</c:formatCode>
                <c:ptCount val="4"/>
                <c:pt idx="0">
                  <c:v>0.36</c:v>
                </c:pt>
                <c:pt idx="1">
                  <c:v>0.23</c:v>
                </c:pt>
                <c:pt idx="2">
                  <c:v>0.16</c:v>
                </c:pt>
                <c:pt idx="3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E7E-4A90-8EE3-1CEBAB060A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legend>
      <c:legendPos val="tr"/>
      <c:legendEntry>
        <c:idx val="3"/>
        <c:txPr>
          <a:bodyPr rot="0" spcFirstLastPara="1" vertOverflow="ellipsis" vert="horz" wrap="square" anchor="ctr" anchorCtr="1"/>
          <a:lstStyle/>
          <a:p>
            <a:pPr rtl="0">
              <a:lnSpc>
                <a:spcPct val="100000"/>
              </a:lnSpc>
              <a:defRPr sz="1400" b="0" i="0" u="none" strike="noStrike" kern="6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7582958191368361"/>
          <c:y val="0.3342916076063599"/>
          <c:w val="0.37562825529146926"/>
          <c:h val="0.510865505106311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6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50306211723536E-2"/>
          <c:y val="0.24463658400980928"/>
          <c:w val="0.52681583552055988"/>
          <c:h val="0.64723546630285789"/>
        </c:manualLayout>
      </c:layout>
      <c:doughnutChart>
        <c:varyColors val="1"/>
        <c:ser>
          <c:idx val="0"/>
          <c:order val="0"/>
          <c:tx>
            <c:strRef>
              <c:f>Лист1!$C$18</c:f>
              <c:strCache>
                <c:ptCount val="1"/>
                <c:pt idx="0">
                  <c:v>Кадры</c:v>
                </c:pt>
              </c:strCache>
            </c:strRef>
          </c:tx>
          <c:dPt>
            <c:idx val="0"/>
            <c:bubble3D val="0"/>
            <c:spPr>
              <a:solidFill>
                <a:srgbClr val="E7327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158-43A5-BCCA-942FA7488A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158-43A5-BCCA-942FA7488A1C}"/>
              </c:ext>
            </c:extLst>
          </c:dPt>
          <c:dPt>
            <c:idx val="2"/>
            <c:bubble3D val="0"/>
            <c:spPr>
              <a:solidFill>
                <a:srgbClr val="30AB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158-43A5-BCCA-942FA7488A1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158-43A5-BCCA-942FA7488A1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158-43A5-BCCA-942FA7488A1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158-43A5-BCCA-942FA7488A1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Лист1!$B$19:$B$21</c:f>
              <c:strCache>
                <c:ptCount val="3"/>
                <c:pt idx="0">
                  <c:v>Высшая категория</c:v>
                </c:pt>
                <c:pt idx="1">
                  <c:v>1-ая категория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Лист1!$C$19:$C$21</c:f>
              <c:numCache>
                <c:formatCode>0%</c:formatCode>
                <c:ptCount val="3"/>
                <c:pt idx="0">
                  <c:v>0.27</c:v>
                </c:pt>
                <c:pt idx="1">
                  <c:v>0.32</c:v>
                </c:pt>
                <c:pt idx="2">
                  <c:v>0.41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158-43A5-BCCA-942FA7488A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4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798295868026E-2"/>
          <c:y val="0.21137763301443674"/>
          <c:w val="0.95288250492125981"/>
          <c:h val="0.667036088090936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менее 160</c:v>
                </c:pt>
                <c:pt idx="1">
                  <c:v>от 190 до 219</c:v>
                </c:pt>
                <c:pt idx="2">
                  <c:v>от 220 до 249</c:v>
                </c:pt>
                <c:pt idx="3">
                  <c:v>выше 250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</c:v>
                </c:pt>
                <c:pt idx="1">
                  <c:v>16</c:v>
                </c:pt>
                <c:pt idx="2">
                  <c:v>25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9-450A-8776-446DD0128A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менее 160</c:v>
                </c:pt>
                <c:pt idx="1">
                  <c:v>от 190 до 219</c:v>
                </c:pt>
                <c:pt idx="2">
                  <c:v>от 220 до 249</c:v>
                </c:pt>
                <c:pt idx="3">
                  <c:v>выше 250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18</c:v>
                </c:pt>
                <c:pt idx="1">
                  <c:v>23</c:v>
                </c:pt>
                <c:pt idx="2">
                  <c:v>17</c:v>
                </c:pt>
                <c:pt idx="3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9-450A-8776-446DD012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78797152"/>
        <c:axId val="278797544"/>
      </c:barChart>
      <c:catAx>
        <c:axId val="27879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8797544"/>
        <c:crosses val="autoZero"/>
        <c:auto val="1"/>
        <c:lblAlgn val="ctr"/>
        <c:lblOffset val="100"/>
        <c:noMultiLvlLbl val="0"/>
      </c:catAx>
      <c:valAx>
        <c:axId val="278797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79715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49651073840276244"/>
          <c:y val="9.3752196187828069E-2"/>
          <c:w val="0.21062206721546786"/>
          <c:h val="0.129059247910005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798295868026E-2"/>
          <c:y val="4.2447811359061581E-2"/>
          <c:w val="0.95288250492125981"/>
          <c:h val="0.7733695390397675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Более 16 баллов по четырем предметам</c:v>
                </c:pt>
                <c:pt idx="1">
                  <c:v>   По русскому и математике отметки "4" и "5"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31</c:v>
                </c:pt>
                <c:pt idx="1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9-450A-8776-446DD0128ADB}"/>
            </c:ext>
          </c:extLst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rgbClr val="30ABDD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Более 16 баллов по четырем предметам</c:v>
                </c:pt>
                <c:pt idx="1">
                  <c:v>   По русскому и математике отметки "4" и "5" 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38</c:v>
                </c:pt>
                <c:pt idx="1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2A-4C29-B7F6-4DBDC99DB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4309160"/>
        <c:axId val="354309552"/>
      </c:barChart>
      <c:catAx>
        <c:axId val="35430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309552"/>
        <c:crosses val="autoZero"/>
        <c:auto val="1"/>
        <c:lblAlgn val="ctr"/>
        <c:lblOffset val="100"/>
        <c:noMultiLvlLbl val="0"/>
      </c:catAx>
      <c:valAx>
        <c:axId val="354309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43091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4.1671344635305557E-2"/>
          <c:y val="9.1970257944633413E-2"/>
          <c:w val="0.21062206721546786"/>
          <c:h val="0.18712820555680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8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5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7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51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1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2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87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1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9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3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90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EC87B-AD7E-45BF-93C0-03B4D6C3407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D6AD4-ABDC-4606-9397-317AF41C2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.png"/><Relationship Id="rId7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eg"/><Relationship Id="rId3" Type="http://schemas.openxmlformats.org/officeDocument/2006/relationships/image" Target="../media/image3.pn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3.png"/><Relationship Id="rId7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komanda_2116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12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gif"/><Relationship Id="rId11" Type="http://schemas.openxmlformats.org/officeDocument/2006/relationships/hyperlink" Target="https://t.me/sch2116" TargetMode="External"/><Relationship Id="rId5" Type="http://schemas.openxmlformats.org/officeDocument/2006/relationships/hyperlink" Target="https://sch2116.mskobr.ru/" TargetMode="External"/><Relationship Id="rId10" Type="http://schemas.openxmlformats.org/officeDocument/2006/relationships/image" Target="../media/image72.png"/><Relationship Id="rId4" Type="http://schemas.openxmlformats.org/officeDocument/2006/relationships/image" Target="../media/image68.png"/><Relationship Id="rId9" Type="http://schemas.openxmlformats.org/officeDocument/2006/relationships/image" Target="../media/image7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5F04D6-F514-4EBB-B203-128E3F110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F5B5A4C-E2D5-4FA2-8F35-A73598B1B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3" y="1269422"/>
            <a:ext cx="8773917" cy="2737184"/>
          </a:xfrm>
          <a:prstGeom prst="rect">
            <a:avLst/>
          </a:prstGeom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B9436380-EC8F-4575-AD54-3B0198E970F4}"/>
              </a:ext>
            </a:extLst>
          </p:cNvPr>
          <p:cNvSpPr txBox="1">
            <a:spLocks/>
          </p:cNvSpPr>
          <p:nvPr/>
        </p:nvSpPr>
        <p:spPr>
          <a:xfrm>
            <a:off x="2637915" y="4650850"/>
            <a:ext cx="8922540" cy="2134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Пушкин Павел Павлович, </a:t>
            </a:r>
          </a:p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директор ГБОУ Школа №2116</a:t>
            </a:r>
          </a:p>
          <a:p>
            <a:pPr marL="0" indent="0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  <a:cs typeface="Times New Roman" panose="02020603050405020304" pitchFamily="18" charset="0"/>
              </a:rPr>
              <a:t>22.01.202</a:t>
            </a:r>
            <a:r>
              <a:rPr lang="en-US" b="1" dirty="0">
                <a:solidFill>
                  <a:schemeClr val="bg1"/>
                </a:solidFill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98C2E3B-A448-4BDC-8E47-4305E8A6CAC9}"/>
              </a:ext>
            </a:extLst>
          </p:cNvPr>
          <p:cNvSpPr txBox="1"/>
          <p:nvPr/>
        </p:nvSpPr>
        <p:spPr>
          <a:xfrm>
            <a:off x="1042234" y="1847028"/>
            <a:ext cx="6877519" cy="158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sz="4000" b="1" dirty="0">
                <a:cs typeface="Times New Roman" panose="02020603050405020304" pitchFamily="18" charset="0"/>
              </a:rPr>
              <a:t>Информация директора          о работе ГБОУ Школа №2116 в 202</a:t>
            </a:r>
            <a:r>
              <a:rPr lang="en-US" sz="4000" b="1" dirty="0">
                <a:cs typeface="Times New Roman" panose="02020603050405020304" pitchFamily="18" charset="0"/>
              </a:rPr>
              <a:t>4</a:t>
            </a:r>
            <a:r>
              <a:rPr lang="ru-RU" sz="4000" b="1" dirty="0">
                <a:cs typeface="Times New Roman" panose="02020603050405020304" pitchFamily="18" charset="0"/>
              </a:rPr>
              <a:t> году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5E9EF496-C99A-4421-8882-36E3CEF1A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120" y="1503948"/>
            <a:ext cx="965207" cy="87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299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3631892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Инженерный класс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746934" y="1400104"/>
            <a:ext cx="463031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2B529D"/>
                </a:solidFill>
                <a:cs typeface="Arial" panose="020B0604020202020204" pitchFamily="34" charset="0"/>
              </a:rPr>
              <a:t>Реализация городского стандарта: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Углубленное изучение предметов:</a:t>
            </a: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физика, математика, информатика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Предпрофессиональные спецкурсы:</a:t>
            </a:r>
            <a:b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инженерный практикум и технологии современного производства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100% обучающихся 10В посещают занятия проектно-исследовательской деятельности на базе вуза</a:t>
            </a:r>
            <a:endParaRPr lang="ru-RU" sz="2000" b="1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100% обучающихся 11В получили свидетельство по профессии </a:t>
            </a:r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«Чертежник-конструктор»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49E6A3E-00EB-4380-AAD2-49A4A39CD9B4}"/>
              </a:ext>
            </a:extLst>
          </p:cNvPr>
          <p:cNvSpPr/>
          <p:nvPr/>
        </p:nvSpPr>
        <p:spPr>
          <a:xfrm>
            <a:off x="7689019" y="1260029"/>
            <a:ext cx="2361826" cy="2495194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6026761" y="3908483"/>
            <a:ext cx="60183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B529D"/>
                </a:solidFill>
                <a:cs typeface="Arial" panose="020B0604020202020204" pitchFamily="34" charset="0"/>
              </a:rPr>
              <a:t>В 2023-2024 учебном году: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100% выпускников выбрали для сдачи ЕГЭ учебные предметы «Математика» (профильная), «Информатика» или «Физика»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Все обучающиеся посетили инженерные каникулы на базе вузов (</a:t>
            </a:r>
            <a:r>
              <a:rPr lang="ru-RU" sz="2000" dirty="0" err="1">
                <a:solidFill>
                  <a:srgbClr val="2B529D"/>
                </a:solidFill>
                <a:cs typeface="Arial" panose="020B0604020202020204" pitchFamily="34" charset="0"/>
              </a:rPr>
              <a:t>МИСиС</a:t>
            </a: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, РГУ им. Косыгина), а также 5 экскурсий на производство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5 призеров конференции «Инженеры будущего»</a:t>
            </a:r>
          </a:p>
        </p:txBody>
      </p:sp>
    </p:spTree>
    <p:extLst>
      <p:ext uri="{BB962C8B-B14F-4D97-AF65-F5344CB8AC3E}">
        <p14:creationId xmlns:p14="http://schemas.microsoft.com/office/powerpoint/2010/main" val="2001818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39057"/>
            <a:ext cx="4625753" cy="4801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+mn-lt"/>
              </a:rPr>
              <a:t>Кадетское движение школы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036864" y="1423656"/>
            <a:ext cx="5730020" cy="5079781"/>
          </a:xfrm>
          <a:custGeom>
            <a:avLst/>
            <a:gdLst>
              <a:gd name="connsiteX0" fmla="*/ 0 w 5730020"/>
              <a:gd name="connsiteY0" fmla="*/ 0 h 5079781"/>
              <a:gd name="connsiteX1" fmla="*/ 5730020 w 5730020"/>
              <a:gd name="connsiteY1" fmla="*/ 0 h 5079781"/>
              <a:gd name="connsiteX2" fmla="*/ 5730020 w 5730020"/>
              <a:gd name="connsiteY2" fmla="*/ 5079781 h 5079781"/>
              <a:gd name="connsiteX3" fmla="*/ 0 w 5730020"/>
              <a:gd name="connsiteY3" fmla="*/ 5079781 h 5079781"/>
              <a:gd name="connsiteX4" fmla="*/ 0 w 5730020"/>
              <a:gd name="connsiteY4" fmla="*/ 0 h 507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0020" h="5079781" extrusionOk="0">
                <a:moveTo>
                  <a:pt x="0" y="0"/>
                </a:moveTo>
                <a:cubicBezTo>
                  <a:pt x="2192078" y="-71378"/>
                  <a:pt x="4246237" y="-65020"/>
                  <a:pt x="5730020" y="0"/>
                </a:cubicBezTo>
                <a:cubicBezTo>
                  <a:pt x="5818477" y="1426691"/>
                  <a:pt x="5888220" y="2695438"/>
                  <a:pt x="5730020" y="5079781"/>
                </a:cubicBezTo>
                <a:cubicBezTo>
                  <a:pt x="3163497" y="4952927"/>
                  <a:pt x="1172250" y="4925385"/>
                  <a:pt x="0" y="5079781"/>
                </a:cubicBezTo>
                <a:cubicBezTo>
                  <a:pt x="15520" y="3828035"/>
                  <a:pt x="-102864" y="223442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999590" y="1400104"/>
            <a:ext cx="493585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Кадетские и </a:t>
            </a:r>
            <a:r>
              <a:rPr lang="ru-RU" sz="2000" dirty="0" err="1">
                <a:solidFill>
                  <a:srgbClr val="2B529D"/>
                </a:solidFill>
                <a:cs typeface="Arial" panose="020B0604020202020204" pitchFamily="34" charset="0"/>
              </a:rPr>
              <a:t>прокадетские</a:t>
            </a: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 классы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Конкурс «Лучший кадетский класс» за 2023/2024 учебный год (достижения кадет в учебе, спорте, олимпиадах, военной подготовке, творческих и интеллектуальных конкурсах, результаты демонстрационного и предпрофессионального экзаменов):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Школа вошла в ТОП-80 школ города, реализующих Проект «Кадетский класс в Московской школе».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🏆 9Б класс вошёл в ТОП-20.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🏆 8Б класс вошёл в ТОП-80.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529D"/>
                </a:solidFill>
                <a:cs typeface="Arial" panose="020B0604020202020204" pitchFamily="34" charset="0"/>
              </a:rPr>
              <a:t>🏆 7Б класс вошёл в ТОП-150.</a:t>
            </a:r>
          </a:p>
        </p:txBody>
      </p:sp>
      <p:pic>
        <p:nvPicPr>
          <p:cNvPr id="2052" name="Picture 4" descr="https://sun9-12.userapi.com/s/v1/ig2/TmGlKkpWs8gLi6X2oF2LSc9Pw27fuyWFJKPO_u5gI6yMfQB5APER8mMbzONCvjZ5yAoL3Veuhy8TlUGetXDbkale.jpg?quality=95&amp;crop=116,0,1048,960&amp;as=32x29,48x44,72x66,108x99,160x147,240x220,360x330,480x440,540x495,640x586,720x660,1048x960&amp;from=bu&amp;cs=640x58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317" y="3908483"/>
            <a:ext cx="2618645" cy="23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23.userapi.com/s/v1/ig2/AchFZtvdisnrAU6eOkShM5MtMFAt0wLFF1QuPkjBBq2w9FwDzPBvb8FuJDDvw9cjIztGvbnTA1bz6xg8fVlJGtce.jpg?quality=95&amp;crop=116,0,1048,960&amp;as=32x29,48x44,72x66,108x99,160x147,240x220,360x330,480x440,540x495,640x586,720x660,1048x960&amp;from=bu&amp;cs=640x58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02" y="1510786"/>
            <a:ext cx="2618645" cy="23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80.userapi.com/impg/r-TfKeu2jrwq374fvcrqVDxSMkpSavzFma3xMg/QrWbdHCzYUc.jpg?size=1280x848&amp;quality=95&amp;sign=e30020571f7aecbc3923e17142b2272b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02" y="4295890"/>
            <a:ext cx="2659636" cy="176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sun9-67.userapi.com/impg/BUpt319LSd3iaGHufOC_Nru_mzdAPQWnLfVm6w/pUeLdvsVlSQ.jpg?size=2560x1920&amp;quality=95&amp;sign=e866dbed072db9d10fc8081fb3cf5369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317" y="1693666"/>
            <a:ext cx="2618645" cy="196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619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6601294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Реализация федеральных проектов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851933" y="1857550"/>
            <a:ext cx="3223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Церемония поднятия (спуска)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Государственного флага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Российской Федерации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8664637" y="1947097"/>
            <a:ext cx="25805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«Разговоры о важном»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918363" y="1640436"/>
            <a:ext cx="5244694" cy="1938742"/>
          </a:xfrm>
          <a:custGeom>
            <a:avLst/>
            <a:gdLst>
              <a:gd name="connsiteX0" fmla="*/ 0 w 5244694"/>
              <a:gd name="connsiteY0" fmla="*/ 0 h 1938742"/>
              <a:gd name="connsiteX1" fmla="*/ 5244694 w 5244694"/>
              <a:gd name="connsiteY1" fmla="*/ 0 h 1938742"/>
              <a:gd name="connsiteX2" fmla="*/ 5244694 w 5244694"/>
              <a:gd name="connsiteY2" fmla="*/ 1938742 h 1938742"/>
              <a:gd name="connsiteX3" fmla="*/ 0 w 5244694"/>
              <a:gd name="connsiteY3" fmla="*/ 1938742 h 1938742"/>
              <a:gd name="connsiteX4" fmla="*/ 0 w 5244694"/>
              <a:gd name="connsiteY4" fmla="*/ 0 h 1938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4694" h="1938742" extrusionOk="0">
                <a:moveTo>
                  <a:pt x="0" y="0"/>
                </a:moveTo>
                <a:cubicBezTo>
                  <a:pt x="1353216" y="-71378"/>
                  <a:pt x="3639061" y="-65020"/>
                  <a:pt x="5244694" y="0"/>
                </a:cubicBezTo>
                <a:cubicBezTo>
                  <a:pt x="5333151" y="704722"/>
                  <a:pt x="5402894" y="1601046"/>
                  <a:pt x="5244694" y="1938742"/>
                </a:cubicBezTo>
                <a:cubicBezTo>
                  <a:pt x="2765365" y="1811888"/>
                  <a:pt x="1563342" y="1784346"/>
                  <a:pt x="0" y="1938742"/>
                </a:cubicBezTo>
                <a:cubicBezTo>
                  <a:pt x="15520" y="1323224"/>
                  <a:pt x="-102864" y="20843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sysDot"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695724" y="4564144"/>
            <a:ext cx="36731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театр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644395" y="4610013"/>
            <a:ext cx="28499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спортивный клуб</a:t>
            </a:r>
          </a:p>
        </p:txBody>
      </p:sp>
      <p:sp>
        <p:nvSpPr>
          <p:cNvPr id="28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997732" y="4201455"/>
            <a:ext cx="5165325" cy="2111217"/>
          </a:xfrm>
          <a:custGeom>
            <a:avLst/>
            <a:gdLst>
              <a:gd name="connsiteX0" fmla="*/ 0 w 5165325"/>
              <a:gd name="connsiteY0" fmla="*/ 0 h 2111217"/>
              <a:gd name="connsiteX1" fmla="*/ 5165325 w 5165325"/>
              <a:gd name="connsiteY1" fmla="*/ 0 h 2111217"/>
              <a:gd name="connsiteX2" fmla="*/ 5165325 w 5165325"/>
              <a:gd name="connsiteY2" fmla="*/ 2111217 h 2111217"/>
              <a:gd name="connsiteX3" fmla="*/ 0 w 5165325"/>
              <a:gd name="connsiteY3" fmla="*/ 2111217 h 2111217"/>
              <a:gd name="connsiteX4" fmla="*/ 0 w 5165325"/>
              <a:gd name="connsiteY4" fmla="*/ 0 h 211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325" h="2111217" extrusionOk="0">
                <a:moveTo>
                  <a:pt x="0" y="0"/>
                </a:moveTo>
                <a:cubicBezTo>
                  <a:pt x="1344046" y="-71378"/>
                  <a:pt x="4042610" y="-65020"/>
                  <a:pt x="5165325" y="0"/>
                </a:cubicBezTo>
                <a:cubicBezTo>
                  <a:pt x="5253782" y="556756"/>
                  <a:pt x="5323525" y="1427639"/>
                  <a:pt x="5165325" y="2111217"/>
                </a:cubicBezTo>
                <a:cubicBezTo>
                  <a:pt x="4629233" y="1984363"/>
                  <a:pt x="1874115" y="1956821"/>
                  <a:pt x="0" y="2111217"/>
                </a:cubicBezTo>
                <a:cubicBezTo>
                  <a:pt x="15520" y="1383971"/>
                  <a:pt x="-102864" y="328230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sysDot"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6543814" y="1640436"/>
            <a:ext cx="5244694" cy="2009104"/>
          </a:xfrm>
          <a:custGeom>
            <a:avLst/>
            <a:gdLst>
              <a:gd name="connsiteX0" fmla="*/ 0 w 5244694"/>
              <a:gd name="connsiteY0" fmla="*/ 0 h 2009104"/>
              <a:gd name="connsiteX1" fmla="*/ 5244694 w 5244694"/>
              <a:gd name="connsiteY1" fmla="*/ 0 h 2009104"/>
              <a:gd name="connsiteX2" fmla="*/ 5244694 w 5244694"/>
              <a:gd name="connsiteY2" fmla="*/ 2009104 h 2009104"/>
              <a:gd name="connsiteX3" fmla="*/ 0 w 5244694"/>
              <a:gd name="connsiteY3" fmla="*/ 2009104 h 2009104"/>
              <a:gd name="connsiteX4" fmla="*/ 0 w 5244694"/>
              <a:gd name="connsiteY4" fmla="*/ 0 h 2009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4694" h="2009104" extrusionOk="0">
                <a:moveTo>
                  <a:pt x="0" y="0"/>
                </a:moveTo>
                <a:cubicBezTo>
                  <a:pt x="1353216" y="-71378"/>
                  <a:pt x="3639061" y="-65020"/>
                  <a:pt x="5244694" y="0"/>
                </a:cubicBezTo>
                <a:cubicBezTo>
                  <a:pt x="5333151" y="946502"/>
                  <a:pt x="5402894" y="1269955"/>
                  <a:pt x="5244694" y="2009104"/>
                </a:cubicBezTo>
                <a:cubicBezTo>
                  <a:pt x="2765365" y="1882250"/>
                  <a:pt x="1563342" y="1854708"/>
                  <a:pt x="0" y="2009104"/>
                </a:cubicBezTo>
                <a:cubicBezTo>
                  <a:pt x="15520" y="1469243"/>
                  <a:pt x="-102864" y="407672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sysDot"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6623183" y="4201455"/>
            <a:ext cx="5165325" cy="2111217"/>
          </a:xfrm>
          <a:custGeom>
            <a:avLst/>
            <a:gdLst>
              <a:gd name="connsiteX0" fmla="*/ 0 w 5165325"/>
              <a:gd name="connsiteY0" fmla="*/ 0 h 2111217"/>
              <a:gd name="connsiteX1" fmla="*/ 5165325 w 5165325"/>
              <a:gd name="connsiteY1" fmla="*/ 0 h 2111217"/>
              <a:gd name="connsiteX2" fmla="*/ 5165325 w 5165325"/>
              <a:gd name="connsiteY2" fmla="*/ 2111217 h 2111217"/>
              <a:gd name="connsiteX3" fmla="*/ 0 w 5165325"/>
              <a:gd name="connsiteY3" fmla="*/ 2111217 h 2111217"/>
              <a:gd name="connsiteX4" fmla="*/ 0 w 5165325"/>
              <a:gd name="connsiteY4" fmla="*/ 0 h 211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325" h="2111217" extrusionOk="0">
                <a:moveTo>
                  <a:pt x="0" y="0"/>
                </a:moveTo>
                <a:cubicBezTo>
                  <a:pt x="1344046" y="-71378"/>
                  <a:pt x="4042610" y="-65020"/>
                  <a:pt x="5165325" y="0"/>
                </a:cubicBezTo>
                <a:cubicBezTo>
                  <a:pt x="5253782" y="556756"/>
                  <a:pt x="5323525" y="1427639"/>
                  <a:pt x="5165325" y="2111217"/>
                </a:cubicBezTo>
                <a:cubicBezTo>
                  <a:pt x="4629233" y="1984363"/>
                  <a:pt x="1874115" y="1956821"/>
                  <a:pt x="0" y="2111217"/>
                </a:cubicBezTo>
                <a:cubicBezTo>
                  <a:pt x="15520" y="1383971"/>
                  <a:pt x="-102864" y="328230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sysDot"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628028" y="2626886"/>
            <a:ext cx="35964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Еженедельно в понедельник и перед торжественными событиями, проведено более 120 Церемоний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277024" y="2292654"/>
            <a:ext cx="35964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Каждый понедельник на 1 уроке, проводится с использованием федеральных и региональных материалов, начинается с Церемонии и анонса недели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566868" y="5169459"/>
            <a:ext cx="3092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 школьной спортивной лиги на базе школы, участие в городских спортивных лигах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2850606" y="4932244"/>
            <a:ext cx="34492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Площадка для взаимодействия и неформального общения детей, родителей, педагогов путем совместного участия в коллективном творческом деле</a:t>
            </a:r>
          </a:p>
        </p:txBody>
      </p:sp>
      <p:pic>
        <p:nvPicPr>
          <p:cNvPr id="40" name="Picture 2" descr="https://sun1-25.userapi.com/impg/8Bxp1tWqsMl-cqi4LE9MVWHguJIb5E_ui1K7zA/ZVF8JiHI5nQ.jpg?size=2560x1696&amp;quality=95&amp;sign=59dd15af19d324562b4b4a2c42972d0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115" y="2073572"/>
            <a:ext cx="1663593" cy="110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s://sun9-29.userapi.com/impg/P6UTh40LgvZQ4xcAPzNFutH36yNXI9Pmms0dhw/oOV6hqGFZDg.jpg?size=2560x1696&amp;quality=95&amp;sign=9ebd3eb3f078b6dbb18965218f9178de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32" y="2022062"/>
            <a:ext cx="1782780" cy="118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/files/theatre/1021/83c0be62-44f3-4cfc-a1df-0cb285a1bc6d_photo_5343529724359596177_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0" r="12909"/>
          <a:stretch/>
        </p:blipFill>
        <p:spPr bwMode="auto">
          <a:xfrm>
            <a:off x="1126809" y="4681986"/>
            <a:ext cx="1605361" cy="115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https://sun9-45.userapi.com/impg/CoGH1TDoUaJMwgzoqUAXME9p4aY9cE7Zxg682w/nRAMRSeZe0o.jpg?size=1600x1200&amp;quality=95&amp;sign=466f9c58c33d0b93fc101a9cd2c8d9cf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799" y="4610013"/>
            <a:ext cx="1730814" cy="129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36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265752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52907"/>
            <a:ext cx="5066836" cy="452432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latin typeface="+mn-lt"/>
              </a:rPr>
              <a:t>Движение Первых школы №2116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7114031" y="1400104"/>
            <a:ext cx="4868499" cy="5301638"/>
          </a:xfrm>
          <a:custGeom>
            <a:avLst/>
            <a:gdLst>
              <a:gd name="connsiteX0" fmla="*/ 0 w 4868499"/>
              <a:gd name="connsiteY0" fmla="*/ 0 h 5301638"/>
              <a:gd name="connsiteX1" fmla="*/ 4868499 w 4868499"/>
              <a:gd name="connsiteY1" fmla="*/ 0 h 5301638"/>
              <a:gd name="connsiteX2" fmla="*/ 4868499 w 4868499"/>
              <a:gd name="connsiteY2" fmla="*/ 5301638 h 5301638"/>
              <a:gd name="connsiteX3" fmla="*/ 0 w 4868499"/>
              <a:gd name="connsiteY3" fmla="*/ 5301638 h 5301638"/>
              <a:gd name="connsiteX4" fmla="*/ 0 w 4868499"/>
              <a:gd name="connsiteY4" fmla="*/ 0 h 530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499" h="5301638" extrusionOk="0">
                <a:moveTo>
                  <a:pt x="0" y="0"/>
                </a:moveTo>
                <a:cubicBezTo>
                  <a:pt x="2038945" y="-71378"/>
                  <a:pt x="4333604" y="-65020"/>
                  <a:pt x="4868499" y="0"/>
                </a:cubicBezTo>
                <a:cubicBezTo>
                  <a:pt x="4956956" y="562256"/>
                  <a:pt x="5026699" y="3639307"/>
                  <a:pt x="4868499" y="5301638"/>
                </a:cubicBezTo>
                <a:cubicBezTo>
                  <a:pt x="3137063" y="5174784"/>
                  <a:pt x="2307154" y="5147242"/>
                  <a:pt x="0" y="5301638"/>
                </a:cubicBezTo>
                <a:cubicBezTo>
                  <a:pt x="15520" y="4590643"/>
                  <a:pt x="-102864" y="133789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1071344" y="1164941"/>
            <a:ext cx="5763237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Увеличение численности вовлеченных учеников в «Движение Первых» (с 5</a:t>
            </a:r>
            <a:r>
              <a:rPr lang="en-US" sz="1700" dirty="0">
                <a:solidFill>
                  <a:srgbClr val="2B529D"/>
                </a:solidFill>
                <a:cs typeface="Arial" panose="020B0604020202020204" pitchFamily="34" charset="0"/>
              </a:rPr>
              <a:t>%</a:t>
            </a: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 до 10%), проведение Фестиваля Первых (950 участников) и Конференции Первых​ (140 участников).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Школа активно и результативно принимает участие в городских и Всероссийских проектах «Первых» («Большая перемена», «На взлет!», «Зарница2.0», «Школьная классика», «Юный полярник», «Мы - граждане России» и др.​).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Активно работают ШСК «</a:t>
            </a:r>
            <a:r>
              <a:rPr lang="ru-RU" sz="1700" dirty="0" err="1">
                <a:solidFill>
                  <a:srgbClr val="2B529D"/>
                </a:solidFill>
                <a:cs typeface="Arial" panose="020B0604020202020204" pitchFamily="34" charset="0"/>
              </a:rPr>
              <a:t>Олимпик</a:t>
            </a: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», школьный театр «Теория Действия» и «АРТ-мастер».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В каждом здании школы работает Центр детских инициатив </a:t>
            </a: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  <a:sym typeface="Tahoma"/>
              </a:rPr>
              <a:t>(среда для развития и самореализации школьников).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  <a:sym typeface="Tahoma"/>
              </a:rPr>
              <a:t>Активисты первичного отделения Первых посетили 3 городские выездные образовательные программы.</a:t>
            </a:r>
            <a:endParaRPr lang="ru-RU" sz="17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B529D"/>
                </a:solidFill>
                <a:cs typeface="Arial" panose="020B0604020202020204" pitchFamily="34" charset="0"/>
              </a:rPr>
              <a:t>Вместе с активистами проходит подготовка еженедельного анонса школы для Церемонии поднятии и спуска Государственного флага РФ, проводятся тематические активные перемены</a:t>
            </a:r>
          </a:p>
        </p:txBody>
      </p:sp>
      <p:pic>
        <p:nvPicPr>
          <p:cNvPr id="6146" name="Picture 2" descr="https://sun9-14.userapi.com/impg/kYBBBViQxqH90ZEVqSLTkS0DZ0_l1TZx1Db1kQ/0II1BL1bgDs.jpg?size=2560x1920&amp;quality=95&amp;sign=f4322ba6de5d06c3f876e65291110330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r="16012"/>
          <a:stretch/>
        </p:blipFill>
        <p:spPr bwMode="auto">
          <a:xfrm>
            <a:off x="10298870" y="4957937"/>
            <a:ext cx="1544551" cy="15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sun9-73.userapi.com/s/v1/ig2/b3bFT7fMBCQ5WQjGRk6G40OqJwmNfmZMDe8fD1huLdhQCxdCBPo9KHKoZJoaechGW0KKPHn87B34tBOnbs1ZHPUV.jpg?quality=95&amp;crop=0,0,1280,960&amp;as=32x24,48x36,72x54,108x81,160x120,240x180,360x270,480x360,540x405,640x480,720x540,1080x810,1280x960&amp;from=bu&amp;cs=1280x96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278" y="1553578"/>
            <a:ext cx="2121408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sun9-19.userapi.com/impg/RQKPcJBb4QMEcf4Ked27tx-F-SZZL12Nf38x-g/MF_jQKYU1Eg.jpg?size=1920x1440&amp;quality=95&amp;sign=33ff8628bd1e5212babc0e41c94e0eea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540" y="3247356"/>
            <a:ext cx="2144143" cy="160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sun9-44.userapi.com/s/v1/ig2/2lcIxmZooFgBxOcHzP0QDi6iZ5p_uAIee1VdW3u_t0pswOyJSNQFK4srDyj8Kr-AqlhW7eNLvT6UMsNQ0mwrZN4c.jpg?quality=95&amp;as=32x43,48x64,72x96,108x144,160x213,240x320,360x480,480x640,540x720,640x853,720x960,1080x1440,1086x1448&amp;from=bu&amp;u=eecQ0jpIX6nDX-xBGUdCo0-Uz2t6_tu22zb6gRESFJY&amp;cs=605x80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540" y="4958186"/>
            <a:ext cx="1145788" cy="152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s://sun9-71.userapi.com/impg/Jfk1v6jhRti2Zk8WeavzL7VQhYgLbH1TUllw6Q/f1F5ZIDn9-I.jpg?size=1280x960&amp;quality=96&amp;sign=183d20677bec695ac8dc451042c67f9b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278" y="3247356"/>
            <a:ext cx="2144143" cy="160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s://sun9-3.userapi.com/impg/LUTuEEW3HSEd-UPNvS1Ovw46lKHZc8dPVjemyQ/fkHWvGmJ0pc.jpg?size=1280x1234&amp;quality=96&amp;sign=72d7a7fcd1847d264199f04746c773d1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848" y="4957937"/>
            <a:ext cx="1575501" cy="15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https://sun9-40.userapi.com/impg/opRc7VdZJYytj124FKs_rAK5f30L2UzCt6GTJQ/b56xDH483XQ.jpg?size=2560x1920&amp;quality=95&amp;sign=9930f4c7278bb66b5b8b6d1786dcef48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275" y="1553578"/>
            <a:ext cx="2121408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88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953478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39057"/>
            <a:ext cx="9044014" cy="4801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+mn-lt"/>
              </a:rPr>
              <a:t>Дополнительное образование и Московское долголетие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812964" y="1284368"/>
            <a:ext cx="5374780" cy="555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E73273"/>
                </a:solidFill>
                <a:cs typeface="Arial" panose="020B0604020202020204" pitchFamily="34" charset="0"/>
              </a:rPr>
              <a:t>Дополнительное образование </a:t>
            </a: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В 2024-2025 году на бюджетной и внебюджетной основе – </a:t>
            </a:r>
            <a:r>
              <a:rPr lang="en-US" sz="1600" dirty="0">
                <a:solidFill>
                  <a:srgbClr val="2B529D"/>
                </a:solidFill>
                <a:cs typeface="Arial" panose="020B0604020202020204" pitchFamily="34" charset="0"/>
              </a:rPr>
              <a:t>187</a:t>
            </a: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 программ (</a:t>
            </a:r>
            <a:r>
              <a:rPr lang="en-US" sz="1600" dirty="0">
                <a:solidFill>
                  <a:srgbClr val="2B529D"/>
                </a:solidFill>
                <a:cs typeface="Arial" panose="020B0604020202020204" pitchFamily="34" charset="0"/>
              </a:rPr>
              <a:t>272</a:t>
            </a: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 группы) охватывающие 4 415 человеко-кружков (4 052 в прошлом году) </a:t>
            </a:r>
          </a:p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2B529D"/>
                </a:solidFill>
                <a:cs typeface="Arial" panose="020B0604020202020204" pitchFamily="34" charset="0"/>
              </a:rPr>
              <a:t>На 31.12.2024 99% обучающихся посещают занятия по программам дополнительного образования.</a:t>
            </a:r>
          </a:p>
          <a:p>
            <a:r>
              <a:rPr lang="ru-RU" sz="1600" b="1" dirty="0">
                <a:solidFill>
                  <a:srgbClr val="2B529D"/>
                </a:solidFill>
                <a:cs typeface="Arial" panose="020B0604020202020204" pitchFamily="34" charset="0"/>
              </a:rPr>
              <a:t>Направленности: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художественная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естественно-научная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техническая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туристско-краеведческая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социально-гуманитарная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физкультурно-спортивная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E73273"/>
                </a:solidFill>
                <a:cs typeface="Arial" panose="020B0604020202020204" pitchFamily="34" charset="0"/>
              </a:rPr>
              <a:t>Московское долголетие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Расширение программ (13 групп, план – 16 групп)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Увеличение охвата (348 человек, план - 400 человек)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B529D"/>
                </a:solidFill>
                <a:cs typeface="Arial" panose="020B0604020202020204" pitchFamily="34" charset="0"/>
              </a:rPr>
              <a:t>Английский язык, Информационные технологии, Гимнастика/ОФП, История России, История литературы, Вокал/пение, Спортивные игры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6326155" y="1400104"/>
            <a:ext cx="5417976" cy="5323897"/>
          </a:xfrm>
          <a:custGeom>
            <a:avLst/>
            <a:gdLst>
              <a:gd name="connsiteX0" fmla="*/ 0 w 5417976"/>
              <a:gd name="connsiteY0" fmla="*/ 0 h 5323897"/>
              <a:gd name="connsiteX1" fmla="*/ 5417976 w 5417976"/>
              <a:gd name="connsiteY1" fmla="*/ 0 h 5323897"/>
              <a:gd name="connsiteX2" fmla="*/ 5417976 w 5417976"/>
              <a:gd name="connsiteY2" fmla="*/ 5323897 h 5323897"/>
              <a:gd name="connsiteX3" fmla="*/ 0 w 5417976"/>
              <a:gd name="connsiteY3" fmla="*/ 5323897 h 5323897"/>
              <a:gd name="connsiteX4" fmla="*/ 0 w 5417976"/>
              <a:gd name="connsiteY4" fmla="*/ 0 h 53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7976" h="5323897" extrusionOk="0">
                <a:moveTo>
                  <a:pt x="0" y="0"/>
                </a:moveTo>
                <a:cubicBezTo>
                  <a:pt x="1246083" y="-71378"/>
                  <a:pt x="4798053" y="-65020"/>
                  <a:pt x="5417976" y="0"/>
                </a:cubicBezTo>
                <a:cubicBezTo>
                  <a:pt x="5506433" y="1905513"/>
                  <a:pt x="5576176" y="3464154"/>
                  <a:pt x="5417976" y="5323897"/>
                </a:cubicBezTo>
                <a:cubicBezTo>
                  <a:pt x="2981132" y="5197043"/>
                  <a:pt x="1012003" y="5169501"/>
                  <a:pt x="0" y="5323897"/>
                </a:cubicBezTo>
                <a:cubicBezTo>
                  <a:pt x="15520" y="3058251"/>
                  <a:pt x="-102864" y="1426864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AF98AD95-E0D6-48BD-B80E-C54E0580F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964" y="4282455"/>
            <a:ext cx="772411" cy="77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70" y="4955798"/>
            <a:ext cx="2000700" cy="137455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94FAEB3D-4A53-FC8D-06DB-501CAA6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374" y="1515168"/>
            <a:ext cx="1610372" cy="120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"/>
          <a:stretch/>
        </p:blipFill>
        <p:spPr>
          <a:xfrm>
            <a:off x="8738381" y="4961995"/>
            <a:ext cx="1494388" cy="1362162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>
          <a:blip r:embed="rId8"/>
          <a:stretch/>
        </p:blipFill>
        <p:spPr>
          <a:xfrm>
            <a:off x="8819830" y="1426216"/>
            <a:ext cx="1038138" cy="1311572"/>
          </a:xfrm>
          <a:prstGeom prst="rect">
            <a:avLst/>
          </a:prstGeom>
          <a:ln w="0">
            <a:noFill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016" y="3067895"/>
            <a:ext cx="1991822" cy="140903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79" y="2801553"/>
            <a:ext cx="1209596" cy="18671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840" y="1535055"/>
            <a:ext cx="1874607" cy="116498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651" y="2801553"/>
            <a:ext cx="1357637" cy="181018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760" y="4668661"/>
            <a:ext cx="1342078" cy="17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8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4572131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Воспитательная работа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1153065" y="4357722"/>
            <a:ext cx="5272252" cy="2143662"/>
          </a:xfrm>
          <a:custGeom>
            <a:avLst/>
            <a:gdLst>
              <a:gd name="connsiteX0" fmla="*/ 0 w 5272252"/>
              <a:gd name="connsiteY0" fmla="*/ 0 h 2143662"/>
              <a:gd name="connsiteX1" fmla="*/ 5272252 w 5272252"/>
              <a:gd name="connsiteY1" fmla="*/ 0 h 2143662"/>
              <a:gd name="connsiteX2" fmla="*/ 5272252 w 5272252"/>
              <a:gd name="connsiteY2" fmla="*/ 2143662 h 2143662"/>
              <a:gd name="connsiteX3" fmla="*/ 0 w 5272252"/>
              <a:gd name="connsiteY3" fmla="*/ 2143662 h 2143662"/>
              <a:gd name="connsiteX4" fmla="*/ 0 w 5272252"/>
              <a:gd name="connsiteY4" fmla="*/ 0 h 214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143662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486995"/>
                  <a:pt x="5430452" y="1143934"/>
                  <a:pt x="5272252" y="2143662"/>
                </a:cubicBezTo>
                <a:cubicBezTo>
                  <a:pt x="4400165" y="2016808"/>
                  <a:pt x="2345886" y="1989266"/>
                  <a:pt x="0" y="2143662"/>
                </a:cubicBezTo>
                <a:cubicBezTo>
                  <a:pt x="15520" y="1883261"/>
                  <a:pt x="-102864" y="3246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593693" y="4466070"/>
            <a:ext cx="2840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Каникулярные программы</a:t>
            </a:r>
          </a:p>
          <a:p>
            <a:pPr algn="ctr"/>
            <a:r>
              <a:rPr lang="ru-RU" sz="2000" b="1" dirty="0"/>
              <a:t>«Каникулы с пользой»</a:t>
            </a:r>
            <a:endParaRPr lang="en-US" sz="20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9006414" y="1860104"/>
            <a:ext cx="26876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Волонтёрский отряд школы – «Хранители»</a:t>
            </a:r>
            <a:endParaRPr lang="en-US" sz="2000" b="1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1153065" y="1640696"/>
            <a:ext cx="5272252" cy="2368393"/>
          </a:xfrm>
          <a:custGeom>
            <a:avLst/>
            <a:gdLst>
              <a:gd name="connsiteX0" fmla="*/ 0 w 5272252"/>
              <a:gd name="connsiteY0" fmla="*/ 0 h 2368393"/>
              <a:gd name="connsiteX1" fmla="*/ 5272252 w 5272252"/>
              <a:gd name="connsiteY1" fmla="*/ 0 h 2368393"/>
              <a:gd name="connsiteX2" fmla="*/ 5272252 w 5272252"/>
              <a:gd name="connsiteY2" fmla="*/ 2368393 h 2368393"/>
              <a:gd name="connsiteX3" fmla="*/ 0 w 5272252"/>
              <a:gd name="connsiteY3" fmla="*/ 2368393 h 2368393"/>
              <a:gd name="connsiteX4" fmla="*/ 0 w 5272252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368393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710550"/>
                  <a:pt x="5430452" y="1460380"/>
                  <a:pt x="5272252" y="2368393"/>
                </a:cubicBezTo>
                <a:cubicBezTo>
                  <a:pt x="4400165" y="2241539"/>
                  <a:pt x="2345886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694FAC2-338C-40F3-8AA7-580B623EE83D}"/>
              </a:ext>
            </a:extLst>
          </p:cNvPr>
          <p:cNvSpPr/>
          <p:nvPr/>
        </p:nvSpPr>
        <p:spPr>
          <a:xfrm>
            <a:off x="6751433" y="1640696"/>
            <a:ext cx="4983367" cy="2368393"/>
          </a:xfrm>
          <a:custGeom>
            <a:avLst/>
            <a:gdLst>
              <a:gd name="connsiteX0" fmla="*/ 0 w 4983367"/>
              <a:gd name="connsiteY0" fmla="*/ 0 h 2368393"/>
              <a:gd name="connsiteX1" fmla="*/ 4983367 w 4983367"/>
              <a:gd name="connsiteY1" fmla="*/ 0 h 2368393"/>
              <a:gd name="connsiteX2" fmla="*/ 4983367 w 4983367"/>
              <a:gd name="connsiteY2" fmla="*/ 2368393 h 2368393"/>
              <a:gd name="connsiteX3" fmla="*/ 0 w 4983367"/>
              <a:gd name="connsiteY3" fmla="*/ 2368393 h 2368393"/>
              <a:gd name="connsiteX4" fmla="*/ 0 w 4983367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3367" h="2368393" extrusionOk="0">
                <a:moveTo>
                  <a:pt x="0" y="0"/>
                </a:moveTo>
                <a:cubicBezTo>
                  <a:pt x="2052837" y="-71378"/>
                  <a:pt x="3704234" y="-65020"/>
                  <a:pt x="4983367" y="0"/>
                </a:cubicBezTo>
                <a:cubicBezTo>
                  <a:pt x="5071824" y="710550"/>
                  <a:pt x="5141567" y="1460380"/>
                  <a:pt x="4983367" y="2368393"/>
                </a:cubicBezTo>
                <a:cubicBezTo>
                  <a:pt x="3015211" y="2241539"/>
                  <a:pt x="1856764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5732E0EC-3E9C-4E69-9D46-AE1D376D5FE7}"/>
              </a:ext>
            </a:extLst>
          </p:cNvPr>
          <p:cNvSpPr/>
          <p:nvPr/>
        </p:nvSpPr>
        <p:spPr>
          <a:xfrm>
            <a:off x="6751433" y="4349916"/>
            <a:ext cx="5042634" cy="2151468"/>
          </a:xfrm>
          <a:custGeom>
            <a:avLst/>
            <a:gdLst>
              <a:gd name="connsiteX0" fmla="*/ 0 w 5042634"/>
              <a:gd name="connsiteY0" fmla="*/ 0 h 2151468"/>
              <a:gd name="connsiteX1" fmla="*/ 5042634 w 5042634"/>
              <a:gd name="connsiteY1" fmla="*/ 0 h 2151468"/>
              <a:gd name="connsiteX2" fmla="*/ 5042634 w 5042634"/>
              <a:gd name="connsiteY2" fmla="*/ 2151468 h 2151468"/>
              <a:gd name="connsiteX3" fmla="*/ 0 w 5042634"/>
              <a:gd name="connsiteY3" fmla="*/ 2151468 h 2151468"/>
              <a:gd name="connsiteX4" fmla="*/ 0 w 5042634"/>
              <a:gd name="connsiteY4" fmla="*/ 0 h 215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34" h="2151468" extrusionOk="0">
                <a:moveTo>
                  <a:pt x="0" y="0"/>
                </a:moveTo>
                <a:cubicBezTo>
                  <a:pt x="1130257" y="-71378"/>
                  <a:pt x="4466815" y="-65020"/>
                  <a:pt x="5042634" y="0"/>
                </a:cubicBezTo>
                <a:cubicBezTo>
                  <a:pt x="5131091" y="519361"/>
                  <a:pt x="5200834" y="1088599"/>
                  <a:pt x="5042634" y="2151468"/>
                </a:cubicBezTo>
                <a:cubicBezTo>
                  <a:pt x="2884814" y="2024614"/>
                  <a:pt x="537074" y="1997072"/>
                  <a:pt x="0" y="2151468"/>
                </a:cubicBezTo>
                <a:cubicBezTo>
                  <a:pt x="15520" y="1656567"/>
                  <a:pt x="-102864" y="41827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344333" y="1706216"/>
            <a:ext cx="32440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Классы начальной школы участвуют в федеральном проекте «Орлята России»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622357" y="4638354"/>
            <a:ext cx="32862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Добровольческие акции</a:t>
            </a:r>
          </a:p>
        </p:txBody>
      </p:sp>
      <p:pic>
        <p:nvPicPr>
          <p:cNvPr id="25" name="Picture 4" descr="https://sun9-30.userapi.com/impg/prs5wZmUh1dPSL4ivefw2tqG4HpilSbovKUcRw/eWShHRMVVUI.jpg?size=1280x947&amp;quality=95&amp;sign=9c3b614ab8f8c476b166e6b57428c47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54" y="4721465"/>
            <a:ext cx="1706569" cy="126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sun9-1.userapi.com/impg/iLFlkr1aWQrtqCXDuHM19JIJG7-FhGXtQXyczQ/R3H_qTAuUrU.jpg?size=1280x960&amp;quality=95&amp;sign=3382ccffa9dc551c59046e6f3a9e34f0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591" y="2029908"/>
            <a:ext cx="1732765" cy="129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-14419995" y="7740431"/>
            <a:ext cx="177215" cy="10864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Каникулярная смена «Каникулы с пользой»</a:t>
            </a:r>
            <a:endParaRPr lang="en-US" sz="2000" b="1" dirty="0"/>
          </a:p>
        </p:txBody>
      </p:sp>
      <p:pic>
        <p:nvPicPr>
          <p:cNvPr id="29" name="Picture 4" descr="https://sun9-46.userapi.com/impg/xWuYdNDIibSvIL8DQpr1QmctJdP93e7sRj27iw/H-3Kg_Um678.jpg?size=2560x1920&amp;quality=95&amp;sign=3fd5f983cb3c4151dbf12a2b951800d6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29" y="4521169"/>
            <a:ext cx="2298705" cy="172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473595" y="2671029"/>
            <a:ext cx="30809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Масштабный Всероссийский проект для начальной школы по воспитанию активных граждан нашей страны</a:t>
            </a:r>
          </a:p>
          <a:p>
            <a:pPr algn="ctr"/>
            <a:r>
              <a:rPr lang="ru-RU" sz="1400" dirty="0">
                <a:solidFill>
                  <a:srgbClr val="333333"/>
                </a:solidFill>
              </a:rPr>
              <a:t>(участники проекта - 27 классов начальной школы)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875107" y="2567990"/>
            <a:ext cx="29671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Организация и проведение школьных воспитательных событий, участие в городских акциях и мероприятиях волонтерского направления «Движения Первых»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585400" y="5481733"/>
            <a:ext cx="29671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Образовательные мастер-классы, развивающие игры, экскурсии, прогулки и активности</a:t>
            </a:r>
            <a:endParaRPr lang="en-US" sz="1400" dirty="0">
              <a:solidFill>
                <a:srgbClr val="33333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753697" y="5200613"/>
            <a:ext cx="29671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«Спаси планету – сдай макулатуру!», «Лохматая посылка»,  «Пишу тебе, Герой!» и другие</a:t>
            </a:r>
          </a:p>
        </p:txBody>
      </p:sp>
      <p:pic>
        <p:nvPicPr>
          <p:cNvPr id="3074" name="Picture 2" descr="https://sun9-1.userapi.com/impg/fHvkr9U0FMKrd2tVKDP0TZM1Of0wZDtz1GEjEw/wVVRkRPURhQ.jpg?size=1280x960&amp;quality=95&amp;sign=9329e6b83d0eb8737355c33de67815dc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423" y="1915902"/>
            <a:ext cx="2192464" cy="164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91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4572131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Патриотические акции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6A7B89A-30C6-42AA-A972-831531E23629}"/>
              </a:ext>
            </a:extLst>
          </p:cNvPr>
          <p:cNvSpPr/>
          <p:nvPr/>
        </p:nvSpPr>
        <p:spPr>
          <a:xfrm>
            <a:off x="1153064" y="4357722"/>
            <a:ext cx="10398233" cy="2143662"/>
          </a:xfrm>
          <a:custGeom>
            <a:avLst/>
            <a:gdLst>
              <a:gd name="connsiteX0" fmla="*/ 0 w 10398233"/>
              <a:gd name="connsiteY0" fmla="*/ 0 h 2143662"/>
              <a:gd name="connsiteX1" fmla="*/ 10398233 w 10398233"/>
              <a:gd name="connsiteY1" fmla="*/ 0 h 2143662"/>
              <a:gd name="connsiteX2" fmla="*/ 10398233 w 10398233"/>
              <a:gd name="connsiteY2" fmla="*/ 2143662 h 2143662"/>
              <a:gd name="connsiteX3" fmla="*/ 0 w 10398233"/>
              <a:gd name="connsiteY3" fmla="*/ 2143662 h 2143662"/>
              <a:gd name="connsiteX4" fmla="*/ 0 w 10398233"/>
              <a:gd name="connsiteY4" fmla="*/ 0 h 214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8233" h="2143662" extrusionOk="0">
                <a:moveTo>
                  <a:pt x="0" y="0"/>
                </a:moveTo>
                <a:cubicBezTo>
                  <a:pt x="4814536" y="-71378"/>
                  <a:pt x="5257744" y="-65020"/>
                  <a:pt x="10398233" y="0"/>
                </a:cubicBezTo>
                <a:cubicBezTo>
                  <a:pt x="10486690" y="486995"/>
                  <a:pt x="10556433" y="1143934"/>
                  <a:pt x="10398233" y="2143662"/>
                </a:cubicBezTo>
                <a:cubicBezTo>
                  <a:pt x="6754752" y="2016808"/>
                  <a:pt x="3474339" y="1989266"/>
                  <a:pt x="0" y="2143662"/>
                </a:cubicBezTo>
                <a:cubicBezTo>
                  <a:pt x="15520" y="1883261"/>
                  <a:pt x="-102864" y="324647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8194669" y="1673482"/>
            <a:ext cx="3807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Добровольческие акции по поддержке участников Специальной военной операции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1674CB6-D4BE-4331-86C8-462A788BBD91}"/>
              </a:ext>
            </a:extLst>
          </p:cNvPr>
          <p:cNvSpPr txBox="1"/>
          <p:nvPr/>
        </p:nvSpPr>
        <p:spPr>
          <a:xfrm>
            <a:off x="3929755" y="1973907"/>
            <a:ext cx="22168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Акция «Пишу тебе, Герой»</a:t>
            </a:r>
            <a:endParaRPr lang="en-US" sz="2000" b="1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3C8F789-3773-4806-B30C-DF272BFD9C1F}"/>
              </a:ext>
            </a:extLst>
          </p:cNvPr>
          <p:cNvSpPr/>
          <p:nvPr/>
        </p:nvSpPr>
        <p:spPr>
          <a:xfrm>
            <a:off x="1153065" y="1640696"/>
            <a:ext cx="5272252" cy="2368393"/>
          </a:xfrm>
          <a:custGeom>
            <a:avLst/>
            <a:gdLst>
              <a:gd name="connsiteX0" fmla="*/ 0 w 5272252"/>
              <a:gd name="connsiteY0" fmla="*/ 0 h 2368393"/>
              <a:gd name="connsiteX1" fmla="*/ 5272252 w 5272252"/>
              <a:gd name="connsiteY1" fmla="*/ 0 h 2368393"/>
              <a:gd name="connsiteX2" fmla="*/ 5272252 w 5272252"/>
              <a:gd name="connsiteY2" fmla="*/ 2368393 h 2368393"/>
              <a:gd name="connsiteX3" fmla="*/ 0 w 5272252"/>
              <a:gd name="connsiteY3" fmla="*/ 2368393 h 2368393"/>
              <a:gd name="connsiteX4" fmla="*/ 0 w 5272252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252" h="2368393" extrusionOk="0">
                <a:moveTo>
                  <a:pt x="0" y="0"/>
                </a:moveTo>
                <a:cubicBezTo>
                  <a:pt x="2574853" y="-71378"/>
                  <a:pt x="4717397" y="-65020"/>
                  <a:pt x="5272252" y="0"/>
                </a:cubicBezTo>
                <a:cubicBezTo>
                  <a:pt x="5360709" y="710550"/>
                  <a:pt x="5430452" y="1460380"/>
                  <a:pt x="5272252" y="2368393"/>
                </a:cubicBezTo>
                <a:cubicBezTo>
                  <a:pt x="4400165" y="2241539"/>
                  <a:pt x="2345886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694FAC2-338C-40F3-8AA7-580B623EE83D}"/>
              </a:ext>
            </a:extLst>
          </p:cNvPr>
          <p:cNvSpPr/>
          <p:nvPr/>
        </p:nvSpPr>
        <p:spPr>
          <a:xfrm>
            <a:off x="6751433" y="1640696"/>
            <a:ext cx="4983367" cy="2368393"/>
          </a:xfrm>
          <a:custGeom>
            <a:avLst/>
            <a:gdLst>
              <a:gd name="connsiteX0" fmla="*/ 0 w 4983367"/>
              <a:gd name="connsiteY0" fmla="*/ 0 h 2368393"/>
              <a:gd name="connsiteX1" fmla="*/ 4983367 w 4983367"/>
              <a:gd name="connsiteY1" fmla="*/ 0 h 2368393"/>
              <a:gd name="connsiteX2" fmla="*/ 4983367 w 4983367"/>
              <a:gd name="connsiteY2" fmla="*/ 2368393 h 2368393"/>
              <a:gd name="connsiteX3" fmla="*/ 0 w 4983367"/>
              <a:gd name="connsiteY3" fmla="*/ 2368393 h 2368393"/>
              <a:gd name="connsiteX4" fmla="*/ 0 w 4983367"/>
              <a:gd name="connsiteY4" fmla="*/ 0 h 236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3367" h="2368393" extrusionOk="0">
                <a:moveTo>
                  <a:pt x="0" y="0"/>
                </a:moveTo>
                <a:cubicBezTo>
                  <a:pt x="2052837" y="-71378"/>
                  <a:pt x="3704234" y="-65020"/>
                  <a:pt x="4983367" y="0"/>
                </a:cubicBezTo>
                <a:cubicBezTo>
                  <a:pt x="5071824" y="710550"/>
                  <a:pt x="5141567" y="1460380"/>
                  <a:pt x="4983367" y="2368393"/>
                </a:cubicBezTo>
                <a:cubicBezTo>
                  <a:pt x="3015211" y="2241539"/>
                  <a:pt x="1856764" y="2213997"/>
                  <a:pt x="0" y="2368393"/>
                </a:cubicBezTo>
                <a:cubicBezTo>
                  <a:pt x="15520" y="1474814"/>
                  <a:pt x="-102864" y="45258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-14419995" y="7740431"/>
            <a:ext cx="177215" cy="10864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Каникулярная смена «Каникулы с пользой»</a:t>
            </a:r>
            <a:endParaRPr lang="en-US" sz="20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871257" y="2717619"/>
            <a:ext cx="24636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33333"/>
                </a:solidFill>
              </a:rPr>
              <a:t>Подготовка и отправка учащимися школы открыток и писем для участников СВО</a:t>
            </a:r>
            <a:endParaRPr lang="en-US" sz="1400" dirty="0">
              <a:solidFill>
                <a:srgbClr val="333333"/>
              </a:solidFill>
            </a:endParaRPr>
          </a:p>
        </p:txBody>
      </p:sp>
      <p:pic>
        <p:nvPicPr>
          <p:cNvPr id="1032" name="Picture 8" descr="https://sun9-10.userapi.com/impf/Uv_q5aznhcsSaPVU1RRj7AP1Tk4p92P9wONBxQ/arCpNsVQOVM.jpg?size=1280x960&amp;quality=96&amp;sign=24c7087f76bf3fdcc05627c44484bec3&amp;c_uniq_tag=in0J0_Jp0TXzRx9rUvz5n38YRgYIr0MeisLJDD7aUZg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619" y="4776496"/>
            <a:ext cx="1905565" cy="142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83F3A43-2457-45E5-87CC-EEDCB9023EA9}"/>
              </a:ext>
            </a:extLst>
          </p:cNvPr>
          <p:cNvSpPr txBox="1"/>
          <p:nvPr/>
        </p:nvSpPr>
        <p:spPr>
          <a:xfrm>
            <a:off x="3957909" y="4376386"/>
            <a:ext cx="4788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Патриотические акции и выступления</a:t>
            </a:r>
            <a:endParaRPr lang="en-US" sz="2000" b="1" dirty="0"/>
          </a:p>
        </p:txBody>
      </p:sp>
      <p:pic>
        <p:nvPicPr>
          <p:cNvPr id="2050" name="Picture 2" descr="https://sun9-51.userapi.com/impg/I2VV5n1dfoL6Y5i9HjZOGEMxHvDOeg4H0yEjjQ/s6o-RkoXefw.jpg?size=1280x848&amp;quality=95&amp;sign=c7011c2548d60b7eba47101450fea529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r="23779"/>
          <a:stretch/>
        </p:blipFill>
        <p:spPr bwMode="auto">
          <a:xfrm>
            <a:off x="6867637" y="2074499"/>
            <a:ext cx="1524843" cy="148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8.userapi.com/impg/03bEUDiDXvIaRC9mfBZvQZuTCvuPqthx4qGBOw/tH7j7nVJa34.jpg?size=1280x848&amp;quality=95&amp;sign=9b5761b27de238616e9b172823639aa5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007" y="2563073"/>
            <a:ext cx="1868196" cy="123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50.userapi.com/impg/yy7JodkxgXkuw_KXD54xOfkxMHJUtrFaURx3bw/f8L9XD9qlrs.jpg?size=1280x960&amp;quality=96&amp;sign=8f7be321887ec07a5bde2357dc355ec5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59" y="4776496"/>
            <a:ext cx="1905564" cy="142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40.userapi.com/impg/PiseWAaFqn3cI0eBaF7TPXUa3CaegpF_ElbrUg/zfAyX2C-7qE.jpg?size=1280x960&amp;quality=95&amp;sign=6d5acd5ac418f3c1a39462c681161ed5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432" y="1857296"/>
            <a:ext cx="2322790" cy="174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19.userapi.com/impg/2UhZKm43AfdEj0kIUZGPqL3HHoSy0Ij9a0quOQ/5JP1Sozb8Fc.jpg?size=1280x853&amp;quality=96&amp;sign=4fabd6184ce027ecc8fa5b329e0ec89f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281" y="4795160"/>
            <a:ext cx="2127921" cy="141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9.userapi.com/impg/LvSJG1Q24CrjH-k_v0pctXrPc6pvKN5tmAI66g/X2oeXRLL7eA.jpg?size=1280x960&amp;quality=96&amp;sign=176c14f09fd5c3f00c3d5e8ee7dd7603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203" y="4773220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776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265752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5219562" y="3976075"/>
            <a:ext cx="6616070" cy="2339202"/>
          </a:xfrm>
          <a:custGeom>
            <a:avLst/>
            <a:gdLst>
              <a:gd name="connsiteX0" fmla="*/ 0 w 6616070"/>
              <a:gd name="connsiteY0" fmla="*/ 0 h 2339202"/>
              <a:gd name="connsiteX1" fmla="*/ 6616070 w 6616070"/>
              <a:gd name="connsiteY1" fmla="*/ 0 h 2339202"/>
              <a:gd name="connsiteX2" fmla="*/ 6616070 w 6616070"/>
              <a:gd name="connsiteY2" fmla="*/ 2339202 h 2339202"/>
              <a:gd name="connsiteX3" fmla="*/ 0 w 6616070"/>
              <a:gd name="connsiteY3" fmla="*/ 2339202 h 2339202"/>
              <a:gd name="connsiteX4" fmla="*/ 0 w 6616070"/>
              <a:gd name="connsiteY4" fmla="*/ 0 h 233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6070" h="2339202" extrusionOk="0">
                <a:moveTo>
                  <a:pt x="0" y="0"/>
                </a:moveTo>
                <a:cubicBezTo>
                  <a:pt x="3188219" y="-71378"/>
                  <a:pt x="3635767" y="-65020"/>
                  <a:pt x="6616070" y="0"/>
                </a:cubicBezTo>
                <a:cubicBezTo>
                  <a:pt x="6704527" y="631399"/>
                  <a:pt x="6774270" y="2083576"/>
                  <a:pt x="6616070" y="2339202"/>
                </a:cubicBezTo>
                <a:cubicBezTo>
                  <a:pt x="4637970" y="2212348"/>
                  <a:pt x="2456397" y="2184806"/>
                  <a:pt x="0" y="2339202"/>
                </a:cubicBezTo>
                <a:cubicBezTo>
                  <a:pt x="15520" y="1929726"/>
                  <a:pt x="-102864" y="41835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A23AFAC-13E6-4A9C-A6DD-82946538FC3E}"/>
              </a:ext>
            </a:extLst>
          </p:cNvPr>
          <p:cNvSpPr txBox="1"/>
          <p:nvPr/>
        </p:nvSpPr>
        <p:spPr>
          <a:xfrm>
            <a:off x="823884" y="1199984"/>
            <a:ext cx="463454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Более 50 школьных событий: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«Первое сентября»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«День учителя»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концерты «День отца» и «День матери»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фестиваль талантов «Я – суперзвезда»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выборы Школьного самоуправления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выставка юных художников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профилактические недели и др.​</a:t>
            </a:r>
          </a:p>
          <a:p>
            <a:pPr>
              <a:spcAft>
                <a:spcPts val="600"/>
              </a:spcAft>
            </a:pPr>
            <a:endParaRPr lang="ru-RU" dirty="0">
              <a:solidFill>
                <a:srgbClr val="2B529D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Более 40 внешкольных событий: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«Успешная молодежь»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«Вожатый и его команда»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«Лучший волонтёрский отряд»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выездные образовательные программы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«Сказка для ёлочки» и др.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51913" y="1219533"/>
            <a:ext cx="59685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2B529D"/>
                </a:solidFill>
                <a:cs typeface="Arial" panose="020B0604020202020204" pitchFamily="34" charset="0"/>
              </a:rPr>
              <a:t>Участие в значимых проектах системы образования: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интеллектуальный чемпионат «Кубок Воробьевых гор»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чемпионат «</a:t>
            </a:r>
            <a:r>
              <a:rPr lang="ru-RU" dirty="0" err="1">
                <a:solidFill>
                  <a:srgbClr val="2B529D"/>
                </a:solidFill>
                <a:cs typeface="Arial" panose="020B0604020202020204" pitchFamily="34" charset="0"/>
              </a:rPr>
              <a:t>Мастерята</a:t>
            </a: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фестиваль «1+1»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«Самый талантливый читатель»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конкурс «Огонь-друг, огонь-враг»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B529D"/>
                </a:solidFill>
                <a:cs typeface="Arial" panose="020B0604020202020204" pitchFamily="34" charset="0"/>
              </a:rPr>
              <a:t>проект «Московское кино в школе» и др.</a:t>
            </a:r>
          </a:p>
        </p:txBody>
      </p: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69" y="511357"/>
            <a:ext cx="8345647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Итоги </a:t>
            </a:r>
            <a:r>
              <a:rPr lang="en-US" sz="3200" b="1" dirty="0">
                <a:latin typeface="+mn-lt"/>
              </a:rPr>
              <a:t>I</a:t>
            </a:r>
            <a:r>
              <a:rPr lang="ru-RU" sz="3200" b="1" dirty="0">
                <a:latin typeface="+mn-lt"/>
              </a:rPr>
              <a:t> полугодия 2024-2025 учебного года</a:t>
            </a:r>
          </a:p>
        </p:txBody>
      </p:sp>
      <p:pic>
        <p:nvPicPr>
          <p:cNvPr id="19" name="Picture 2" descr="https://sun1-13.userapi.com/impg/ltCYWXiYBE53oI5GfDV_pmkFAaJGi3hr3PeN-A/8pIWNA7vIQ8.jpg?size=1280x960&amp;quality=95&amp;sign=2276641724ba89754e930a018116b4dc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202" y="4319950"/>
            <a:ext cx="2051511" cy="153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sun9-47.userapi.com/impg/gF7wvpDt08GKpq5A8tCTgOEMD2bvaWyNsbytlQ/LdxqAFuvEkA.jpg?size=1280x960&amp;quality=96&amp;sign=693759ba65f7de6510b74fa9d737f43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627" y="4319951"/>
            <a:ext cx="2051511" cy="153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un9-69.userapi.com/impg/cfyp3oGzz0Qbeo7us8cUrWN43CXRUUOGigtWlw/34GAvFH2yFw.jpg?size=1600x1200&amp;quality=95&amp;sign=0d87bbc8ad684f060be0a0b739f8a9cc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776" y="4319949"/>
            <a:ext cx="2051511" cy="153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325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689772" y="511357"/>
            <a:ext cx="1425390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Century Gothic" panose="020B0502020202020204" pitchFamily="34" charset="0"/>
              </a:rPr>
              <a:t>О нас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ЛОГОТИП_безбукв_прозрачный.png">
            <a:extLst>
              <a:ext uri="{FF2B5EF4-FFF2-40B4-BE49-F238E27FC236}">
                <a16:creationId xmlns:a16="http://schemas.microsoft.com/office/drawing/2014/main" xmlns="" id="{365D6EDC-9950-43DC-95D5-E9F7EFCE09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1758" y="1993566"/>
            <a:ext cx="1248688" cy="11429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F843C4D-8C01-4167-A107-B2424ECC8EAE}"/>
              </a:ext>
            </a:extLst>
          </p:cNvPr>
          <p:cNvSpPr txBox="1"/>
          <p:nvPr/>
        </p:nvSpPr>
        <p:spPr>
          <a:xfrm>
            <a:off x="1537139" y="3385055"/>
            <a:ext cx="235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Сайт школы</a:t>
            </a:r>
          </a:p>
          <a:p>
            <a:pPr algn="ctr"/>
            <a:r>
              <a:rPr lang="en-US" b="1" u="sng" dirty="0">
                <a:hlinkClick r:id="rId5"/>
              </a:rPr>
              <a:t>sch2116.mskobr.ru</a:t>
            </a:r>
            <a:endParaRPr lang="ru-RU" b="1" dirty="0"/>
          </a:p>
        </p:txBody>
      </p:sp>
      <p:pic>
        <p:nvPicPr>
          <p:cNvPr id="23" name="Рисунок 22" descr="сайт.jpeg">
            <a:extLst>
              <a:ext uri="{FF2B5EF4-FFF2-40B4-BE49-F238E27FC236}">
                <a16:creationId xmlns:a16="http://schemas.microsoft.com/office/drawing/2014/main" xmlns="" id="{DF95BD96-011F-4E77-B592-469A1FF84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3656" y="4254134"/>
            <a:ext cx="1409700" cy="1409700"/>
          </a:xfrm>
          <a:prstGeom prst="rect">
            <a:avLst/>
          </a:prstGeom>
        </p:spPr>
      </p:pic>
      <p:pic>
        <p:nvPicPr>
          <p:cNvPr id="25" name="Рисунок 24" descr="tild3334-3139-4031-b936-616161336538__screenshot_2020-07-0.png">
            <a:extLst>
              <a:ext uri="{FF2B5EF4-FFF2-40B4-BE49-F238E27FC236}">
                <a16:creationId xmlns:a16="http://schemas.microsoft.com/office/drawing/2014/main" xmlns="" id="{2C50C9FC-770B-4A55-81E2-393E2F4ECDC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0022" y="1881230"/>
            <a:ext cx="1530220" cy="13676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D60E5CA-9F3F-4812-A49E-4956559A8D23}"/>
              </a:ext>
            </a:extLst>
          </p:cNvPr>
          <p:cNvSpPr txBox="1"/>
          <p:nvPr/>
        </p:nvSpPr>
        <p:spPr>
          <a:xfrm>
            <a:off x="7604290" y="3392403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ВКонтакте</a:t>
            </a:r>
            <a:endParaRPr lang="en-US" b="1" dirty="0"/>
          </a:p>
          <a:p>
            <a:pPr algn="ctr"/>
            <a:r>
              <a:rPr lang="en-US" b="1" u="sng" dirty="0">
                <a:hlinkClick r:id="rId8"/>
              </a:rPr>
              <a:t>vk.com/komanda_2116</a:t>
            </a:r>
            <a:endParaRPr lang="ru-RU" b="1" dirty="0"/>
          </a:p>
        </p:txBody>
      </p:sp>
      <p:pic>
        <p:nvPicPr>
          <p:cNvPr id="27" name="Рисунок 26" descr="vkontakte.jpeg">
            <a:extLst>
              <a:ext uri="{FF2B5EF4-FFF2-40B4-BE49-F238E27FC236}">
                <a16:creationId xmlns:a16="http://schemas.microsoft.com/office/drawing/2014/main" xmlns="" id="{8CCF39EB-FAA3-4752-8075-EE70F71ED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0542" y="4254134"/>
            <a:ext cx="1409700" cy="14097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C489C802-794A-439D-8CAD-18C5462FD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642" y="4449967"/>
            <a:ext cx="1213867" cy="121386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8C5CBC1-1DBC-4503-BDD3-D3169FB07C14}"/>
              </a:ext>
            </a:extLst>
          </p:cNvPr>
          <p:cNvSpPr txBox="1"/>
          <p:nvPr/>
        </p:nvSpPr>
        <p:spPr>
          <a:xfrm>
            <a:off x="5059163" y="3385055"/>
            <a:ext cx="1784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Телеграм</a:t>
            </a:r>
            <a:endParaRPr lang="en-US" b="1" dirty="0"/>
          </a:p>
          <a:p>
            <a:pPr algn="ctr"/>
            <a:r>
              <a:rPr lang="en-US" b="1" u="sng" dirty="0">
                <a:hlinkClick r:id="rId11"/>
              </a:rPr>
              <a:t>t.me/sch2116</a:t>
            </a:r>
            <a:endParaRPr lang="ru-RU" b="1" u="sng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782ADA53-91B2-4724-890A-E36CDE53BF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86" y="2035340"/>
            <a:ext cx="1154286" cy="11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6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356333" y="430556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7017793" y="1612230"/>
            <a:ext cx="4785800" cy="4372712"/>
          </a:xfrm>
          <a:custGeom>
            <a:avLst/>
            <a:gdLst>
              <a:gd name="connsiteX0" fmla="*/ 0 w 4785800"/>
              <a:gd name="connsiteY0" fmla="*/ 0 h 4372712"/>
              <a:gd name="connsiteX1" fmla="*/ 4785800 w 4785800"/>
              <a:gd name="connsiteY1" fmla="*/ 0 h 4372712"/>
              <a:gd name="connsiteX2" fmla="*/ 4785800 w 4785800"/>
              <a:gd name="connsiteY2" fmla="*/ 4372712 h 4372712"/>
              <a:gd name="connsiteX3" fmla="*/ 0 w 4785800"/>
              <a:gd name="connsiteY3" fmla="*/ 4372712 h 4372712"/>
              <a:gd name="connsiteX4" fmla="*/ 0 w 4785800"/>
              <a:gd name="connsiteY4" fmla="*/ 0 h 43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5800" h="4372712" extrusionOk="0">
                <a:moveTo>
                  <a:pt x="0" y="0"/>
                </a:moveTo>
                <a:cubicBezTo>
                  <a:pt x="1537055" y="-71378"/>
                  <a:pt x="4294828" y="-65020"/>
                  <a:pt x="4785800" y="0"/>
                </a:cubicBezTo>
                <a:cubicBezTo>
                  <a:pt x="4874257" y="991840"/>
                  <a:pt x="4944000" y="3713834"/>
                  <a:pt x="4785800" y="4372712"/>
                </a:cubicBezTo>
                <a:cubicBezTo>
                  <a:pt x="4193358" y="4245858"/>
                  <a:pt x="1208979" y="4218316"/>
                  <a:pt x="0" y="4372712"/>
                </a:cubicBezTo>
                <a:cubicBezTo>
                  <a:pt x="15520" y="2738699"/>
                  <a:pt x="-102864" y="169316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451268" y="496070"/>
            <a:ext cx="4803751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Общая характеристика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9BB1521F-CCEC-48E9-BF84-7DDBD95948BC}"/>
              </a:ext>
            </a:extLst>
          </p:cNvPr>
          <p:cNvSpPr/>
          <p:nvPr/>
        </p:nvSpPr>
        <p:spPr>
          <a:xfrm>
            <a:off x="5797817" y="1951369"/>
            <a:ext cx="3730457" cy="3875928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xmlns="" id="{AD113E6A-0324-4152-AA38-554435911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961999"/>
              </p:ext>
            </p:extLst>
          </p:nvPr>
        </p:nvGraphicFramePr>
        <p:xfrm>
          <a:off x="1238004" y="2761722"/>
          <a:ext cx="3833657" cy="3193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2440FC5-C6EF-4E5C-8B07-6FAE0CF628EF}"/>
              </a:ext>
            </a:extLst>
          </p:cNvPr>
          <p:cNvSpPr txBox="1"/>
          <p:nvPr/>
        </p:nvSpPr>
        <p:spPr>
          <a:xfrm>
            <a:off x="1836926" y="1735701"/>
            <a:ext cx="27257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effectLst/>
              </a:rPr>
              <a:t>Контингент </a:t>
            </a:r>
          </a:p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600" b="0" dirty="0">
                <a:effectLst/>
              </a:rPr>
              <a:t>(на 31.12.2024 г.)</a:t>
            </a:r>
            <a:endParaRPr lang="ru-RU" sz="1200" b="0" dirty="0"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71EBBEC-5C47-40AB-BFAA-48EF0B9DBBC7}"/>
              </a:ext>
            </a:extLst>
          </p:cNvPr>
          <p:cNvSpPr txBox="1"/>
          <p:nvPr/>
        </p:nvSpPr>
        <p:spPr>
          <a:xfrm>
            <a:off x="3936780" y="3400854"/>
            <a:ext cx="1378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воспитанники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B57E7AF-F80F-4914-BDB4-C4D4C61B28C9}"/>
              </a:ext>
            </a:extLst>
          </p:cNvPr>
          <p:cNvSpPr txBox="1"/>
          <p:nvPr/>
        </p:nvSpPr>
        <p:spPr>
          <a:xfrm>
            <a:off x="3009281" y="5149514"/>
            <a:ext cx="1378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школьники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14E06B2-5D1C-4A49-8650-DB11269D78B8}"/>
              </a:ext>
            </a:extLst>
          </p:cNvPr>
          <p:cNvSpPr txBox="1"/>
          <p:nvPr/>
        </p:nvSpPr>
        <p:spPr>
          <a:xfrm>
            <a:off x="3796942" y="1750356"/>
            <a:ext cx="1097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2825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75C75901-888B-4CDB-BFCA-38DC872DDD73}"/>
              </a:ext>
            </a:extLst>
          </p:cNvPr>
          <p:cNvSpPr/>
          <p:nvPr/>
        </p:nvSpPr>
        <p:spPr>
          <a:xfrm>
            <a:off x="6887809" y="243174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DF1B5ADA-8E12-4F7F-937F-E61253FEBDB5}"/>
              </a:ext>
            </a:extLst>
          </p:cNvPr>
          <p:cNvSpPr/>
          <p:nvPr/>
        </p:nvSpPr>
        <p:spPr>
          <a:xfrm>
            <a:off x="7881900" y="243174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8FD1B2B6-7DCF-4E76-BD01-7B7DA719A02A}"/>
              </a:ext>
            </a:extLst>
          </p:cNvPr>
          <p:cNvSpPr/>
          <p:nvPr/>
        </p:nvSpPr>
        <p:spPr>
          <a:xfrm>
            <a:off x="8260395" y="2426907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BBE0A135-1275-42FC-A16A-BC105B239DB2}"/>
              </a:ext>
            </a:extLst>
          </p:cNvPr>
          <p:cNvSpPr/>
          <p:nvPr/>
        </p:nvSpPr>
        <p:spPr>
          <a:xfrm>
            <a:off x="8597279" y="2846915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84D8BF77-8275-4B7F-B90C-94E62790590C}"/>
              </a:ext>
            </a:extLst>
          </p:cNvPr>
          <p:cNvSpPr/>
          <p:nvPr/>
        </p:nvSpPr>
        <p:spPr>
          <a:xfrm>
            <a:off x="8874005" y="2846914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330B3E18-3CF1-4539-919B-AC89692F2A0A}"/>
              </a:ext>
            </a:extLst>
          </p:cNvPr>
          <p:cNvSpPr/>
          <p:nvPr/>
        </p:nvSpPr>
        <p:spPr>
          <a:xfrm>
            <a:off x="7195599" y="3496681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966AEDD6-0431-49D2-A183-3677F3BD1028}"/>
              </a:ext>
            </a:extLst>
          </p:cNvPr>
          <p:cNvSpPr/>
          <p:nvPr/>
        </p:nvSpPr>
        <p:spPr>
          <a:xfrm>
            <a:off x="7878053" y="355698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3EC2DA62-6A7F-41E7-88A1-6CA68FFB8675}"/>
              </a:ext>
            </a:extLst>
          </p:cNvPr>
          <p:cNvSpPr/>
          <p:nvPr/>
        </p:nvSpPr>
        <p:spPr>
          <a:xfrm>
            <a:off x="8644222" y="3288430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D9DA323D-3D44-479C-BC2D-DF9B6365E660}"/>
              </a:ext>
            </a:extLst>
          </p:cNvPr>
          <p:cNvSpPr/>
          <p:nvPr/>
        </p:nvSpPr>
        <p:spPr>
          <a:xfrm>
            <a:off x="7044024" y="4081452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894B0774-1FC1-4FA4-B3F2-1371AFC4A65C}"/>
              </a:ext>
            </a:extLst>
          </p:cNvPr>
          <p:cNvSpPr/>
          <p:nvPr/>
        </p:nvSpPr>
        <p:spPr>
          <a:xfrm>
            <a:off x="6959805" y="4334069"/>
            <a:ext cx="129983" cy="129983"/>
          </a:xfrm>
          <a:prstGeom prst="ellipse">
            <a:avLst/>
          </a:prstGeom>
          <a:solidFill>
            <a:srgbClr val="E7327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B4831D1-E2D7-4A81-A06D-C5BE9D0479ED}"/>
              </a:ext>
            </a:extLst>
          </p:cNvPr>
          <p:cNvSpPr txBox="1"/>
          <p:nvPr/>
        </p:nvSpPr>
        <p:spPr>
          <a:xfrm>
            <a:off x="10168239" y="2817034"/>
            <a:ext cx="1285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дошкольных</a:t>
            </a:r>
          </a:p>
          <a:p>
            <a:pPr lvl="0"/>
            <a:r>
              <a:rPr lang="ru-RU" sz="1600" dirty="0">
                <a:cs typeface="ALS Sector Regular" pitchFamily="2" charset="-52"/>
              </a:rPr>
              <a:t>отделений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324C71D-833D-4BF4-8C11-594EE0127A68}"/>
              </a:ext>
            </a:extLst>
          </p:cNvPr>
          <p:cNvSpPr txBox="1"/>
          <p:nvPr/>
        </p:nvSpPr>
        <p:spPr>
          <a:xfrm>
            <a:off x="9849291" y="2775688"/>
            <a:ext cx="558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0ABDD"/>
                </a:solidFill>
                <a:cs typeface="Calibri Light" panose="020F0302020204030204" pitchFamily="34" charset="0"/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2BDBA15-33CE-42D6-9368-1E26B99881AE}"/>
              </a:ext>
            </a:extLst>
          </p:cNvPr>
          <p:cNvSpPr txBox="1"/>
          <p:nvPr/>
        </p:nvSpPr>
        <p:spPr>
          <a:xfrm>
            <a:off x="10306959" y="3566330"/>
            <a:ext cx="1097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школьных</a:t>
            </a:r>
          </a:p>
          <a:p>
            <a:pPr lvl="0"/>
            <a:r>
              <a:rPr lang="ru-RU" sz="1600" dirty="0">
                <a:cs typeface="ALS Sector Regular" pitchFamily="2" charset="-52"/>
              </a:rPr>
              <a:t>отделения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EE374AAF-831B-4504-B804-E82DA4EC5F69}"/>
              </a:ext>
            </a:extLst>
          </p:cNvPr>
          <p:cNvSpPr txBox="1"/>
          <p:nvPr/>
        </p:nvSpPr>
        <p:spPr>
          <a:xfrm>
            <a:off x="9874047" y="3539308"/>
            <a:ext cx="558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0ABDD"/>
                </a:solidFill>
                <a:cs typeface="Calibri Light" panose="020F0302020204030204" pitchFamily="34" charset="0"/>
              </a:rPr>
              <a:t>3</a:t>
            </a:r>
            <a:endParaRPr lang="ru-RU" sz="3200" b="1" i="0" dirty="0">
              <a:solidFill>
                <a:srgbClr val="30ABDD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xmlns="" id="{D39532AB-5F66-4329-9C0D-432019F1BA35}"/>
              </a:ext>
            </a:extLst>
          </p:cNvPr>
          <p:cNvSpPr/>
          <p:nvPr/>
        </p:nvSpPr>
        <p:spPr>
          <a:xfrm>
            <a:off x="2616061" y="3824333"/>
            <a:ext cx="1093336" cy="1093336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8DB10C0A-E1A9-4E60-A52D-E350792D1E71}"/>
              </a:ext>
            </a:extLst>
          </p:cNvPr>
          <p:cNvSpPr txBox="1"/>
          <p:nvPr/>
        </p:nvSpPr>
        <p:spPr>
          <a:xfrm>
            <a:off x="3852630" y="2176947"/>
            <a:ext cx="1378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effectLst/>
              </a:rPr>
              <a:t>воспитанников и</a:t>
            </a:r>
            <a:r>
              <a:rPr lang="ru-RU" sz="1400" dirty="0"/>
              <a:t> школьников</a:t>
            </a:r>
            <a:endParaRPr lang="ru-RU" sz="1400" dirty="0">
              <a:effectLst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FCC8AB48-A73F-4531-B7A0-CAD4E13EE6E8}"/>
              </a:ext>
            </a:extLst>
          </p:cNvPr>
          <p:cNvSpPr/>
          <p:nvPr/>
        </p:nvSpPr>
        <p:spPr>
          <a:xfrm>
            <a:off x="1301935" y="1612230"/>
            <a:ext cx="4077504" cy="4372712"/>
          </a:xfrm>
          <a:custGeom>
            <a:avLst/>
            <a:gdLst>
              <a:gd name="connsiteX0" fmla="*/ 0 w 4077504"/>
              <a:gd name="connsiteY0" fmla="*/ 0 h 4372712"/>
              <a:gd name="connsiteX1" fmla="*/ 4077504 w 4077504"/>
              <a:gd name="connsiteY1" fmla="*/ 0 h 4372712"/>
              <a:gd name="connsiteX2" fmla="*/ 4077504 w 4077504"/>
              <a:gd name="connsiteY2" fmla="*/ 4372712 h 4372712"/>
              <a:gd name="connsiteX3" fmla="*/ 0 w 4077504"/>
              <a:gd name="connsiteY3" fmla="*/ 4372712 h 4372712"/>
              <a:gd name="connsiteX4" fmla="*/ 0 w 4077504"/>
              <a:gd name="connsiteY4" fmla="*/ 0 h 43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7504" h="4372712" extrusionOk="0">
                <a:moveTo>
                  <a:pt x="0" y="0"/>
                </a:moveTo>
                <a:cubicBezTo>
                  <a:pt x="1413140" y="37484"/>
                  <a:pt x="2515196" y="87891"/>
                  <a:pt x="4077504" y="0"/>
                </a:cubicBezTo>
                <a:cubicBezTo>
                  <a:pt x="4229930" y="1913969"/>
                  <a:pt x="3967724" y="2551961"/>
                  <a:pt x="4077504" y="4372712"/>
                </a:cubicBezTo>
                <a:cubicBezTo>
                  <a:pt x="2253888" y="4273091"/>
                  <a:pt x="927994" y="4485413"/>
                  <a:pt x="0" y="4372712"/>
                </a:cubicBezTo>
                <a:cubicBezTo>
                  <a:pt x="133037" y="3077410"/>
                  <a:pt x="98329" y="1212329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52871019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xmlns="" id="{00E55C26-ABAF-483B-ADA7-C95AD2C4FDBD}"/>
              </a:ext>
            </a:extLst>
          </p:cNvPr>
          <p:cNvSpPr/>
          <p:nvPr/>
        </p:nvSpPr>
        <p:spPr>
          <a:xfrm>
            <a:off x="7499401" y="4297007"/>
            <a:ext cx="2228257" cy="2163473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BE75B5C-0A4C-464D-B0B9-9A393A52380A}"/>
              </a:ext>
            </a:extLst>
          </p:cNvPr>
          <p:cNvSpPr txBox="1"/>
          <p:nvPr/>
        </p:nvSpPr>
        <p:spPr>
          <a:xfrm>
            <a:off x="9888093" y="4550334"/>
            <a:ext cx="5580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E73273"/>
                </a:solidFill>
                <a:cs typeface="Calibri Light" panose="020F0302020204030204" pitchFamily="34" charset="0"/>
              </a:rPr>
              <a:t>9</a:t>
            </a:r>
            <a:endParaRPr lang="ru-RU" sz="40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83AABC71-A387-43A8-BB18-CA31020D2F92}"/>
              </a:ext>
            </a:extLst>
          </p:cNvPr>
          <p:cNvSpPr txBox="1"/>
          <p:nvPr/>
        </p:nvSpPr>
        <p:spPr>
          <a:xfrm>
            <a:off x="10256485" y="4606867"/>
            <a:ext cx="1406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cs typeface="ALS Sector Regular" pitchFamily="2" charset="-52"/>
              </a:rPr>
              <a:t>отделений всего</a:t>
            </a:r>
          </a:p>
          <a:p>
            <a:endParaRPr lang="ru-RU" sz="1600" dirty="0">
              <a:cs typeface="ALS Sector Regular" pitchFamily="2" charset="-52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4EAFA122-6D52-4051-85D8-2708EB6CA86F}"/>
              </a:ext>
            </a:extLst>
          </p:cNvPr>
          <p:cNvCxnSpPr>
            <a:cxnSpLocks/>
          </p:cNvCxnSpPr>
          <p:nvPr/>
        </p:nvCxnSpPr>
        <p:spPr>
          <a:xfrm>
            <a:off x="10008409" y="4550334"/>
            <a:ext cx="1474661" cy="0"/>
          </a:xfrm>
          <a:prstGeom prst="line">
            <a:avLst/>
          </a:prstGeom>
          <a:ln w="19050">
            <a:solidFill>
              <a:srgbClr val="30AB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67EA398-0EA8-4B4B-B1E7-2234EE733C5A}"/>
              </a:ext>
            </a:extLst>
          </p:cNvPr>
          <p:cNvSpPr txBox="1"/>
          <p:nvPr/>
        </p:nvSpPr>
        <p:spPr>
          <a:xfrm>
            <a:off x="9335954" y="1641937"/>
            <a:ext cx="2038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Структура </a:t>
            </a:r>
          </a:p>
          <a:p>
            <a:r>
              <a:rPr lang="ru-RU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комплекса</a:t>
            </a:r>
          </a:p>
        </p:txBody>
      </p:sp>
      <p:pic>
        <p:nvPicPr>
          <p:cNvPr id="59" name="Picture 2">
            <a:extLst>
              <a:ext uri="{FF2B5EF4-FFF2-40B4-BE49-F238E27FC236}">
                <a16:creationId xmlns:a16="http://schemas.microsoft.com/office/drawing/2014/main" xmlns="" id="{9BF4BC6A-C360-4E0E-9F74-5BAE53640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496074" y="430556"/>
            <a:ext cx="7489867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1435141" y="2147637"/>
            <a:ext cx="5272464" cy="3456213"/>
          </a:xfrm>
          <a:custGeom>
            <a:avLst/>
            <a:gdLst>
              <a:gd name="connsiteX0" fmla="*/ 0 w 5272464"/>
              <a:gd name="connsiteY0" fmla="*/ 0 h 3456213"/>
              <a:gd name="connsiteX1" fmla="*/ 5272464 w 5272464"/>
              <a:gd name="connsiteY1" fmla="*/ 0 h 3456213"/>
              <a:gd name="connsiteX2" fmla="*/ 5272464 w 5272464"/>
              <a:gd name="connsiteY2" fmla="*/ 3456213 h 3456213"/>
              <a:gd name="connsiteX3" fmla="*/ 0 w 5272464"/>
              <a:gd name="connsiteY3" fmla="*/ 3456213 h 3456213"/>
              <a:gd name="connsiteX4" fmla="*/ 0 w 5272464"/>
              <a:gd name="connsiteY4" fmla="*/ 0 h 345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464" h="3456213" extrusionOk="0">
                <a:moveTo>
                  <a:pt x="0" y="0"/>
                </a:moveTo>
                <a:cubicBezTo>
                  <a:pt x="2503558" y="-71378"/>
                  <a:pt x="4644999" y="-65020"/>
                  <a:pt x="5272464" y="0"/>
                </a:cubicBezTo>
                <a:cubicBezTo>
                  <a:pt x="5360921" y="1698792"/>
                  <a:pt x="5430664" y="1917851"/>
                  <a:pt x="5272464" y="3456213"/>
                </a:cubicBezTo>
                <a:cubicBezTo>
                  <a:pt x="4461158" y="3329359"/>
                  <a:pt x="2416461" y="3301817"/>
                  <a:pt x="0" y="3456213"/>
                </a:cubicBezTo>
                <a:cubicBezTo>
                  <a:pt x="15520" y="2488845"/>
                  <a:pt x="-102864" y="930166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591009" y="496070"/>
            <a:ext cx="6582251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Коллектив единомышленников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55" name="Диаграмма 54">
            <a:extLst>
              <a:ext uri="{FF2B5EF4-FFF2-40B4-BE49-F238E27FC236}">
                <a16:creationId xmlns:a16="http://schemas.microsoft.com/office/drawing/2014/main" xmlns="" id="{AB9CBD58-8377-401E-8779-43E1DB2F96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379907"/>
              </p:ext>
            </p:extLst>
          </p:nvPr>
        </p:nvGraphicFramePr>
        <p:xfrm>
          <a:off x="1113108" y="2001683"/>
          <a:ext cx="5755821" cy="345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xmlns="" id="{6FAB95F5-49EA-4AD4-AD9B-837356469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401279"/>
              </p:ext>
            </p:extLst>
          </p:nvPr>
        </p:nvGraphicFramePr>
        <p:xfrm>
          <a:off x="7438712" y="2835977"/>
          <a:ext cx="4364881" cy="20569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29696">
                  <a:extLst>
                    <a:ext uri="{9D8B030D-6E8A-4147-A177-3AD203B41FA5}">
                      <a16:colId xmlns:a16="http://schemas.microsoft.com/office/drawing/2014/main" xmlns="" val="3514748054"/>
                    </a:ext>
                  </a:extLst>
                </a:gridCol>
                <a:gridCol w="1535185">
                  <a:extLst>
                    <a:ext uri="{9D8B030D-6E8A-4147-A177-3AD203B41FA5}">
                      <a16:colId xmlns:a16="http://schemas.microsoft.com/office/drawing/2014/main" xmlns="" val="567160807"/>
                    </a:ext>
                  </a:extLst>
                </a:gridCol>
              </a:tblGrid>
              <a:tr h="418565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/>
                        <a:t>Всего сотрудников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293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Педагогические работники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2</a:t>
                      </a:r>
                      <a:r>
                        <a:rPr lang="ru-RU" sz="1800" b="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Администрация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Прочие сотрудники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057727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D3E3BFB-E45C-4336-997E-B60C6A8C7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21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B31BDF58-28BD-46E1-83A1-ABCE1A39ABD2}"/>
              </a:ext>
            </a:extLst>
          </p:cNvPr>
          <p:cNvSpPr/>
          <p:nvPr/>
        </p:nvSpPr>
        <p:spPr>
          <a:xfrm>
            <a:off x="1496074" y="430556"/>
            <a:ext cx="7489867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3758159-9C43-409C-AE7B-8D55F8DEBB63}"/>
              </a:ext>
            </a:extLst>
          </p:cNvPr>
          <p:cNvSpPr/>
          <p:nvPr/>
        </p:nvSpPr>
        <p:spPr>
          <a:xfrm>
            <a:off x="1435141" y="1799295"/>
            <a:ext cx="5272464" cy="4116003"/>
          </a:xfrm>
          <a:custGeom>
            <a:avLst/>
            <a:gdLst>
              <a:gd name="connsiteX0" fmla="*/ 0 w 5272464"/>
              <a:gd name="connsiteY0" fmla="*/ 0 h 4116003"/>
              <a:gd name="connsiteX1" fmla="*/ 5272464 w 5272464"/>
              <a:gd name="connsiteY1" fmla="*/ 0 h 4116003"/>
              <a:gd name="connsiteX2" fmla="*/ 5272464 w 5272464"/>
              <a:gd name="connsiteY2" fmla="*/ 4116003 h 4116003"/>
              <a:gd name="connsiteX3" fmla="*/ 0 w 5272464"/>
              <a:gd name="connsiteY3" fmla="*/ 4116003 h 4116003"/>
              <a:gd name="connsiteX4" fmla="*/ 0 w 5272464"/>
              <a:gd name="connsiteY4" fmla="*/ 0 h 411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464" h="4116003" extrusionOk="0">
                <a:moveTo>
                  <a:pt x="0" y="0"/>
                </a:moveTo>
                <a:cubicBezTo>
                  <a:pt x="2503558" y="-71378"/>
                  <a:pt x="4644999" y="-65020"/>
                  <a:pt x="5272464" y="0"/>
                </a:cubicBezTo>
                <a:cubicBezTo>
                  <a:pt x="5360921" y="1572534"/>
                  <a:pt x="5430664" y="2071389"/>
                  <a:pt x="5272464" y="4116003"/>
                </a:cubicBezTo>
                <a:cubicBezTo>
                  <a:pt x="4461158" y="3989149"/>
                  <a:pt x="2416461" y="3961607"/>
                  <a:pt x="0" y="4116003"/>
                </a:cubicBezTo>
                <a:cubicBezTo>
                  <a:pt x="15520" y="2587347"/>
                  <a:pt x="-102864" y="1080662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10" name="Заголовок 5">
            <a:extLst>
              <a:ext uri="{FF2B5EF4-FFF2-40B4-BE49-F238E27FC236}">
                <a16:creationId xmlns:a16="http://schemas.microsoft.com/office/drawing/2014/main" xmlns="" id="{2784D393-6F47-4613-B3FB-857B9BBBFA7A}"/>
              </a:ext>
            </a:extLst>
          </p:cNvPr>
          <p:cNvSpPr txBox="1">
            <a:spLocks/>
          </p:cNvSpPr>
          <p:nvPr/>
        </p:nvSpPr>
        <p:spPr>
          <a:xfrm>
            <a:off x="1591009" y="496070"/>
            <a:ext cx="6582251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Коллектив единомышленников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64DEC06-6625-44F8-BD43-7DFB1418B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xmlns="" id="{6FAB95F5-49EA-4AD4-AD9B-837356469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031198"/>
              </p:ext>
            </p:extLst>
          </p:nvPr>
        </p:nvGraphicFramePr>
        <p:xfrm>
          <a:off x="7438712" y="2651760"/>
          <a:ext cx="4364881" cy="270211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62588">
                  <a:extLst>
                    <a:ext uri="{9D8B030D-6E8A-4147-A177-3AD203B41FA5}">
                      <a16:colId xmlns:a16="http://schemas.microsoft.com/office/drawing/2014/main" xmlns="" val="3514748054"/>
                    </a:ext>
                  </a:extLst>
                </a:gridCol>
                <a:gridCol w="1402293">
                  <a:extLst>
                    <a:ext uri="{9D8B030D-6E8A-4147-A177-3AD203B41FA5}">
                      <a16:colId xmlns:a16="http://schemas.microsoft.com/office/drawing/2014/main" xmlns="" val="567160807"/>
                    </a:ext>
                  </a:extLst>
                </a:gridCol>
              </a:tblGrid>
              <a:tr h="60278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70C0"/>
                          </a:solidFill>
                        </a:rPr>
                        <a:t>Человек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2056829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Эксперты ГИА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622298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Заслуженный учитель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626894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Почетный работник общего образования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1699211"/>
                  </a:ext>
                </a:extLst>
              </a:tr>
              <a:tr h="409588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/>
                        <a:t>Звание «Отличник народного просвещения»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057727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D3E3BFB-E45C-4336-997E-B60C6A8C7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E6AAE6BE-8790-490A-AC68-CA83E785D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224679"/>
              </p:ext>
            </p:extLst>
          </p:nvPr>
        </p:nvGraphicFramePr>
        <p:xfrm>
          <a:off x="1836821" y="2033909"/>
          <a:ext cx="4572000" cy="372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C432604-2A2F-4B14-BFCE-3B8D4469AD29}"/>
              </a:ext>
            </a:extLst>
          </p:cNvPr>
          <p:cNvSpPr txBox="1"/>
          <p:nvPr/>
        </p:nvSpPr>
        <p:spPr>
          <a:xfrm>
            <a:off x="1746185" y="1873889"/>
            <a:ext cx="4349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Уровень профессиональной компетентности</a:t>
            </a:r>
          </a:p>
        </p:txBody>
      </p:sp>
    </p:spTree>
    <p:extLst>
      <p:ext uri="{BB962C8B-B14F-4D97-AF65-F5344CB8AC3E}">
        <p14:creationId xmlns:p14="http://schemas.microsoft.com/office/powerpoint/2010/main" val="25369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5818238E-0FC8-4E1D-8522-5F8EBD0EE9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4326019"/>
              </p:ext>
            </p:extLst>
          </p:nvPr>
        </p:nvGraphicFramePr>
        <p:xfrm>
          <a:off x="1217752" y="1773468"/>
          <a:ext cx="4970106" cy="4510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1434114" y="1716839"/>
            <a:ext cx="502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Доля выпускников, набравших на ЕГЭ: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561EB69-3176-4EF6-B20B-4530792CE8CB}"/>
              </a:ext>
            </a:extLst>
          </p:cNvPr>
          <p:cNvSpPr/>
          <p:nvPr/>
        </p:nvSpPr>
        <p:spPr>
          <a:xfrm>
            <a:off x="7553325" y="2418819"/>
            <a:ext cx="4094972" cy="584775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выпускников</a:t>
            </a:r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 награждены Московской медалью «За особые успехи в обучении»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483657"/>
            <a:ext cx="4297267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Учебные результаты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BB02324-FE84-4B21-A8C1-6473B33C590C}"/>
              </a:ext>
            </a:extLst>
          </p:cNvPr>
          <p:cNvSpPr/>
          <p:nvPr/>
        </p:nvSpPr>
        <p:spPr>
          <a:xfrm>
            <a:off x="1374198" y="1617736"/>
            <a:ext cx="4873272" cy="4666389"/>
          </a:xfrm>
          <a:custGeom>
            <a:avLst/>
            <a:gdLst>
              <a:gd name="connsiteX0" fmla="*/ 0 w 4873272"/>
              <a:gd name="connsiteY0" fmla="*/ 0 h 4666389"/>
              <a:gd name="connsiteX1" fmla="*/ 4873272 w 4873272"/>
              <a:gd name="connsiteY1" fmla="*/ 0 h 4666389"/>
              <a:gd name="connsiteX2" fmla="*/ 4873272 w 4873272"/>
              <a:gd name="connsiteY2" fmla="*/ 4666389 h 4666389"/>
              <a:gd name="connsiteX3" fmla="*/ 0 w 4873272"/>
              <a:gd name="connsiteY3" fmla="*/ 4666389 h 4666389"/>
              <a:gd name="connsiteX4" fmla="*/ 0 w 4873272"/>
              <a:gd name="connsiteY4" fmla="*/ 0 h 466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272" h="4666389" extrusionOk="0">
                <a:moveTo>
                  <a:pt x="0" y="0"/>
                </a:moveTo>
                <a:cubicBezTo>
                  <a:pt x="2249451" y="-71378"/>
                  <a:pt x="2568071" y="-65020"/>
                  <a:pt x="4873272" y="0"/>
                </a:cubicBezTo>
                <a:cubicBezTo>
                  <a:pt x="4961729" y="1502735"/>
                  <a:pt x="5031472" y="3712493"/>
                  <a:pt x="4873272" y="4666389"/>
                </a:cubicBezTo>
                <a:cubicBezTo>
                  <a:pt x="2673588" y="4539535"/>
                  <a:pt x="2078510" y="4511993"/>
                  <a:pt x="0" y="4666389"/>
                </a:cubicBezTo>
                <a:cubicBezTo>
                  <a:pt x="15520" y="3301461"/>
                  <a:pt x="-102864" y="81210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A5ADC97-7055-422F-8732-5775E1018D13}"/>
              </a:ext>
            </a:extLst>
          </p:cNvPr>
          <p:cNvSpPr txBox="1"/>
          <p:nvPr/>
        </p:nvSpPr>
        <p:spPr>
          <a:xfrm>
            <a:off x="6747122" y="1579859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</a:t>
            </a:r>
            <a:r>
              <a:rPr lang="en-US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8</a:t>
            </a:r>
            <a:endParaRPr lang="ru-RU" sz="44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2631142-D934-4D3C-B798-5B9894DED423}"/>
              </a:ext>
            </a:extLst>
          </p:cNvPr>
          <p:cNvSpPr txBox="1"/>
          <p:nvPr/>
        </p:nvSpPr>
        <p:spPr>
          <a:xfrm>
            <a:off x="7553325" y="1672193"/>
            <a:ext cx="4045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ffectLst/>
              </a:rPr>
              <a:t>выпускников 11 класса </a:t>
            </a:r>
          </a:p>
          <a:p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получили аттестаты с отличием</a:t>
            </a:r>
            <a:endParaRPr lang="ru-RU" sz="1600" dirty="0"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98CC716-ADC6-4128-B4F7-0A7D5C45A097}"/>
              </a:ext>
            </a:extLst>
          </p:cNvPr>
          <p:cNvSpPr txBox="1"/>
          <p:nvPr/>
        </p:nvSpPr>
        <p:spPr>
          <a:xfrm>
            <a:off x="6747122" y="2318288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</a:t>
            </a:r>
            <a:r>
              <a:rPr lang="en-US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4</a:t>
            </a:r>
            <a:endParaRPr lang="ru-RU" sz="44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815122" y="1617736"/>
            <a:ext cx="4873272" cy="1526297"/>
          </a:xfrm>
          <a:custGeom>
            <a:avLst/>
            <a:gdLst>
              <a:gd name="connsiteX0" fmla="*/ 0 w 4873272"/>
              <a:gd name="connsiteY0" fmla="*/ 0 h 1526297"/>
              <a:gd name="connsiteX1" fmla="*/ 4873272 w 4873272"/>
              <a:gd name="connsiteY1" fmla="*/ 0 h 1526297"/>
              <a:gd name="connsiteX2" fmla="*/ 4873272 w 4873272"/>
              <a:gd name="connsiteY2" fmla="*/ 1526297 h 1526297"/>
              <a:gd name="connsiteX3" fmla="*/ 0 w 4873272"/>
              <a:gd name="connsiteY3" fmla="*/ 1526297 h 1526297"/>
              <a:gd name="connsiteX4" fmla="*/ 0 w 4873272"/>
              <a:gd name="connsiteY4" fmla="*/ 0 h 152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272" h="1526297" extrusionOk="0">
                <a:moveTo>
                  <a:pt x="0" y="0"/>
                </a:moveTo>
                <a:cubicBezTo>
                  <a:pt x="2249451" y="-71378"/>
                  <a:pt x="2568071" y="-65020"/>
                  <a:pt x="4873272" y="0"/>
                </a:cubicBezTo>
                <a:cubicBezTo>
                  <a:pt x="4765583" y="183745"/>
                  <a:pt x="4983872" y="807395"/>
                  <a:pt x="4873272" y="1526297"/>
                </a:cubicBezTo>
                <a:cubicBezTo>
                  <a:pt x="2673588" y="1399443"/>
                  <a:pt x="2078510" y="1371901"/>
                  <a:pt x="0" y="1526297"/>
                </a:cubicBezTo>
                <a:cubicBezTo>
                  <a:pt x="75671" y="1222260"/>
                  <a:pt x="7730" y="705630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FD6E095F-D3EA-425F-ACFE-2CBB76128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679" y="2126626"/>
            <a:ext cx="1272170" cy="66137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BCF28920-4E68-42C5-883D-A0480EDA33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789"/>
          <a:stretch/>
        </p:blipFill>
        <p:spPr>
          <a:xfrm>
            <a:off x="10616810" y="1125079"/>
            <a:ext cx="844667" cy="967131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2CE661C6-4851-2693-C5AA-2F1F25AE0B13}"/>
              </a:ext>
            </a:extLst>
          </p:cNvPr>
          <p:cNvGraphicFramePr>
            <a:graphicFrameLocks noGrp="1"/>
          </p:cNvGraphicFramePr>
          <p:nvPr/>
        </p:nvGraphicFramePr>
        <p:xfrm>
          <a:off x="7198498" y="3429000"/>
          <a:ext cx="4262979" cy="1634729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258866">
                  <a:extLst>
                    <a:ext uri="{9D8B030D-6E8A-4147-A177-3AD203B41FA5}">
                      <a16:colId xmlns:a16="http://schemas.microsoft.com/office/drawing/2014/main" xmlns="" val="245694735"/>
                    </a:ext>
                  </a:extLst>
                </a:gridCol>
                <a:gridCol w="3004113">
                  <a:extLst>
                    <a:ext uri="{9D8B030D-6E8A-4147-A177-3AD203B41FA5}">
                      <a16:colId xmlns:a16="http://schemas.microsoft.com/office/drawing/2014/main" xmlns="" val="1612107394"/>
                    </a:ext>
                  </a:extLst>
                </a:gridCol>
              </a:tblGrid>
              <a:tr h="544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</a:rPr>
                        <a:t>Год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Всего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выпускников, чел</a:t>
                      </a:r>
                      <a:r>
                        <a:rPr lang="ru-RU" sz="1800" baseline="0" dirty="0">
                          <a:latin typeface="+mn-lt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721432459"/>
                  </a:ext>
                </a:extLst>
              </a:tr>
              <a:tr h="544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202</a:t>
                      </a:r>
                      <a:r>
                        <a:rPr lang="en-US" sz="16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-202</a:t>
                      </a:r>
                      <a:r>
                        <a:rPr lang="en-US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</a:rPr>
                        <a:t>108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6071047"/>
                  </a:ext>
                </a:extLst>
              </a:tr>
              <a:tr h="54491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-202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0ABDD">
                        <a:alpha val="3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30ABDD">
                        <a:alpha val="3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9049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6828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5818238E-0FC8-4E1D-8522-5F8EBD0EE9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4086765"/>
              </p:ext>
            </p:extLst>
          </p:nvPr>
        </p:nvGraphicFramePr>
        <p:xfrm>
          <a:off x="1217752" y="1773468"/>
          <a:ext cx="4970106" cy="4666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1434114" y="1716839"/>
            <a:ext cx="502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Доля выпускников, набравших на ОГЭ: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xmlns="" id="{7550507F-E19D-432B-81D7-E8BBEE867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585880"/>
              </p:ext>
            </p:extLst>
          </p:nvPr>
        </p:nvGraphicFramePr>
        <p:xfrm>
          <a:off x="7182087" y="3352722"/>
          <a:ext cx="4262979" cy="148987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258866">
                  <a:extLst>
                    <a:ext uri="{9D8B030D-6E8A-4147-A177-3AD203B41FA5}">
                      <a16:colId xmlns:a16="http://schemas.microsoft.com/office/drawing/2014/main" xmlns="" val="245694735"/>
                    </a:ext>
                  </a:extLst>
                </a:gridCol>
                <a:gridCol w="3004113">
                  <a:extLst>
                    <a:ext uri="{9D8B030D-6E8A-4147-A177-3AD203B41FA5}">
                      <a16:colId xmlns:a16="http://schemas.microsoft.com/office/drawing/2014/main" xmlns="" val="1612107394"/>
                    </a:ext>
                  </a:extLst>
                </a:gridCol>
              </a:tblGrid>
              <a:tr h="544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</a:rPr>
                        <a:t>Год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Всего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выпускников, чел</a:t>
                      </a:r>
                      <a:r>
                        <a:rPr lang="ru-RU" sz="1800" baseline="0" dirty="0">
                          <a:latin typeface="+mn-lt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72143245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202</a:t>
                      </a:r>
                      <a:r>
                        <a:rPr lang="en-US" sz="16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-202</a:t>
                      </a:r>
                      <a:r>
                        <a:rPr lang="en-US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</a:rPr>
                        <a:t>172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7497285"/>
                  </a:ext>
                </a:extLst>
              </a:tr>
              <a:tr h="54491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-202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326" marR="53326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0ABDD">
                        <a:alpha val="3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326" marR="53326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30ABDD">
                        <a:alpha val="3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9049569"/>
                  </a:ext>
                </a:extLst>
              </a:tr>
            </a:tbl>
          </a:graphicData>
        </a:graphic>
      </p:graphicFrame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483657"/>
            <a:ext cx="4297267" cy="5909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+mn-lt"/>
              </a:rPr>
              <a:t>Учебные результаты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CBB02324-FE84-4B21-A8C1-6473B33C590C}"/>
              </a:ext>
            </a:extLst>
          </p:cNvPr>
          <p:cNvSpPr/>
          <p:nvPr/>
        </p:nvSpPr>
        <p:spPr>
          <a:xfrm>
            <a:off x="1374198" y="1617736"/>
            <a:ext cx="4873272" cy="4666389"/>
          </a:xfrm>
          <a:custGeom>
            <a:avLst/>
            <a:gdLst>
              <a:gd name="connsiteX0" fmla="*/ 0 w 4873272"/>
              <a:gd name="connsiteY0" fmla="*/ 0 h 4666389"/>
              <a:gd name="connsiteX1" fmla="*/ 4873272 w 4873272"/>
              <a:gd name="connsiteY1" fmla="*/ 0 h 4666389"/>
              <a:gd name="connsiteX2" fmla="*/ 4873272 w 4873272"/>
              <a:gd name="connsiteY2" fmla="*/ 4666389 h 4666389"/>
              <a:gd name="connsiteX3" fmla="*/ 0 w 4873272"/>
              <a:gd name="connsiteY3" fmla="*/ 4666389 h 4666389"/>
              <a:gd name="connsiteX4" fmla="*/ 0 w 4873272"/>
              <a:gd name="connsiteY4" fmla="*/ 0 h 466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272" h="4666389" extrusionOk="0">
                <a:moveTo>
                  <a:pt x="0" y="0"/>
                </a:moveTo>
                <a:cubicBezTo>
                  <a:pt x="2249451" y="-71378"/>
                  <a:pt x="2568071" y="-65020"/>
                  <a:pt x="4873272" y="0"/>
                </a:cubicBezTo>
                <a:cubicBezTo>
                  <a:pt x="4961729" y="1502735"/>
                  <a:pt x="5031472" y="3712493"/>
                  <a:pt x="4873272" y="4666389"/>
                </a:cubicBezTo>
                <a:cubicBezTo>
                  <a:pt x="2673588" y="4539535"/>
                  <a:pt x="2078510" y="4511993"/>
                  <a:pt x="0" y="4666389"/>
                </a:cubicBezTo>
                <a:cubicBezTo>
                  <a:pt x="15520" y="3301461"/>
                  <a:pt x="-102864" y="812105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A5ADC97-7055-422F-8732-5775E1018D13}"/>
              </a:ext>
            </a:extLst>
          </p:cNvPr>
          <p:cNvSpPr txBox="1"/>
          <p:nvPr/>
        </p:nvSpPr>
        <p:spPr>
          <a:xfrm>
            <a:off x="6874734" y="1834664"/>
            <a:ext cx="10974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</a:t>
            </a:r>
            <a:r>
              <a:rPr lang="en-US" sz="44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</a:t>
            </a:r>
            <a:endParaRPr lang="ru-RU" sz="44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2631142-D934-4D3C-B798-5B9894DED423}"/>
              </a:ext>
            </a:extLst>
          </p:cNvPr>
          <p:cNvSpPr txBox="1"/>
          <p:nvPr/>
        </p:nvSpPr>
        <p:spPr>
          <a:xfrm>
            <a:off x="7800281" y="1926998"/>
            <a:ext cx="41630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ffectLst/>
              </a:rPr>
              <a:t>выпускников 9 класса </a:t>
            </a:r>
          </a:p>
          <a:p>
            <a:r>
              <a:rPr lang="ru-RU" sz="1600" dirty="0">
                <a:solidFill>
                  <a:srgbClr val="44546A">
                    <a:lumMod val="60000"/>
                    <a:lumOff val="40000"/>
                  </a:srgbClr>
                </a:solidFill>
              </a:rPr>
              <a:t>получили аттестаты с отличием</a:t>
            </a:r>
            <a:endParaRPr lang="ru-RU" sz="1600" dirty="0">
              <a:effectLst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6815122" y="1617737"/>
            <a:ext cx="4873272" cy="1150516"/>
          </a:xfrm>
          <a:custGeom>
            <a:avLst/>
            <a:gdLst>
              <a:gd name="connsiteX0" fmla="*/ 0 w 4873272"/>
              <a:gd name="connsiteY0" fmla="*/ 0 h 1150516"/>
              <a:gd name="connsiteX1" fmla="*/ 4873272 w 4873272"/>
              <a:gd name="connsiteY1" fmla="*/ 0 h 1150516"/>
              <a:gd name="connsiteX2" fmla="*/ 4873272 w 4873272"/>
              <a:gd name="connsiteY2" fmla="*/ 1150516 h 1150516"/>
              <a:gd name="connsiteX3" fmla="*/ 0 w 4873272"/>
              <a:gd name="connsiteY3" fmla="*/ 1150516 h 1150516"/>
              <a:gd name="connsiteX4" fmla="*/ 0 w 4873272"/>
              <a:gd name="connsiteY4" fmla="*/ 0 h 115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272" h="1150516" extrusionOk="0">
                <a:moveTo>
                  <a:pt x="0" y="0"/>
                </a:moveTo>
                <a:cubicBezTo>
                  <a:pt x="2249451" y="-71378"/>
                  <a:pt x="2568071" y="-65020"/>
                  <a:pt x="4873272" y="0"/>
                </a:cubicBezTo>
                <a:cubicBezTo>
                  <a:pt x="4818128" y="287592"/>
                  <a:pt x="4773723" y="787312"/>
                  <a:pt x="4873272" y="1150516"/>
                </a:cubicBezTo>
                <a:cubicBezTo>
                  <a:pt x="2673588" y="1023662"/>
                  <a:pt x="2078510" y="996120"/>
                  <a:pt x="0" y="1150516"/>
                </a:cubicBezTo>
                <a:cubicBezTo>
                  <a:pt x="-6651" y="925716"/>
                  <a:pt x="-96982" y="486958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BCF28920-4E68-42C5-883D-A0480EDA33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789"/>
          <a:stretch/>
        </p:blipFill>
        <p:spPr>
          <a:xfrm>
            <a:off x="10600399" y="1425249"/>
            <a:ext cx="844667" cy="9671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1201CA-9AA9-47EF-A955-B81252DEF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1742" y="552943"/>
            <a:ext cx="1628945" cy="65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9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D0419628-E5B0-47F6-969C-CECAC6B990D7}"/>
              </a:ext>
            </a:extLst>
          </p:cNvPr>
          <p:cNvSpPr/>
          <p:nvPr/>
        </p:nvSpPr>
        <p:spPr>
          <a:xfrm>
            <a:off x="8185808" y="3953618"/>
            <a:ext cx="1782289" cy="175539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73273"/>
              </a:gs>
              <a:gs pos="85000">
                <a:srgbClr val="FFC00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B63FA3-1D8F-48C1-AAD3-D9632756A842}"/>
              </a:ext>
            </a:extLst>
          </p:cNvPr>
          <p:cNvSpPr txBox="1"/>
          <p:nvPr/>
        </p:nvSpPr>
        <p:spPr>
          <a:xfrm>
            <a:off x="2239478" y="1159147"/>
            <a:ext cx="732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Муниципальный этап Всероссийской олимпиады школьников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6412769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4663071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Олимпиадное движение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8F08A54-CDA3-444E-8024-D1AA7A07341A}"/>
              </a:ext>
            </a:extLst>
          </p:cNvPr>
          <p:cNvSpPr/>
          <p:nvPr/>
        </p:nvSpPr>
        <p:spPr>
          <a:xfrm>
            <a:off x="1301936" y="1594904"/>
            <a:ext cx="6000824" cy="5212992"/>
          </a:xfrm>
          <a:custGeom>
            <a:avLst/>
            <a:gdLst>
              <a:gd name="connsiteX0" fmla="*/ 0 w 6000824"/>
              <a:gd name="connsiteY0" fmla="*/ 0 h 5212992"/>
              <a:gd name="connsiteX1" fmla="*/ 6000824 w 6000824"/>
              <a:gd name="connsiteY1" fmla="*/ 0 h 5212992"/>
              <a:gd name="connsiteX2" fmla="*/ 6000824 w 6000824"/>
              <a:gd name="connsiteY2" fmla="*/ 5212992 h 5212992"/>
              <a:gd name="connsiteX3" fmla="*/ 0 w 6000824"/>
              <a:gd name="connsiteY3" fmla="*/ 5212992 h 5212992"/>
              <a:gd name="connsiteX4" fmla="*/ 0 w 6000824"/>
              <a:gd name="connsiteY4" fmla="*/ 0 h 521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0824" h="5212992" extrusionOk="0">
                <a:moveTo>
                  <a:pt x="0" y="0"/>
                </a:moveTo>
                <a:cubicBezTo>
                  <a:pt x="2389811" y="-71378"/>
                  <a:pt x="3144111" y="-65020"/>
                  <a:pt x="6000824" y="0"/>
                </a:cubicBezTo>
                <a:cubicBezTo>
                  <a:pt x="6089281" y="644383"/>
                  <a:pt x="6159024" y="3092469"/>
                  <a:pt x="6000824" y="5212992"/>
                </a:cubicBezTo>
                <a:cubicBezTo>
                  <a:pt x="5181568" y="5086138"/>
                  <a:pt x="2454114" y="5058596"/>
                  <a:pt x="0" y="5212992"/>
                </a:cubicBezTo>
                <a:cubicBezTo>
                  <a:pt x="15520" y="4157497"/>
                  <a:pt x="-102864" y="2087821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21" name="Picture 6" descr="ÐÐ°ÑÑÐ¸Ð½ÐºÐ¸ Ð¿Ð¾ Ð·Ð°Ð¿ÑÐ¾ÑÑ Ð²ÑÐµÑÐ¾Ñ">
            <a:extLst>
              <a:ext uri="{FF2B5EF4-FFF2-40B4-BE49-F238E27FC236}">
                <a16:creationId xmlns:a16="http://schemas.microsoft.com/office/drawing/2014/main" xmlns="" id="{384D5A4A-FADE-4D07-93C6-D54BC3518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304" y="1370723"/>
            <a:ext cx="2006990" cy="20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0C0ADE4-931B-41C6-A2C4-F92A350148D2}"/>
              </a:ext>
            </a:extLst>
          </p:cNvPr>
          <p:cNvSpPr txBox="1"/>
          <p:nvPr/>
        </p:nvSpPr>
        <p:spPr>
          <a:xfrm>
            <a:off x="8057898" y="4368061"/>
            <a:ext cx="1958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latin typeface="+mn-lt"/>
                <a:cs typeface="Calibri Light" panose="020F0302020204030204" pitchFamily="34" charset="0"/>
              </a:rPr>
              <a:t>На </a:t>
            </a:r>
            <a:r>
              <a:rPr lang="ru-RU" sz="4800" b="1" dirty="0">
                <a:solidFill>
                  <a:schemeClr val="bg1"/>
                </a:solidFill>
                <a:cs typeface="Calibri Light" panose="020F0302020204030204" pitchFamily="34" charset="0"/>
              </a:rPr>
              <a:t>20</a:t>
            </a:r>
            <a:r>
              <a:rPr lang="ru-RU" sz="4800" b="1" i="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%</a:t>
            </a:r>
            <a:endParaRPr lang="ru-RU" sz="4400" b="1" i="0" dirty="0">
              <a:solidFill>
                <a:schemeClr val="bg1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A27A0A6-09A7-4624-973B-DC3AA4FCF0FA}"/>
              </a:ext>
            </a:extLst>
          </p:cNvPr>
          <p:cNvSpPr txBox="1"/>
          <p:nvPr/>
        </p:nvSpPr>
        <p:spPr>
          <a:xfrm>
            <a:off x="9920277" y="4687092"/>
            <a:ext cx="18617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выросло количество призеров и победителей за 2 учебных года 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86D1BD6-F762-44E4-99B4-6BE0673BBE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161" y="3625222"/>
            <a:ext cx="1424852" cy="140781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7583"/>
              </p:ext>
            </p:extLst>
          </p:nvPr>
        </p:nvGraphicFramePr>
        <p:xfrm>
          <a:off x="1655002" y="1857411"/>
          <a:ext cx="5410816" cy="4578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5090">
                  <a:extLst>
                    <a:ext uri="{9D8B030D-6E8A-4147-A177-3AD203B41FA5}">
                      <a16:colId xmlns:a16="http://schemas.microsoft.com/office/drawing/2014/main" xmlns="" val="3226201762"/>
                    </a:ext>
                  </a:extLst>
                </a:gridCol>
                <a:gridCol w="1225033">
                  <a:extLst>
                    <a:ext uri="{9D8B030D-6E8A-4147-A177-3AD203B41FA5}">
                      <a16:colId xmlns:a16="http://schemas.microsoft.com/office/drawing/2014/main" xmlns="" val="4175537857"/>
                    </a:ext>
                  </a:extLst>
                </a:gridCol>
                <a:gridCol w="1251285">
                  <a:extLst>
                    <a:ext uri="{9D8B030D-6E8A-4147-A177-3AD203B41FA5}">
                      <a16:colId xmlns:a16="http://schemas.microsoft.com/office/drawing/2014/main" xmlns="" val="3289991870"/>
                    </a:ext>
                  </a:extLst>
                </a:gridCol>
                <a:gridCol w="1229408">
                  <a:extLst>
                    <a:ext uri="{9D8B030D-6E8A-4147-A177-3AD203B41FA5}">
                      <a16:colId xmlns:a16="http://schemas.microsoft.com/office/drawing/2014/main" xmlns="" val="2425403797"/>
                    </a:ext>
                  </a:extLst>
                </a:gridCol>
              </a:tblGrid>
              <a:tr h="2805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Количество победителей и призеров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5851113"/>
                  </a:ext>
                </a:extLst>
              </a:tr>
              <a:tr h="1536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2022/2023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2023/2024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2024/2025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804119391"/>
                  </a:ext>
                </a:extLst>
              </a:tr>
              <a:tr h="2939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Английский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2615309023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Русский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851212281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Литература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206664081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Математика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-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2750988689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Обществознание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4067907400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659020822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История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635632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Экономика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468363546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Биология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819011689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География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580799072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Экология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370009484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Физика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228106888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Химия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543359781"/>
                  </a:ext>
                </a:extLst>
              </a:tr>
              <a:tr h="2872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Физическая культура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580350432"/>
                  </a:ext>
                </a:extLst>
              </a:tr>
              <a:tr h="4275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Технология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10005329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Искусство (МХК)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012560030"/>
                  </a:ext>
                </a:extLst>
              </a:tr>
              <a:tr h="146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41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6" marR="5896" marT="5896" marB="0" anchor="ctr"/>
                </a:tc>
                <a:extLst>
                  <a:ext uri="{0D108BD9-81ED-4DB2-BD59-A6C34878D82A}">
                    <a16:rowId xmlns:a16="http://schemas.microsoft.com/office/drawing/2014/main" xmlns="" val="3705788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76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91ACF32B-940C-4211-AFFE-8631EA8A5CC5}"/>
              </a:ext>
            </a:extLst>
          </p:cNvPr>
          <p:cNvSpPr/>
          <p:nvPr/>
        </p:nvSpPr>
        <p:spPr>
          <a:xfrm>
            <a:off x="5069136" y="1788149"/>
            <a:ext cx="3313383" cy="247905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8A7F3BF1-F4C4-4824-AB3B-49EA1FDC937F}"/>
              </a:ext>
            </a:extLst>
          </p:cNvPr>
          <p:cNvSpPr/>
          <p:nvPr/>
        </p:nvSpPr>
        <p:spPr>
          <a:xfrm>
            <a:off x="8830267" y="1882779"/>
            <a:ext cx="2490371" cy="200235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DA60F9F-B67C-47C4-9F88-081D5985338A}"/>
              </a:ext>
            </a:extLst>
          </p:cNvPr>
          <p:cNvSpPr/>
          <p:nvPr/>
        </p:nvSpPr>
        <p:spPr>
          <a:xfrm>
            <a:off x="1081225" y="1739027"/>
            <a:ext cx="3833576" cy="293377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9795273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8514703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Городские научно-практические конференции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DC89BF8-55B4-4527-857B-FA913A639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923" y="4672798"/>
            <a:ext cx="3805895" cy="5117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893BA3D-1351-401E-B946-091944917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780" y="5238396"/>
            <a:ext cx="3692179" cy="5799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42E8472-DC2B-4721-9DD4-F561CF2B8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7056" y="4617173"/>
            <a:ext cx="3745248" cy="6065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AE7FD8D-FE1D-4278-BFBA-15FE6BF86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731" y="5223692"/>
            <a:ext cx="3775573" cy="5913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3E021D6-E773-4F3C-AC03-7013976714A0}"/>
              </a:ext>
            </a:extLst>
          </p:cNvPr>
          <p:cNvSpPr txBox="1"/>
          <p:nvPr/>
        </p:nvSpPr>
        <p:spPr>
          <a:xfrm>
            <a:off x="1013552" y="2329958"/>
            <a:ext cx="39910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16   50   73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5BBE2C8-E6AC-4E50-A633-4AE5CC2900B1}"/>
              </a:ext>
            </a:extLst>
          </p:cNvPr>
          <p:cNvSpPr txBox="1"/>
          <p:nvPr/>
        </p:nvSpPr>
        <p:spPr>
          <a:xfrm>
            <a:off x="1804779" y="3376678"/>
            <a:ext cx="2072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B529D"/>
                </a:solidFill>
                <a:effectLst/>
              </a:rPr>
              <a:t>участников</a:t>
            </a:r>
          </a:p>
          <a:p>
            <a:pPr algn="ctr"/>
            <a:r>
              <a:rPr lang="ru-RU" sz="2400" b="1" dirty="0">
                <a:solidFill>
                  <a:srgbClr val="2B529D"/>
                </a:solidFill>
                <a:effectLst/>
              </a:rPr>
              <a:t>отборочного этапа</a:t>
            </a:r>
            <a:endParaRPr lang="ru-RU" sz="2400" dirty="0">
              <a:solidFill>
                <a:srgbClr val="2B529D"/>
              </a:solidFill>
              <a:effectLst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41AA2DB-5EBB-40FF-AB0D-CAD7399632C3}"/>
              </a:ext>
            </a:extLst>
          </p:cNvPr>
          <p:cNvSpPr txBox="1"/>
          <p:nvPr/>
        </p:nvSpPr>
        <p:spPr>
          <a:xfrm>
            <a:off x="5131738" y="2122477"/>
            <a:ext cx="325078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9  1</a:t>
            </a:r>
            <a:r>
              <a:rPr lang="ru-RU" sz="6600" b="1" dirty="0">
                <a:solidFill>
                  <a:srgbClr val="E73273"/>
                </a:solidFill>
                <a:cs typeface="Calibri Light" panose="020F0302020204030204" pitchFamily="34" charset="0"/>
              </a:rPr>
              <a:t>8  35</a:t>
            </a:r>
            <a:endParaRPr lang="ru-RU" sz="6600" b="1" i="0" dirty="0">
              <a:solidFill>
                <a:srgbClr val="E73273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D1B42D5-C69F-4B5D-BF82-E86977ACCDA6}"/>
              </a:ext>
            </a:extLst>
          </p:cNvPr>
          <p:cNvSpPr txBox="1"/>
          <p:nvPr/>
        </p:nvSpPr>
        <p:spPr>
          <a:xfrm>
            <a:off x="8830266" y="2168195"/>
            <a:ext cx="261878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solidFill>
                  <a:srgbClr val="E73273"/>
                </a:solidFill>
                <a:latin typeface="+mn-lt"/>
                <a:cs typeface="Calibri Light" panose="020F0302020204030204" pitchFamily="34" charset="0"/>
              </a:rPr>
              <a:t>1   2   8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73D1915-3798-451B-8F6C-BCAD58C35E64}"/>
              </a:ext>
            </a:extLst>
          </p:cNvPr>
          <p:cNvSpPr txBox="1"/>
          <p:nvPr/>
        </p:nvSpPr>
        <p:spPr>
          <a:xfrm>
            <a:off x="5320120" y="2954084"/>
            <a:ext cx="27232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B529D"/>
                </a:solidFill>
                <a:effectLst/>
              </a:rPr>
              <a:t>участников</a:t>
            </a:r>
          </a:p>
          <a:p>
            <a:pPr algn="ctr"/>
            <a:r>
              <a:rPr lang="ru-RU" sz="2400" b="1" dirty="0">
                <a:solidFill>
                  <a:srgbClr val="2B529D"/>
                </a:solidFill>
                <a:effectLst/>
              </a:rPr>
              <a:t>заключительного этапа</a:t>
            </a:r>
            <a:endParaRPr lang="ru-RU" sz="2400" dirty="0">
              <a:solidFill>
                <a:srgbClr val="2B529D"/>
              </a:solidFill>
              <a:effectLst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43C795F-C65D-455A-B66D-290D9694328B}"/>
              </a:ext>
            </a:extLst>
          </p:cNvPr>
          <p:cNvSpPr txBox="1"/>
          <p:nvPr/>
        </p:nvSpPr>
        <p:spPr>
          <a:xfrm>
            <a:off x="9265987" y="3125657"/>
            <a:ext cx="1516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B529D"/>
                </a:solidFill>
                <a:effectLst/>
              </a:rPr>
              <a:t>призеры</a:t>
            </a:r>
            <a:endParaRPr lang="ru-RU" sz="2400" dirty="0">
              <a:solidFill>
                <a:srgbClr val="2B529D"/>
              </a:solidFill>
              <a:effectLst/>
            </a:endParaRPr>
          </a:p>
        </p:txBody>
      </p:sp>
      <p:sp>
        <p:nvSpPr>
          <p:cNvPr id="20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920185" y="1197218"/>
            <a:ext cx="8890460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latin typeface="+mn-lt"/>
              </a:rPr>
              <a:t>2022           2023</a:t>
            </a:r>
            <a:r>
              <a:rPr lang="ru-RU" sz="3600" b="1" dirty="0"/>
              <a:t>           </a:t>
            </a:r>
            <a:r>
              <a:rPr lang="ru-RU" sz="3600" b="1" dirty="0">
                <a:latin typeface="+mn-lt"/>
              </a:rPr>
              <a:t>2024 </a:t>
            </a:r>
          </a:p>
        </p:txBody>
      </p:sp>
      <p:sp>
        <p:nvSpPr>
          <p:cNvPr id="23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2084205" y="2750867"/>
            <a:ext cx="444805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7006731" y="2542316"/>
            <a:ext cx="378059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9458511" y="2589104"/>
            <a:ext cx="453062" cy="266178"/>
          </a:xfrm>
          <a:prstGeom prst="rightArrow">
            <a:avLst/>
          </a:prstGeom>
          <a:gradFill>
            <a:gsLst>
              <a:gs pos="0">
                <a:srgbClr val="FF0000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4946003" y="1312923"/>
            <a:ext cx="782007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3531990" y="2750867"/>
            <a:ext cx="457113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8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5780246" y="2555595"/>
            <a:ext cx="378059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10389574" y="2617778"/>
            <a:ext cx="453062" cy="266178"/>
          </a:xfrm>
          <a:prstGeom prst="rightArrow">
            <a:avLst/>
          </a:prstGeom>
          <a:gradFill>
            <a:gsLst>
              <a:gs pos="0">
                <a:srgbClr val="FF0000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Стрелка: вправо 4">
            <a:extLst>
              <a:ext uri="{FF2B5EF4-FFF2-40B4-BE49-F238E27FC236}">
                <a16:creationId xmlns:a16="http://schemas.microsoft.com/office/drawing/2014/main" xmlns="" id="{480D01A5-71EE-4B17-8070-BFA81809D50A}"/>
              </a:ext>
            </a:extLst>
          </p:cNvPr>
          <p:cNvSpPr/>
          <p:nvPr/>
        </p:nvSpPr>
        <p:spPr>
          <a:xfrm>
            <a:off x="6993786" y="1333638"/>
            <a:ext cx="782007" cy="266178"/>
          </a:xfrm>
          <a:prstGeom prst="rightArrow">
            <a:avLst/>
          </a:prstGeom>
          <a:gradFill>
            <a:gsLst>
              <a:gs pos="0">
                <a:srgbClr val="F080A8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2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05" y="0"/>
            <a:ext cx="820939" cy="685800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A307BFCE-33DA-43D7-A52F-518E84574C51}"/>
              </a:ext>
            </a:extLst>
          </p:cNvPr>
          <p:cNvSpPr/>
          <p:nvPr/>
        </p:nvSpPr>
        <p:spPr>
          <a:xfrm>
            <a:off x="1301935" y="418143"/>
            <a:ext cx="8994460" cy="6886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9BF4F"/>
              </a:gs>
              <a:gs pos="85000">
                <a:srgbClr val="C5D430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5">
            <a:extLst>
              <a:ext uri="{FF2B5EF4-FFF2-40B4-BE49-F238E27FC236}">
                <a16:creationId xmlns:a16="http://schemas.microsoft.com/office/drawing/2014/main" xmlns="" id="{E8C24983-6DD3-461A-8F41-5986412254D0}"/>
              </a:ext>
            </a:extLst>
          </p:cNvPr>
          <p:cNvSpPr txBox="1">
            <a:spLocks/>
          </p:cNvSpPr>
          <p:nvPr/>
        </p:nvSpPr>
        <p:spPr>
          <a:xfrm>
            <a:off x="1396870" y="511357"/>
            <a:ext cx="5956311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Реализация городских проектов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487D03E-0FDB-4C58-A762-2AA84C13E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" y="361879"/>
            <a:ext cx="1143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kapotnya.mskobr.ru/files/photo_news_2020/20201029bor1-1.jpg">
            <a:extLst>
              <a:ext uri="{FF2B5EF4-FFF2-40B4-BE49-F238E27FC236}">
                <a16:creationId xmlns:a16="http://schemas.microsoft.com/office/drawing/2014/main" xmlns="" id="{54F65D16-0452-4D2B-BC70-354E326CC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136" y="5488899"/>
            <a:ext cx="1977867" cy="75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ayak-rsh">
            <a:extLst>
              <a:ext uri="{FF2B5EF4-FFF2-40B4-BE49-F238E27FC236}">
                <a16:creationId xmlns:a16="http://schemas.microsoft.com/office/drawing/2014/main" xmlns="" id="{7E8D02AA-8D14-4632-8A9A-B40371FE2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231" y="5360029"/>
            <a:ext cx="1423875" cy="117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7ECEA846-8F99-4B6F-8059-4A7699185CC4}"/>
              </a:ext>
            </a:extLst>
          </p:cNvPr>
          <p:cNvGrpSpPr/>
          <p:nvPr/>
        </p:nvGrpSpPr>
        <p:grpSpPr>
          <a:xfrm>
            <a:off x="5011936" y="5520378"/>
            <a:ext cx="2187296" cy="710420"/>
            <a:chOff x="4502633" y="5660463"/>
            <a:chExt cx="2187296" cy="710420"/>
          </a:xfrm>
        </p:grpSpPr>
        <p:pic>
          <p:nvPicPr>
            <p:cNvPr id="28" name="Picture 16" descr="https://expodat.com/images/company/image/042bdfc8fc4f9dd61027c14e.png">
              <a:extLst>
                <a:ext uri="{FF2B5EF4-FFF2-40B4-BE49-F238E27FC236}">
                  <a16:creationId xmlns:a16="http://schemas.microsoft.com/office/drawing/2014/main" xmlns="" id="{65ED57A3-2D0C-4EF4-A2FA-5500369530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273" y="5680752"/>
              <a:ext cx="2006656" cy="669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ttps://1.bp.blogspot.com/-bVyRhh5ylC8/XTveZ6bwmGI/AAAAAAAABXo/4pnFyBSMvCQHzmLhsEkkyOdd7l2U_xFKACLcBGAs/s1600/i5RL5NUGV.jpg">
              <a:extLst>
                <a:ext uri="{FF2B5EF4-FFF2-40B4-BE49-F238E27FC236}">
                  <a16:creationId xmlns:a16="http://schemas.microsoft.com/office/drawing/2014/main" xmlns="" id="{A267529F-73DA-4917-8AA1-7DA65C7E4C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2633" y="5660463"/>
              <a:ext cx="887909" cy="710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50" name="Picture 6">
            <a:extLst>
              <a:ext uri="{FF2B5EF4-FFF2-40B4-BE49-F238E27FC236}">
                <a16:creationId xmlns:a16="http://schemas.microsoft.com/office/drawing/2014/main" xmlns="" id="{C47E6B34-02D6-4D44-ADE3-372004088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420" y="1286616"/>
            <a:ext cx="1367650" cy="136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731876F0-AC90-4D59-B287-7CA676D8017C}"/>
              </a:ext>
            </a:extLst>
          </p:cNvPr>
          <p:cNvSpPr/>
          <p:nvPr/>
        </p:nvSpPr>
        <p:spPr>
          <a:xfrm>
            <a:off x="1206669" y="2852552"/>
            <a:ext cx="10475258" cy="2389792"/>
          </a:xfrm>
          <a:custGeom>
            <a:avLst/>
            <a:gdLst>
              <a:gd name="connsiteX0" fmla="*/ 0 w 10475258"/>
              <a:gd name="connsiteY0" fmla="*/ 0 h 2389792"/>
              <a:gd name="connsiteX1" fmla="*/ 10475258 w 10475258"/>
              <a:gd name="connsiteY1" fmla="*/ 0 h 2389792"/>
              <a:gd name="connsiteX2" fmla="*/ 10475258 w 10475258"/>
              <a:gd name="connsiteY2" fmla="*/ 2389792 h 2389792"/>
              <a:gd name="connsiteX3" fmla="*/ 0 w 10475258"/>
              <a:gd name="connsiteY3" fmla="*/ 2389792 h 2389792"/>
              <a:gd name="connsiteX4" fmla="*/ 0 w 10475258"/>
              <a:gd name="connsiteY4" fmla="*/ 0 h 238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5258" h="2389792" extrusionOk="0">
                <a:moveTo>
                  <a:pt x="0" y="0"/>
                </a:moveTo>
                <a:cubicBezTo>
                  <a:pt x="4267491" y="-71378"/>
                  <a:pt x="8685133" y="-65020"/>
                  <a:pt x="10475258" y="0"/>
                </a:cubicBezTo>
                <a:cubicBezTo>
                  <a:pt x="10563715" y="593834"/>
                  <a:pt x="10633458" y="1288399"/>
                  <a:pt x="10475258" y="2389792"/>
                </a:cubicBezTo>
                <a:cubicBezTo>
                  <a:pt x="5437792" y="2262938"/>
                  <a:pt x="3913549" y="2235396"/>
                  <a:pt x="0" y="2389792"/>
                </a:cubicBezTo>
                <a:cubicBezTo>
                  <a:pt x="15520" y="1579094"/>
                  <a:pt x="-102864" y="1170570"/>
                  <a:pt x="0" y="0"/>
                </a:cubicBezTo>
                <a:close/>
              </a:path>
            </a:pathLst>
          </a:custGeom>
          <a:noFill/>
          <a:ln w="22225">
            <a:solidFill>
              <a:srgbClr val="30ABDD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41951922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  <a:prstDash val="sysDot"/>
              </a:ln>
            </a:endParaRPr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xmlns="" id="{5D69948B-8B5A-4D41-8B2B-FFECBDAA0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75" y="2970238"/>
            <a:ext cx="2596002" cy="194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xmlns="" id="{5DE44637-C16B-408D-8686-B8A46BAF8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714" y="2970237"/>
            <a:ext cx="2596001" cy="194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CE0EEA-04A0-42D4-BFB8-47F2A22DA60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174" t="7143" r="26429" b="5276"/>
          <a:stretch/>
        </p:blipFill>
        <p:spPr>
          <a:xfrm>
            <a:off x="6679613" y="2977763"/>
            <a:ext cx="2505546" cy="1947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9C04C0-318E-4A4D-A64E-A22824AD28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6057" y="2977647"/>
            <a:ext cx="2320717" cy="1945713"/>
          </a:xfrm>
          <a:prstGeom prst="rect">
            <a:avLst/>
          </a:prstGeom>
        </p:spPr>
      </p:pic>
      <p:pic>
        <p:nvPicPr>
          <p:cNvPr id="1026" name="Picture 2" descr="https://profil.mos.ru/templates/klass/img/blue/razv_inj.png?215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663" y="1299810"/>
            <a:ext cx="1313013" cy="13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rofil.mos.ru/templates/klass/img/violet/main_logo.png?350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58" y="1286616"/>
            <a:ext cx="1319380" cy="131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25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1064</Words>
  <Application>Microsoft Office PowerPoint</Application>
  <PresentationFormat>Широкоэкранный</PresentationFormat>
  <Paragraphs>269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Wingdings</vt:lpstr>
      <vt:lpstr>Tahoma</vt:lpstr>
      <vt:lpstr>Calibri</vt:lpstr>
      <vt:lpstr>ALS Sector Regular</vt:lpstr>
      <vt:lpstr>Century Gothic</vt:lpstr>
      <vt:lpstr>Times New Roman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Petrenko Julia</dc:creator>
  <cp:lastModifiedBy>User</cp:lastModifiedBy>
  <cp:revision>170</cp:revision>
  <dcterms:created xsi:type="dcterms:W3CDTF">2022-02-25T10:38:24Z</dcterms:created>
  <dcterms:modified xsi:type="dcterms:W3CDTF">2025-01-22T12:44:23Z</dcterms:modified>
</cp:coreProperties>
</file>