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62" r:id="rId3"/>
    <p:sldId id="260" r:id="rId4"/>
    <p:sldId id="283" r:id="rId5"/>
    <p:sldId id="265" r:id="rId6"/>
    <p:sldId id="266" r:id="rId7"/>
    <p:sldId id="268" r:id="rId8"/>
    <p:sldId id="267" r:id="rId9"/>
    <p:sldId id="291" r:id="rId10"/>
    <p:sldId id="271" r:id="rId11"/>
    <p:sldId id="272" r:id="rId12"/>
    <p:sldId id="273" r:id="rId13"/>
    <p:sldId id="288" r:id="rId14"/>
    <p:sldId id="282" r:id="rId15"/>
    <p:sldId id="275" r:id="rId16"/>
    <p:sldId id="284" r:id="rId17"/>
    <p:sldId id="276" r:id="rId18"/>
    <p:sldId id="285" r:id="rId19"/>
    <p:sldId id="277" r:id="rId20"/>
    <p:sldId id="286" r:id="rId21"/>
    <p:sldId id="280" r:id="rId22"/>
    <p:sldId id="281" r:id="rId23"/>
    <p:sldId id="287" r:id="rId24"/>
    <p:sldId id="290" r:id="rId25"/>
    <p:sldId id="289" r:id="rId26"/>
  </p:sldIdLst>
  <p:sldSz cx="9144000" cy="5143500" type="screen16x9"/>
  <p:notesSz cx="6858000" cy="9144000"/>
  <p:embeddedFontLst>
    <p:embeddedFont>
      <p:font typeface="Montserrat ExtraBold" panose="020B0604020202020204" charset="-52"/>
      <p:bold r:id="rId28"/>
      <p:boldItalic r:id="rId29"/>
    </p:embeddedFont>
    <p:embeddedFont>
      <p:font typeface="Montserrat" panose="020B0604020202020204" charset="-52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240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88168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8258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e02b3d51b5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e02b3d51b5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629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e02b3d51b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1e02b3d51b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1158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e02b3d51b5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e02b3d51b5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7285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e02b3d51b5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1e02b3d51b5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35158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e02b3d51b5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1e02b3d51b5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697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e02b3d51b5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1e02b3d51b5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53406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e02b3d51b5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e02b3d51b5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4373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e67eb8653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1e67eb86530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19528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e67eb8653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1e67eb86530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18116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1e67eb8653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1e67eb86530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4940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e02b3d51b5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e02b3d51b5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08514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1e67eb8653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1e67eb86530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73209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1e02b3d51b5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1e02b3d51b5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51185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1e67eb8653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1e67eb8653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20427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1e67eb8653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1e67eb8653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77359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e67eb8653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1e67eb86530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49077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e67eb8653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1e67eb86530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63091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e02b3d51b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e02b3d51b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6983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e02b3d51b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e02b3d51b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1633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e02b3d51b5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e02b3d51b5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035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fb256b3d0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fb256b3d0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9428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fb256b3d0f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fb256b3d0f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2849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e02b3d51b5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1e02b3d51b5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6552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e02b3d51b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e02b3d51b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2172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 amt="17000"/>
          </a:blip>
          <a:stretch>
            <a:fillRect/>
          </a:stretch>
        </p:blipFill>
        <p:spPr>
          <a:xfrm rot="8100000">
            <a:off x="6168766" y="573217"/>
            <a:ext cx="3271568" cy="3298797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369802" y="1443975"/>
            <a:ext cx="6360000" cy="2877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Информация </a:t>
            </a:r>
            <a:br>
              <a:rPr lang="ru" sz="28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" sz="28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об осуществлении </a:t>
            </a:r>
            <a:br>
              <a:rPr lang="ru" sz="28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" sz="28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образовательной</a:t>
            </a:r>
            <a:br>
              <a:rPr lang="ru" sz="28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" sz="28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деятельности                        ГБОУ ШКОЛА № 1552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з</a:t>
            </a:r>
            <a:r>
              <a:rPr lang="ru" sz="28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а 2021-2022 учебный год </a:t>
            </a:r>
            <a:endParaRPr sz="340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7604750" y="0"/>
            <a:ext cx="1539000" cy="5143500"/>
          </a:xfrm>
          <a:prstGeom prst="rect">
            <a:avLst/>
          </a:prstGeom>
          <a:solidFill>
            <a:srgbClr val="38A0E0">
              <a:alpha val="116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4">
            <a:alphaModFix/>
          </a:blip>
          <a:srcRect t="31903" b="34418"/>
          <a:stretch/>
        </p:blipFill>
        <p:spPr>
          <a:xfrm>
            <a:off x="369800" y="386419"/>
            <a:ext cx="1823075" cy="6139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" name="Google Shape;58;p13"/>
          <p:cNvGrpSpPr/>
          <p:nvPr/>
        </p:nvGrpSpPr>
        <p:grpSpPr>
          <a:xfrm>
            <a:off x="2493375" y="414925"/>
            <a:ext cx="1690800" cy="585600"/>
            <a:chOff x="2493375" y="414925"/>
            <a:chExt cx="1690800" cy="585600"/>
          </a:xfrm>
        </p:grpSpPr>
        <p:sp>
          <p:nvSpPr>
            <p:cNvPr id="59" name="Google Shape;59;p13"/>
            <p:cNvSpPr/>
            <p:nvPr/>
          </p:nvSpPr>
          <p:spPr>
            <a:xfrm>
              <a:off x="2493375" y="414925"/>
              <a:ext cx="1690800" cy="585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3"/>
            <p:cNvSpPr txBox="1"/>
            <p:nvPr/>
          </p:nvSpPr>
          <p:spPr>
            <a:xfrm>
              <a:off x="2526250" y="481025"/>
              <a:ext cx="15858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7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7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cxnSp>
        <p:nvCxnSpPr>
          <p:cNvPr id="62" name="Google Shape;62;p13"/>
          <p:cNvCxnSpPr/>
          <p:nvPr/>
        </p:nvCxnSpPr>
        <p:spPr>
          <a:xfrm>
            <a:off x="577657" y="4411631"/>
            <a:ext cx="4824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A20AF42-15B9-7E95-22BE-F6C7DA7CC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3375" y="320689"/>
            <a:ext cx="1690800" cy="1218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8"/>
          <p:cNvSpPr txBox="1">
            <a:spLocks noGrp="1"/>
          </p:cNvSpPr>
          <p:nvPr>
            <p:ph type="title"/>
          </p:nvPr>
        </p:nvSpPr>
        <p:spPr>
          <a:xfrm>
            <a:off x="1934375" y="270392"/>
            <a:ext cx="6505500" cy="4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МОСКОВСКАЯ ЭЛЕКТРОННАЯ ШКОЛА</a:t>
            </a:r>
            <a:endParaRPr sz="182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74" name="Google Shape;274;p28"/>
          <p:cNvPicPr preferRelativeResize="0"/>
          <p:nvPr/>
        </p:nvPicPr>
        <p:blipFill rotWithShape="1">
          <a:blip r:embed="rId3">
            <a:alphaModFix/>
          </a:blip>
          <a:srcRect t="24759" b="29286"/>
          <a:stretch/>
        </p:blipFill>
        <p:spPr>
          <a:xfrm>
            <a:off x="512350" y="275475"/>
            <a:ext cx="1085474" cy="4988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5" name="Google Shape;275;p28"/>
          <p:cNvCxnSpPr/>
          <p:nvPr/>
        </p:nvCxnSpPr>
        <p:spPr>
          <a:xfrm>
            <a:off x="1768445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6" name="Google Shape;276;p28"/>
          <p:cNvSpPr txBox="1">
            <a:spLocks noGrp="1"/>
          </p:cNvSpPr>
          <p:nvPr>
            <p:ph type="body" idx="1"/>
          </p:nvPr>
        </p:nvSpPr>
        <p:spPr>
          <a:xfrm>
            <a:off x="1109950" y="969625"/>
            <a:ext cx="5683800" cy="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5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Образовательная реальность XXI века.</a:t>
            </a:r>
            <a:br>
              <a:rPr lang="ru" sz="15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5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Открыта для всех школьников и учителей России</a:t>
            </a:r>
            <a:endParaRPr sz="1500" b="1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7" name="Google Shape;27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950" y="1053294"/>
            <a:ext cx="453925" cy="45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8"/>
          <p:cNvPicPr preferRelativeResize="0"/>
          <p:nvPr/>
        </p:nvPicPr>
        <p:blipFill rotWithShape="1">
          <a:blip r:embed="rId5">
            <a:alphaModFix/>
          </a:blip>
          <a:srcRect l="27939" r="23324" b="15023"/>
          <a:stretch/>
        </p:blipFill>
        <p:spPr>
          <a:xfrm>
            <a:off x="5492359" y="1053300"/>
            <a:ext cx="3517464" cy="4090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8"/>
          <p:cNvSpPr txBox="1"/>
          <p:nvPr/>
        </p:nvSpPr>
        <p:spPr>
          <a:xfrm>
            <a:off x="512350" y="1764975"/>
            <a:ext cx="1719300" cy="954300"/>
          </a:xfrm>
          <a:prstGeom prst="rect">
            <a:avLst/>
          </a:prstGeom>
          <a:solidFill>
            <a:srgbClr val="E3F2FB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&gt;1 700 000</a:t>
            </a:r>
            <a:r>
              <a:rPr lang="ru" sz="15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" sz="15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5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учебных </a:t>
            </a:r>
            <a:br>
              <a:rPr lang="ru" sz="15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5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материалов</a:t>
            </a:r>
            <a:endParaRPr sz="15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" name="Google Shape;280;p28"/>
          <p:cNvSpPr txBox="1"/>
          <p:nvPr/>
        </p:nvSpPr>
        <p:spPr>
          <a:xfrm>
            <a:off x="2745075" y="1764975"/>
            <a:ext cx="19134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2 800 000</a:t>
            </a:r>
            <a:r>
              <a:rPr lang="ru" sz="15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" sz="15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5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пользователей</a:t>
            </a:r>
            <a:endParaRPr sz="15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" name="Google Shape;281;p28"/>
          <p:cNvSpPr txBox="1">
            <a:spLocks noGrp="1"/>
          </p:cNvSpPr>
          <p:nvPr>
            <p:ph type="body" idx="1"/>
          </p:nvPr>
        </p:nvSpPr>
        <p:spPr>
          <a:xfrm>
            <a:off x="1109950" y="3058774"/>
            <a:ext cx="4869300" cy="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5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 контроля</a:t>
            </a:r>
            <a:r>
              <a:rPr lang="ru" sz="15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реализации образовательной программы в каждой школе</a:t>
            </a:r>
            <a:endParaRPr sz="15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2" name="Google Shape;28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950" y="3133625"/>
            <a:ext cx="453925" cy="45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8"/>
          <p:cNvSpPr txBox="1">
            <a:spLocks noGrp="1"/>
          </p:cNvSpPr>
          <p:nvPr>
            <p:ph type="body" idx="1"/>
          </p:nvPr>
        </p:nvSpPr>
        <p:spPr>
          <a:xfrm>
            <a:off x="1109950" y="3837899"/>
            <a:ext cx="3864000" cy="9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5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С 2023 года МЭШ </a:t>
            </a:r>
            <a:r>
              <a:rPr lang="ru" sz="12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— </a:t>
            </a:r>
            <a:r>
              <a:rPr lang="ru" sz="15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основа </a:t>
            </a:r>
            <a:br>
              <a:rPr lang="ru" sz="15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5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федеральной информационной </a:t>
            </a:r>
            <a:br>
              <a:rPr lang="ru" sz="15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5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системы «Моя школа» </a:t>
            </a:r>
            <a:endParaRPr sz="15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4" name="Google Shape;28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950" y="3983296"/>
            <a:ext cx="453925" cy="45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9"/>
          <p:cNvSpPr txBox="1">
            <a:spLocks noGrp="1"/>
          </p:cNvSpPr>
          <p:nvPr>
            <p:ph type="title"/>
          </p:nvPr>
        </p:nvSpPr>
        <p:spPr>
          <a:xfrm>
            <a:off x="1934375" y="270392"/>
            <a:ext cx="6505500" cy="4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МОСКОВСКАЯ ЭЛЕКТРОННАЯ ШКОЛА</a:t>
            </a:r>
            <a:endParaRPr sz="182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91" name="Google Shape;291;p29"/>
          <p:cNvPicPr preferRelativeResize="0"/>
          <p:nvPr/>
        </p:nvPicPr>
        <p:blipFill rotWithShape="1">
          <a:blip r:embed="rId3">
            <a:alphaModFix/>
          </a:blip>
          <a:srcRect t="24759" b="29286"/>
          <a:stretch/>
        </p:blipFill>
        <p:spPr>
          <a:xfrm>
            <a:off x="512350" y="275475"/>
            <a:ext cx="1085474" cy="4988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2" name="Google Shape;292;p29"/>
          <p:cNvCxnSpPr/>
          <p:nvPr/>
        </p:nvCxnSpPr>
        <p:spPr>
          <a:xfrm>
            <a:off x="1768445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93" name="Google Shape;293;p29"/>
          <p:cNvPicPr preferRelativeResize="0"/>
          <p:nvPr/>
        </p:nvPicPr>
        <p:blipFill rotWithShape="1">
          <a:blip r:embed="rId4">
            <a:alphaModFix/>
          </a:blip>
          <a:srcRect r="12610"/>
          <a:stretch/>
        </p:blipFill>
        <p:spPr>
          <a:xfrm>
            <a:off x="4190425" y="2317976"/>
            <a:ext cx="4953576" cy="2834176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29"/>
          <p:cNvSpPr txBox="1"/>
          <p:nvPr/>
        </p:nvSpPr>
        <p:spPr>
          <a:xfrm>
            <a:off x="247800" y="1105110"/>
            <a:ext cx="4212000" cy="3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Расширение возможностей МЭШ. Появление новых сервисов: </a:t>
            </a:r>
            <a:endParaRPr sz="1200" b="1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F497D"/>
              </a:buClr>
              <a:buSzPts val="1200"/>
              <a:buFont typeface="Montserrat"/>
              <a:buChar char="●"/>
            </a:pPr>
            <a:r>
              <a:rPr lang="ru" sz="12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Мобильное приложение </a:t>
            </a:r>
            <a:br>
              <a:rPr lang="ru" sz="12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«Журнал МЭШ» для учителей</a:t>
            </a:r>
            <a:endParaRPr sz="1200" b="1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F497D"/>
              </a:buClr>
              <a:buSzPts val="1200"/>
              <a:buFont typeface="Montserrat"/>
              <a:buChar char="●"/>
            </a:pPr>
            <a:r>
              <a:rPr lang="ru" sz="12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Теперь в Библиотеке МЭШ можно подписаться на любимых авторов</a:t>
            </a:r>
            <a:endParaRPr sz="12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F497D"/>
              </a:buClr>
              <a:buSzPts val="1200"/>
              <a:buFont typeface="Montserrat"/>
              <a:buChar char="●"/>
            </a:pPr>
            <a:r>
              <a:rPr lang="ru" sz="12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Коллекция виртуальных лабораторий</a:t>
            </a:r>
            <a:endParaRPr sz="12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F497D"/>
              </a:buClr>
              <a:buSzPts val="1200"/>
              <a:buFont typeface="Montserrat"/>
              <a:buChar char="●"/>
            </a:pPr>
            <a:r>
              <a:rPr lang="ru" sz="12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Обновлённый сервис </a:t>
            </a:r>
            <a:br>
              <a:rPr lang="ru" sz="12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«Портфолио учащегося»</a:t>
            </a:r>
            <a:endParaRPr sz="1200" b="1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F497D"/>
              </a:buClr>
              <a:buSzPts val="1200"/>
              <a:buFont typeface="Montserrat"/>
              <a:buChar char="●"/>
            </a:pPr>
            <a:r>
              <a:rPr lang="ru" sz="12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Интеграция единой цифровой </a:t>
            </a:r>
            <a:br>
              <a:rPr lang="ru" sz="12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платформы здравоохранения с МЭШ — </a:t>
            </a:r>
            <a:br>
              <a:rPr lang="ru" sz="12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удобные электронные справки</a:t>
            </a:r>
            <a:endParaRPr sz="1200" b="1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Clr>
                <a:srgbClr val="1F497D"/>
              </a:buClr>
              <a:buSzPts val="1200"/>
              <a:buFont typeface="Montserrat"/>
              <a:buChar char="●"/>
            </a:pPr>
            <a:r>
              <a:rPr lang="ru" sz="12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Справка об обучении </a:t>
            </a:r>
            <a:r>
              <a:rPr lang="ru" sz="12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в электронном     виде через МЭШ</a:t>
            </a:r>
            <a:endParaRPr sz="12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5" name="Google Shape;295;p29"/>
          <p:cNvSpPr txBox="1"/>
          <p:nvPr/>
        </p:nvSpPr>
        <p:spPr>
          <a:xfrm>
            <a:off x="5457160" y="1057071"/>
            <a:ext cx="3000000" cy="1764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000"/>
              </a:spcAft>
              <a:buNone/>
            </a:pPr>
            <a:r>
              <a:rPr lang="ru" sz="1100" dirty="0">
                <a:solidFill>
                  <a:srgbClr val="1F497D"/>
                </a:solidFill>
                <a:latin typeface="Montserrat ExtraBold"/>
                <a:sym typeface="Montserrat ExtraBold"/>
              </a:rPr>
              <a:t>93% педагогов получают надбавку за качественное использование ресурсов МЭШ в образовательном процессе</a:t>
            </a:r>
          </a:p>
          <a:p>
            <a:pPr marL="0" lvl="0" indent="0" algn="ctr" rtl="0">
              <a:spcBef>
                <a:spcPts val="1200"/>
              </a:spcBef>
              <a:spcAft>
                <a:spcPts val="1000"/>
              </a:spcAft>
              <a:buNone/>
            </a:pPr>
            <a:r>
              <a:rPr lang="ru" sz="1100" dirty="0">
                <a:solidFill>
                  <a:srgbClr val="1F497D"/>
                </a:solidFill>
                <a:latin typeface="Montserrat ExtraBold"/>
                <a:sym typeface="Montserrat ExtraBold"/>
              </a:rPr>
              <a:t>19% педагогов разместили свои материалы в Библиотеке МЭШ</a:t>
            </a:r>
            <a:endParaRPr sz="1100" dirty="0"/>
          </a:p>
        </p:txBody>
      </p:sp>
      <p:pic>
        <p:nvPicPr>
          <p:cNvPr id="296" name="Google Shape;29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07650" y="1340805"/>
            <a:ext cx="453925" cy="45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0"/>
          <p:cNvSpPr txBox="1">
            <a:spLocks noGrp="1"/>
          </p:cNvSpPr>
          <p:nvPr>
            <p:ph type="title"/>
          </p:nvPr>
        </p:nvSpPr>
        <p:spPr>
          <a:xfrm>
            <a:off x="2124800" y="281142"/>
            <a:ext cx="5853000" cy="4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ТЕХНОЛОГИЧНОСТЬ И ОСНАЩЕННОСТЬ</a:t>
            </a:r>
            <a:endParaRPr sz="182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03" name="Google Shape;303;p30"/>
          <p:cNvGrpSpPr/>
          <p:nvPr/>
        </p:nvGrpSpPr>
        <p:grpSpPr>
          <a:xfrm>
            <a:off x="594938" y="336286"/>
            <a:ext cx="1304400" cy="388618"/>
            <a:chOff x="2506138" y="481025"/>
            <a:chExt cx="1304400" cy="388618"/>
          </a:xfrm>
        </p:grpSpPr>
        <p:sp>
          <p:nvSpPr>
            <p:cNvPr id="304" name="Google Shape;304;p30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0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sp>
        <p:nvSpPr>
          <p:cNvPr id="308" name="Google Shape;308;p30"/>
          <p:cNvSpPr txBox="1"/>
          <p:nvPr/>
        </p:nvSpPr>
        <p:spPr>
          <a:xfrm>
            <a:off x="436150" y="1383975"/>
            <a:ext cx="7413600" cy="235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В компьютерных классах заменили моноблоки </a:t>
            </a:r>
            <a:b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на новые в количестве 120 штук</a:t>
            </a: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8 классов школы оборудованы новыми компьютерами</a:t>
            </a:r>
            <a:endParaRPr sz="15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Каждый учитель (114 человек) обеспечен новым ноутбуком</a:t>
            </a: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5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lang="ru" sz="15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учител</a:t>
            </a:r>
            <a:r>
              <a:rPr lang="ru-RU" sz="15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я</a:t>
            </a:r>
            <a:r>
              <a:rPr lang="ru" sz="15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школы являются грантополучателями МЭШ</a:t>
            </a: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3350" lvl="0" algn="l" rtl="0"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500"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9" name="Google Shape;309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12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579A99B-E580-8CA9-08E5-7EA567E75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674" y="281142"/>
            <a:ext cx="1597152" cy="103667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1"/>
          <p:cNvSpPr/>
          <p:nvPr/>
        </p:nvSpPr>
        <p:spPr>
          <a:xfrm>
            <a:off x="618725" y="1226751"/>
            <a:ext cx="4101300" cy="3630900"/>
          </a:xfrm>
          <a:prstGeom prst="rect">
            <a:avLst/>
          </a:prstGeom>
          <a:noFill/>
          <a:ln w="19050" cap="flat" cmpd="sng">
            <a:solidFill>
              <a:srgbClr val="38A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1"/>
          <p:cNvSpPr/>
          <p:nvPr/>
        </p:nvSpPr>
        <p:spPr>
          <a:xfrm>
            <a:off x="483301" y="1074350"/>
            <a:ext cx="736800" cy="33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1"/>
          <p:cNvSpPr txBox="1">
            <a:spLocks noGrp="1"/>
          </p:cNvSpPr>
          <p:nvPr>
            <p:ph type="title"/>
          </p:nvPr>
        </p:nvSpPr>
        <p:spPr>
          <a:xfrm>
            <a:off x="1934375" y="296328"/>
            <a:ext cx="7063200" cy="4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ВЫСОКОЕ КАЧЕСТВО МОСКОВСКОГО ОБРАЗОВАНИЯ</a:t>
            </a:r>
            <a:endParaRPr sz="182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17" name="Google Shape;317;p31"/>
          <p:cNvPicPr preferRelativeResize="0"/>
          <p:nvPr/>
        </p:nvPicPr>
        <p:blipFill rotWithShape="1">
          <a:blip r:embed="rId3">
            <a:alphaModFix/>
          </a:blip>
          <a:srcRect t="24759" b="29286"/>
          <a:stretch/>
        </p:blipFill>
        <p:spPr>
          <a:xfrm>
            <a:off x="512350" y="275475"/>
            <a:ext cx="1085474" cy="4988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8" name="Google Shape;318;p31"/>
          <p:cNvCxnSpPr/>
          <p:nvPr/>
        </p:nvCxnSpPr>
        <p:spPr>
          <a:xfrm>
            <a:off x="1768445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9" name="Google Shape;319;p31"/>
          <p:cNvSpPr txBox="1"/>
          <p:nvPr/>
        </p:nvSpPr>
        <p:spPr>
          <a:xfrm>
            <a:off x="705475" y="1478040"/>
            <a:ext cx="3216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В 2022 году набрали </a:t>
            </a:r>
            <a:r>
              <a:rPr lang="ru" sz="13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&gt;220 баллов</a:t>
            </a:r>
            <a:endParaRPr sz="1300" b="1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0" name="Google Shape;320;p31"/>
          <p:cNvSpPr txBox="1"/>
          <p:nvPr/>
        </p:nvSpPr>
        <p:spPr>
          <a:xfrm>
            <a:off x="512350" y="995600"/>
            <a:ext cx="707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ЕГЭ</a:t>
            </a:r>
            <a:endParaRPr sz="180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21" name="Google Shape;321;p31"/>
          <p:cNvSpPr/>
          <p:nvPr/>
        </p:nvSpPr>
        <p:spPr>
          <a:xfrm>
            <a:off x="809822" y="2143184"/>
            <a:ext cx="1951200" cy="280200"/>
          </a:xfrm>
          <a:prstGeom prst="rect">
            <a:avLst/>
          </a:prstGeom>
          <a:solidFill>
            <a:srgbClr val="E3F2FB"/>
          </a:solidFill>
          <a:ln w="19050" cap="flat" cmpd="sng">
            <a:solidFill>
              <a:srgbClr val="38A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1"/>
          <p:cNvSpPr txBox="1"/>
          <p:nvPr/>
        </p:nvSpPr>
        <p:spPr>
          <a:xfrm>
            <a:off x="809824" y="2076189"/>
            <a:ext cx="704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2022</a:t>
            </a:r>
            <a:endParaRPr sz="150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23" name="Google Shape;323;p31"/>
          <p:cNvSpPr txBox="1"/>
          <p:nvPr/>
        </p:nvSpPr>
        <p:spPr>
          <a:xfrm>
            <a:off x="2757456" y="2076175"/>
            <a:ext cx="1909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36,7%</a:t>
            </a:r>
            <a:r>
              <a:rPr lang="ru" sz="12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выпускников</a:t>
            </a:r>
            <a:endParaRPr sz="12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4" name="Google Shape;324;p31"/>
          <p:cNvSpPr txBox="1"/>
          <p:nvPr/>
        </p:nvSpPr>
        <p:spPr>
          <a:xfrm>
            <a:off x="705475" y="1758191"/>
            <a:ext cx="1684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 dirty="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Рост в 3 раза</a:t>
            </a:r>
            <a:endParaRPr sz="1500" dirty="0">
              <a:solidFill>
                <a:srgbClr val="1F497D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25" name="Google Shape;325;p31"/>
          <p:cNvSpPr/>
          <p:nvPr/>
        </p:nvSpPr>
        <p:spPr>
          <a:xfrm>
            <a:off x="809820" y="2573284"/>
            <a:ext cx="704700" cy="280200"/>
          </a:xfrm>
          <a:prstGeom prst="rect">
            <a:avLst/>
          </a:prstGeom>
          <a:solidFill>
            <a:srgbClr val="E3F2FB"/>
          </a:solidFill>
          <a:ln w="19050" cap="flat" cmpd="sng">
            <a:solidFill>
              <a:srgbClr val="38A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1"/>
          <p:cNvSpPr txBox="1"/>
          <p:nvPr/>
        </p:nvSpPr>
        <p:spPr>
          <a:xfrm>
            <a:off x="809822" y="2506284"/>
            <a:ext cx="660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2010</a:t>
            </a:r>
            <a:endParaRPr sz="150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27" name="Google Shape;327;p31"/>
          <p:cNvSpPr txBox="1"/>
          <p:nvPr/>
        </p:nvSpPr>
        <p:spPr>
          <a:xfrm>
            <a:off x="2757456" y="2506275"/>
            <a:ext cx="1909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13,3% </a:t>
            </a:r>
            <a:r>
              <a:rPr lang="ru" sz="12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выпускников</a:t>
            </a:r>
            <a:endParaRPr sz="12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8" name="Google Shape;328;p31"/>
          <p:cNvSpPr txBox="1"/>
          <p:nvPr/>
        </p:nvSpPr>
        <p:spPr>
          <a:xfrm>
            <a:off x="707698" y="3212721"/>
            <a:ext cx="3216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В 2022 году набрали </a:t>
            </a:r>
            <a:r>
              <a:rPr lang="ru" sz="13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&gt;250 баллов</a:t>
            </a:r>
            <a:endParaRPr sz="1300" b="1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9" name="Google Shape;329;p31"/>
          <p:cNvSpPr/>
          <p:nvPr/>
        </p:nvSpPr>
        <p:spPr>
          <a:xfrm>
            <a:off x="812045" y="3877865"/>
            <a:ext cx="1951200" cy="280200"/>
          </a:xfrm>
          <a:prstGeom prst="rect">
            <a:avLst/>
          </a:prstGeom>
          <a:solidFill>
            <a:srgbClr val="E3F2FB"/>
          </a:solidFill>
          <a:ln w="19050" cap="flat" cmpd="sng">
            <a:solidFill>
              <a:srgbClr val="38A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1"/>
          <p:cNvSpPr txBox="1"/>
          <p:nvPr/>
        </p:nvSpPr>
        <p:spPr>
          <a:xfrm>
            <a:off x="812047" y="3810870"/>
            <a:ext cx="704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2022</a:t>
            </a:r>
            <a:endParaRPr sz="150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31" name="Google Shape;331;p31"/>
          <p:cNvSpPr txBox="1"/>
          <p:nvPr/>
        </p:nvSpPr>
        <p:spPr>
          <a:xfrm>
            <a:off x="2759679" y="3810856"/>
            <a:ext cx="1909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18,1%</a:t>
            </a:r>
            <a:r>
              <a:rPr lang="ru" sz="12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выпускников</a:t>
            </a:r>
            <a:endParaRPr sz="12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2" name="Google Shape;332;p31"/>
          <p:cNvSpPr txBox="1"/>
          <p:nvPr/>
        </p:nvSpPr>
        <p:spPr>
          <a:xfrm>
            <a:off x="707698" y="3492871"/>
            <a:ext cx="1684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Рост в 7 раз</a:t>
            </a:r>
            <a:endParaRPr sz="1500">
              <a:solidFill>
                <a:srgbClr val="1F497D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33" name="Google Shape;333;p31"/>
          <p:cNvSpPr/>
          <p:nvPr/>
        </p:nvSpPr>
        <p:spPr>
          <a:xfrm>
            <a:off x="812052" y="4307975"/>
            <a:ext cx="660900" cy="280200"/>
          </a:xfrm>
          <a:prstGeom prst="rect">
            <a:avLst/>
          </a:prstGeom>
          <a:solidFill>
            <a:srgbClr val="E3F2FB"/>
          </a:solidFill>
          <a:ln w="19050" cap="flat" cmpd="sng">
            <a:solidFill>
              <a:srgbClr val="38A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1"/>
          <p:cNvSpPr txBox="1"/>
          <p:nvPr/>
        </p:nvSpPr>
        <p:spPr>
          <a:xfrm>
            <a:off x="833947" y="4240315"/>
            <a:ext cx="660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2010</a:t>
            </a:r>
            <a:endParaRPr sz="150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35" name="Google Shape;335;p31"/>
          <p:cNvSpPr txBox="1"/>
          <p:nvPr/>
        </p:nvSpPr>
        <p:spPr>
          <a:xfrm>
            <a:off x="2759679" y="4240956"/>
            <a:ext cx="1909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2,6% </a:t>
            </a:r>
            <a:r>
              <a:rPr lang="ru" sz="12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выпускников</a:t>
            </a:r>
            <a:endParaRPr sz="12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36" name="Google Shape;336;p31"/>
          <p:cNvCxnSpPr/>
          <p:nvPr/>
        </p:nvCxnSpPr>
        <p:spPr>
          <a:xfrm>
            <a:off x="811450" y="3102806"/>
            <a:ext cx="37137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7" name="Google Shape;337;p31"/>
          <p:cNvSpPr/>
          <p:nvPr/>
        </p:nvSpPr>
        <p:spPr>
          <a:xfrm>
            <a:off x="5037250" y="1226750"/>
            <a:ext cx="3713700" cy="3630900"/>
          </a:xfrm>
          <a:prstGeom prst="rect">
            <a:avLst/>
          </a:prstGeom>
          <a:noFill/>
          <a:ln w="19050" cap="flat" cmpd="sng">
            <a:solidFill>
              <a:srgbClr val="38A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1"/>
          <p:cNvSpPr/>
          <p:nvPr/>
        </p:nvSpPr>
        <p:spPr>
          <a:xfrm>
            <a:off x="4945549" y="1079550"/>
            <a:ext cx="3438600" cy="33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1"/>
          <p:cNvSpPr txBox="1"/>
          <p:nvPr/>
        </p:nvSpPr>
        <p:spPr>
          <a:xfrm>
            <a:off x="5163775" y="1408550"/>
            <a:ext cx="3438600" cy="13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Москвичи</a:t>
            </a: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— основа национальной команды на международных олимпиадах</a:t>
            </a:r>
            <a:endParaRPr sz="13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2010 г. - 10 медалей (3 золотых и 7 серебряных)</a:t>
            </a:r>
            <a:endParaRPr sz="10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2022 г. - 19 медалей (12 золотых и 7 серебряных)  </a:t>
            </a:r>
            <a:r>
              <a:rPr lang="ru" sz="9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                                                                                    </a:t>
            </a:r>
            <a:endParaRPr sz="9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0" name="Google Shape;340;p31"/>
          <p:cNvSpPr txBox="1"/>
          <p:nvPr/>
        </p:nvSpPr>
        <p:spPr>
          <a:xfrm>
            <a:off x="4974600" y="1000800"/>
            <a:ext cx="3409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Олимпиадное движение</a:t>
            </a:r>
            <a:endParaRPr sz="180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41" name="Google Shape;341;p31"/>
          <p:cNvSpPr txBox="1"/>
          <p:nvPr/>
        </p:nvSpPr>
        <p:spPr>
          <a:xfrm>
            <a:off x="5099500" y="2780200"/>
            <a:ext cx="20832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dirty="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В каждой третьей </a:t>
            </a:r>
            <a:r>
              <a:rPr lang="ru" sz="13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школе столицы есть победители и призеры </a:t>
            </a:r>
            <a:r>
              <a:rPr lang="ru" sz="1300" dirty="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Всероссийской олимпиады</a:t>
            </a:r>
            <a:endParaRPr sz="1300" dirty="0">
              <a:solidFill>
                <a:srgbClr val="1F497D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2010 г. - 278 чел.</a:t>
            </a:r>
            <a:endParaRPr sz="10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2022 г. -  1 317 чел.</a:t>
            </a:r>
            <a:r>
              <a:rPr lang="ru" sz="1000" dirty="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endParaRPr sz="1000" dirty="0">
              <a:solidFill>
                <a:srgbClr val="1F497D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(рост в 5 раз)</a:t>
            </a:r>
            <a:endParaRPr sz="10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2" name="Google Shape;342;p31"/>
          <p:cNvPicPr preferRelativeResize="0"/>
          <p:nvPr/>
        </p:nvPicPr>
        <p:blipFill rotWithShape="1">
          <a:blip r:embed="rId4">
            <a:alphaModFix/>
          </a:blip>
          <a:srcRect b="20000"/>
          <a:stretch/>
        </p:blipFill>
        <p:spPr>
          <a:xfrm>
            <a:off x="6637600" y="2254463"/>
            <a:ext cx="2283899" cy="2892323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2390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1"/>
          <p:cNvSpPr/>
          <p:nvPr/>
        </p:nvSpPr>
        <p:spPr>
          <a:xfrm>
            <a:off x="618725" y="1226751"/>
            <a:ext cx="4101300" cy="3630900"/>
          </a:xfrm>
          <a:prstGeom prst="rect">
            <a:avLst/>
          </a:prstGeom>
          <a:noFill/>
          <a:ln w="19050" cap="flat" cmpd="sng">
            <a:solidFill>
              <a:srgbClr val="38A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1"/>
          <p:cNvSpPr/>
          <p:nvPr/>
        </p:nvSpPr>
        <p:spPr>
          <a:xfrm>
            <a:off x="483301" y="1074350"/>
            <a:ext cx="736800" cy="33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1"/>
          <p:cNvSpPr txBox="1">
            <a:spLocks noGrp="1"/>
          </p:cNvSpPr>
          <p:nvPr>
            <p:ph type="title"/>
          </p:nvPr>
        </p:nvSpPr>
        <p:spPr>
          <a:xfrm>
            <a:off x="1934375" y="296328"/>
            <a:ext cx="7063200" cy="4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6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ВЫСОКОЕ КАЧЕСТВО ОБРАЗОВАНИЯ ГБОУ Школа № 1552</a:t>
            </a:r>
            <a:endParaRPr sz="160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17" name="Google Shape;317;p31"/>
          <p:cNvPicPr preferRelativeResize="0"/>
          <p:nvPr/>
        </p:nvPicPr>
        <p:blipFill rotWithShape="1">
          <a:blip r:embed="rId3">
            <a:alphaModFix/>
          </a:blip>
          <a:srcRect t="24759" b="29286"/>
          <a:stretch/>
        </p:blipFill>
        <p:spPr>
          <a:xfrm>
            <a:off x="512350" y="275475"/>
            <a:ext cx="1085474" cy="4988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8" name="Google Shape;318;p31"/>
          <p:cNvCxnSpPr/>
          <p:nvPr/>
        </p:nvCxnSpPr>
        <p:spPr>
          <a:xfrm>
            <a:off x="1768445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9" name="Google Shape;319;p31"/>
          <p:cNvSpPr txBox="1"/>
          <p:nvPr/>
        </p:nvSpPr>
        <p:spPr>
          <a:xfrm>
            <a:off x="707698" y="1457300"/>
            <a:ext cx="3216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В 2022 году набрали </a:t>
            </a:r>
            <a:r>
              <a:rPr lang="ru" sz="13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&gt;220 баллов</a:t>
            </a:r>
            <a:endParaRPr sz="1300" b="1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0" name="Google Shape;320;p31"/>
          <p:cNvSpPr txBox="1"/>
          <p:nvPr/>
        </p:nvSpPr>
        <p:spPr>
          <a:xfrm>
            <a:off x="512350" y="995600"/>
            <a:ext cx="707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ЕГЭ</a:t>
            </a:r>
            <a:endParaRPr sz="180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21" name="Google Shape;321;p31"/>
          <p:cNvSpPr/>
          <p:nvPr/>
        </p:nvSpPr>
        <p:spPr>
          <a:xfrm>
            <a:off x="809822" y="2143184"/>
            <a:ext cx="1951200" cy="280200"/>
          </a:xfrm>
          <a:prstGeom prst="rect">
            <a:avLst/>
          </a:prstGeom>
          <a:solidFill>
            <a:srgbClr val="E3F2FB"/>
          </a:solidFill>
          <a:ln w="19050" cap="flat" cmpd="sng">
            <a:solidFill>
              <a:srgbClr val="38A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1"/>
          <p:cNvSpPr txBox="1"/>
          <p:nvPr/>
        </p:nvSpPr>
        <p:spPr>
          <a:xfrm>
            <a:off x="809824" y="2076189"/>
            <a:ext cx="704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2022</a:t>
            </a:r>
            <a:endParaRPr sz="150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23" name="Google Shape;323;p31"/>
          <p:cNvSpPr txBox="1"/>
          <p:nvPr/>
        </p:nvSpPr>
        <p:spPr>
          <a:xfrm>
            <a:off x="2757456" y="2076175"/>
            <a:ext cx="1909800" cy="757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 dirty="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51%</a:t>
            </a:r>
            <a:r>
              <a:rPr lang="ru" sz="12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выпускников</a:t>
            </a:r>
            <a:endParaRPr sz="12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4" name="Google Shape;324;p31"/>
          <p:cNvSpPr txBox="1"/>
          <p:nvPr/>
        </p:nvSpPr>
        <p:spPr>
          <a:xfrm>
            <a:off x="705475" y="1758191"/>
            <a:ext cx="1684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 dirty="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Рост в 3 раза</a:t>
            </a:r>
            <a:endParaRPr sz="1500" dirty="0">
              <a:solidFill>
                <a:srgbClr val="1F497D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25" name="Google Shape;325;p31"/>
          <p:cNvSpPr/>
          <p:nvPr/>
        </p:nvSpPr>
        <p:spPr>
          <a:xfrm>
            <a:off x="809820" y="2573284"/>
            <a:ext cx="704700" cy="280200"/>
          </a:xfrm>
          <a:prstGeom prst="rect">
            <a:avLst/>
          </a:prstGeom>
          <a:solidFill>
            <a:srgbClr val="E3F2FB"/>
          </a:solidFill>
          <a:ln w="19050" cap="flat" cmpd="sng">
            <a:solidFill>
              <a:srgbClr val="38A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1"/>
          <p:cNvSpPr txBox="1"/>
          <p:nvPr/>
        </p:nvSpPr>
        <p:spPr>
          <a:xfrm>
            <a:off x="809822" y="2506284"/>
            <a:ext cx="660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2021</a:t>
            </a:r>
            <a:endParaRPr sz="150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27" name="Google Shape;327;p31"/>
          <p:cNvSpPr txBox="1"/>
          <p:nvPr/>
        </p:nvSpPr>
        <p:spPr>
          <a:xfrm>
            <a:off x="2757456" y="2506275"/>
            <a:ext cx="1909800" cy="757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 dirty="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43% </a:t>
            </a:r>
            <a:r>
              <a:rPr lang="ru" sz="12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выпускников</a:t>
            </a:r>
            <a:endParaRPr sz="12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8" name="Google Shape;328;p31"/>
          <p:cNvSpPr txBox="1"/>
          <p:nvPr/>
        </p:nvSpPr>
        <p:spPr>
          <a:xfrm>
            <a:off x="707698" y="3212721"/>
            <a:ext cx="3216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В 2022 году набрали </a:t>
            </a:r>
            <a:r>
              <a:rPr lang="ru" sz="1300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&gt;250 баллов</a:t>
            </a:r>
            <a:endParaRPr sz="1300" b="1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9" name="Google Shape;329;p31"/>
          <p:cNvSpPr/>
          <p:nvPr/>
        </p:nvSpPr>
        <p:spPr>
          <a:xfrm>
            <a:off x="812045" y="3877865"/>
            <a:ext cx="1951200" cy="280200"/>
          </a:xfrm>
          <a:prstGeom prst="rect">
            <a:avLst/>
          </a:prstGeom>
          <a:solidFill>
            <a:srgbClr val="E3F2FB"/>
          </a:solidFill>
          <a:ln w="19050" cap="flat" cmpd="sng">
            <a:solidFill>
              <a:srgbClr val="38A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1"/>
          <p:cNvSpPr txBox="1"/>
          <p:nvPr/>
        </p:nvSpPr>
        <p:spPr>
          <a:xfrm>
            <a:off x="812047" y="3810870"/>
            <a:ext cx="704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2022</a:t>
            </a:r>
            <a:endParaRPr sz="150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31" name="Google Shape;331;p31"/>
          <p:cNvSpPr txBox="1"/>
          <p:nvPr/>
        </p:nvSpPr>
        <p:spPr>
          <a:xfrm>
            <a:off x="2759679" y="3810856"/>
            <a:ext cx="1909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 dirty="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23%</a:t>
            </a:r>
            <a:r>
              <a:rPr lang="ru" sz="12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выпускников</a:t>
            </a:r>
            <a:endParaRPr sz="12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3" name="Google Shape;333;p31"/>
          <p:cNvSpPr/>
          <p:nvPr/>
        </p:nvSpPr>
        <p:spPr>
          <a:xfrm>
            <a:off x="812052" y="4307975"/>
            <a:ext cx="660900" cy="280200"/>
          </a:xfrm>
          <a:prstGeom prst="rect">
            <a:avLst/>
          </a:prstGeom>
          <a:solidFill>
            <a:srgbClr val="E3F2FB"/>
          </a:solidFill>
          <a:ln w="19050" cap="flat" cmpd="sng">
            <a:solidFill>
              <a:srgbClr val="38A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1"/>
          <p:cNvSpPr txBox="1"/>
          <p:nvPr/>
        </p:nvSpPr>
        <p:spPr>
          <a:xfrm>
            <a:off x="833947" y="4240315"/>
            <a:ext cx="660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2021</a:t>
            </a:r>
            <a:endParaRPr sz="150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35" name="Google Shape;335;p31"/>
          <p:cNvSpPr txBox="1"/>
          <p:nvPr/>
        </p:nvSpPr>
        <p:spPr>
          <a:xfrm>
            <a:off x="2759679" y="4240956"/>
            <a:ext cx="1909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buNone/>
            </a:pPr>
            <a:r>
              <a:rPr lang="ru" sz="1500" dirty="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19% </a:t>
            </a:r>
            <a:r>
              <a:rPr lang="ru" sz="12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выпускников</a:t>
            </a:r>
            <a:endParaRPr sz="12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36" name="Google Shape;336;p31"/>
          <p:cNvCxnSpPr/>
          <p:nvPr/>
        </p:nvCxnSpPr>
        <p:spPr>
          <a:xfrm>
            <a:off x="811450" y="3102806"/>
            <a:ext cx="37137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7" name="Google Shape;337;p31"/>
          <p:cNvSpPr/>
          <p:nvPr/>
        </p:nvSpPr>
        <p:spPr>
          <a:xfrm>
            <a:off x="5037250" y="1226750"/>
            <a:ext cx="3713700" cy="3630900"/>
          </a:xfrm>
          <a:prstGeom prst="rect">
            <a:avLst/>
          </a:prstGeom>
          <a:noFill/>
          <a:ln w="19050" cap="flat" cmpd="sng">
            <a:solidFill>
              <a:srgbClr val="38A0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1"/>
          <p:cNvSpPr/>
          <p:nvPr/>
        </p:nvSpPr>
        <p:spPr>
          <a:xfrm>
            <a:off x="4945549" y="1079550"/>
            <a:ext cx="3438600" cy="33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1"/>
          <p:cNvSpPr txBox="1"/>
          <p:nvPr/>
        </p:nvSpPr>
        <p:spPr>
          <a:xfrm>
            <a:off x="5163775" y="1408550"/>
            <a:ext cx="3438600" cy="118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Московская олимпиада школьников</a:t>
            </a:r>
            <a:r>
              <a:rPr lang="ru" sz="13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" sz="10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6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7 призеров и победителей                                                                                        </a:t>
            </a:r>
            <a:endParaRPr sz="16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0" name="Google Shape;340;p31"/>
          <p:cNvSpPr txBox="1"/>
          <p:nvPr/>
        </p:nvSpPr>
        <p:spPr>
          <a:xfrm>
            <a:off x="4974600" y="1000800"/>
            <a:ext cx="3409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Олимпиадное движение</a:t>
            </a:r>
            <a:endParaRPr sz="180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41" name="Google Shape;341;p31"/>
          <p:cNvSpPr txBox="1"/>
          <p:nvPr/>
        </p:nvSpPr>
        <p:spPr>
          <a:xfrm>
            <a:off x="5099500" y="2780200"/>
            <a:ext cx="2083200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dirty="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Всероссийская  олимпиада</a:t>
            </a:r>
            <a:endParaRPr sz="1300" dirty="0">
              <a:solidFill>
                <a:srgbClr val="1F497D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11 призеров и победителей региона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2 призера заключительного этапа</a:t>
            </a:r>
            <a:endParaRPr sz="10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2" name="Google Shape;342;p31"/>
          <p:cNvPicPr preferRelativeResize="0"/>
          <p:nvPr/>
        </p:nvPicPr>
        <p:blipFill rotWithShape="1">
          <a:blip r:embed="rId4">
            <a:alphaModFix/>
          </a:blip>
          <a:srcRect b="20000"/>
          <a:stretch/>
        </p:blipFill>
        <p:spPr>
          <a:xfrm>
            <a:off x="6637600" y="2254463"/>
            <a:ext cx="2283899" cy="2892323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1865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2"/>
          <p:cNvSpPr txBox="1">
            <a:spLocks noGrp="1"/>
          </p:cNvSpPr>
          <p:nvPr>
            <p:ph type="title"/>
          </p:nvPr>
        </p:nvSpPr>
        <p:spPr>
          <a:xfrm>
            <a:off x="1934375" y="296328"/>
            <a:ext cx="7063200" cy="4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УЧАСТИЕ В МЕЖДУНАРОДНЫХ СОСТЯЗАНИЯХ </a:t>
            </a:r>
            <a:endParaRPr sz="182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49" name="Google Shape;349;p32"/>
          <p:cNvPicPr preferRelativeResize="0"/>
          <p:nvPr/>
        </p:nvPicPr>
        <p:blipFill rotWithShape="1">
          <a:blip r:embed="rId3">
            <a:alphaModFix/>
          </a:blip>
          <a:srcRect t="24759" b="29286"/>
          <a:stretch/>
        </p:blipFill>
        <p:spPr>
          <a:xfrm>
            <a:off x="512350" y="275475"/>
            <a:ext cx="1085474" cy="4988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0" name="Google Shape;350;p32"/>
          <p:cNvCxnSpPr/>
          <p:nvPr/>
        </p:nvCxnSpPr>
        <p:spPr>
          <a:xfrm>
            <a:off x="1768445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1" name="Google Shape;351;p32"/>
          <p:cNvSpPr txBox="1"/>
          <p:nvPr/>
        </p:nvSpPr>
        <p:spPr>
          <a:xfrm>
            <a:off x="1502950" y="1711850"/>
            <a:ext cx="18084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Международное 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исследование 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PISA-2018</a:t>
            </a:r>
            <a:endParaRPr sz="13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2" name="Google Shape;352;p32"/>
          <p:cNvSpPr txBox="1"/>
          <p:nvPr/>
        </p:nvSpPr>
        <p:spPr>
          <a:xfrm>
            <a:off x="512350" y="1058825"/>
            <a:ext cx="7836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Москва — в пятерке мировых лидеров по качеству образования</a:t>
            </a:r>
            <a:endParaRPr sz="1600">
              <a:solidFill>
                <a:srgbClr val="1F497D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53" name="Google Shape;353;p32"/>
          <p:cNvSpPr txBox="1"/>
          <p:nvPr/>
        </p:nvSpPr>
        <p:spPr>
          <a:xfrm>
            <a:off x="4084144" y="1711850"/>
            <a:ext cx="18084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Международное 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исследование 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ICILS-2018</a:t>
            </a:r>
            <a:endParaRPr sz="13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4" name="Google Shape;354;p32"/>
          <p:cNvSpPr txBox="1"/>
          <p:nvPr/>
        </p:nvSpPr>
        <p:spPr>
          <a:xfrm>
            <a:off x="6903552" y="1711850"/>
            <a:ext cx="18084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Международное 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исследование 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TIMSS-2019</a:t>
            </a:r>
            <a:endParaRPr sz="13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5" name="Google Shape;35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2519" y="1809369"/>
            <a:ext cx="701349" cy="580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32904" y="1753525"/>
            <a:ext cx="658337" cy="6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2"/>
          <p:cNvPicPr preferRelativeResize="0"/>
          <p:nvPr/>
        </p:nvPicPr>
        <p:blipFill rotWithShape="1">
          <a:blip r:embed="rId6">
            <a:alphaModFix/>
          </a:blip>
          <a:srcRect l="22542" r="20343" b="49034"/>
          <a:stretch/>
        </p:blipFill>
        <p:spPr>
          <a:xfrm>
            <a:off x="542861" y="1670077"/>
            <a:ext cx="1005226" cy="735474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2"/>
          <p:cNvSpPr txBox="1"/>
          <p:nvPr/>
        </p:nvSpPr>
        <p:spPr>
          <a:xfrm>
            <a:off x="524225" y="2672600"/>
            <a:ext cx="2046600" cy="11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 место в мире</a:t>
            </a:r>
            <a:b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по естествознанию 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среди учеников 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4-х классов</a:t>
            </a:r>
            <a:endParaRPr sz="13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9" name="Google Shape;359;p32"/>
          <p:cNvSpPr txBox="1"/>
          <p:nvPr/>
        </p:nvSpPr>
        <p:spPr>
          <a:xfrm>
            <a:off x="2746763" y="2672600"/>
            <a:ext cx="2431200" cy="11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 место</a:t>
            </a:r>
            <a:b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по компьютерной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и информационной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грамотности</a:t>
            </a:r>
            <a:endParaRPr sz="13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0" name="Google Shape;360;p32"/>
          <p:cNvSpPr txBox="1"/>
          <p:nvPr/>
        </p:nvSpPr>
        <p:spPr>
          <a:xfrm>
            <a:off x="5011379" y="2672600"/>
            <a:ext cx="16521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 место</a:t>
            </a:r>
            <a:b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по финансовой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грамотности</a:t>
            </a:r>
            <a:endParaRPr sz="13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1" name="Google Shape;361;p32"/>
          <p:cNvSpPr txBox="1"/>
          <p:nvPr/>
        </p:nvSpPr>
        <p:spPr>
          <a:xfrm>
            <a:off x="6865470" y="2672600"/>
            <a:ext cx="16521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3 место</a:t>
            </a:r>
            <a:b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по читательской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грамотности</a:t>
            </a:r>
            <a:endParaRPr sz="13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62" name="Google Shape;362;p32"/>
          <p:cNvCxnSpPr/>
          <p:nvPr/>
        </p:nvCxnSpPr>
        <p:spPr>
          <a:xfrm>
            <a:off x="2570825" y="2815106"/>
            <a:ext cx="0" cy="869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3" name="Google Shape;363;p32"/>
          <p:cNvCxnSpPr/>
          <p:nvPr/>
        </p:nvCxnSpPr>
        <p:spPr>
          <a:xfrm>
            <a:off x="4847933" y="2815106"/>
            <a:ext cx="0" cy="869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4" name="Google Shape;364;p32"/>
          <p:cNvCxnSpPr/>
          <p:nvPr/>
        </p:nvCxnSpPr>
        <p:spPr>
          <a:xfrm>
            <a:off x="6711613" y="2793056"/>
            <a:ext cx="0" cy="8697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5" name="Google Shape;365;p32"/>
          <p:cNvSpPr txBox="1"/>
          <p:nvPr/>
        </p:nvSpPr>
        <p:spPr>
          <a:xfrm>
            <a:off x="521964" y="3882539"/>
            <a:ext cx="20466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5 место в мире</a:t>
            </a:r>
            <a:b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по математической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грамотности</a:t>
            </a:r>
            <a:endParaRPr sz="13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6" name="Google Shape;366;p32"/>
          <p:cNvSpPr txBox="1"/>
          <p:nvPr/>
        </p:nvSpPr>
        <p:spPr>
          <a:xfrm>
            <a:off x="2744500" y="3882550"/>
            <a:ext cx="27105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4 место в мире</a:t>
            </a:r>
            <a:br>
              <a:rPr lang="ru" sz="15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по естествознанию</a:t>
            </a:r>
            <a:b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среди учеников 8-х классов</a:t>
            </a:r>
            <a:endParaRPr sz="130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67" name="Google Shape;367;p32"/>
          <p:cNvCxnSpPr/>
          <p:nvPr/>
        </p:nvCxnSpPr>
        <p:spPr>
          <a:xfrm>
            <a:off x="2568564" y="4025045"/>
            <a:ext cx="0" cy="6300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68" name="Google Shape;368;p32"/>
          <p:cNvPicPr preferRelativeResize="0"/>
          <p:nvPr/>
        </p:nvPicPr>
        <p:blipFill rotWithShape="1">
          <a:blip r:embed="rId7">
            <a:alphaModFix/>
          </a:blip>
          <a:srcRect b="61547"/>
          <a:stretch/>
        </p:blipFill>
        <p:spPr>
          <a:xfrm>
            <a:off x="5414261" y="3783200"/>
            <a:ext cx="3550611" cy="13653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0"/>
          <p:cNvSpPr txBox="1">
            <a:spLocks noGrp="1"/>
          </p:cNvSpPr>
          <p:nvPr>
            <p:ph type="title"/>
          </p:nvPr>
        </p:nvSpPr>
        <p:spPr>
          <a:xfrm>
            <a:off x="2124800" y="281141"/>
            <a:ext cx="5853000" cy="10366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В</a:t>
            </a:r>
            <a:r>
              <a:rPr lang="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ru-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апреле </a:t>
            </a:r>
            <a:r>
              <a:rPr lang="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2022 году ГБОУ Школа № 1552 стала площадкой для проведения исс</a:t>
            </a:r>
            <a:r>
              <a:rPr lang="ru-RU" sz="1820" dirty="0" err="1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ле</a:t>
            </a:r>
            <a:r>
              <a:rPr lang="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дования </a:t>
            </a:r>
            <a:r>
              <a:rPr lang="en-US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TIMMS</a:t>
            </a:r>
            <a:endParaRPr sz="182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03" name="Google Shape;303;p30"/>
          <p:cNvGrpSpPr/>
          <p:nvPr/>
        </p:nvGrpSpPr>
        <p:grpSpPr>
          <a:xfrm>
            <a:off x="594938" y="336286"/>
            <a:ext cx="1304400" cy="388618"/>
            <a:chOff x="2506138" y="481025"/>
            <a:chExt cx="1304400" cy="388618"/>
          </a:xfrm>
        </p:grpSpPr>
        <p:sp>
          <p:nvSpPr>
            <p:cNvPr id="304" name="Google Shape;304;p30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0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cxnSp>
        <p:nvCxnSpPr>
          <p:cNvPr id="307" name="Google Shape;307;p30"/>
          <p:cNvCxnSpPr/>
          <p:nvPr/>
        </p:nvCxnSpPr>
        <p:spPr>
          <a:xfrm>
            <a:off x="594942" y="4411631"/>
            <a:ext cx="4824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8" name="Google Shape;308;p30"/>
          <p:cNvSpPr txBox="1"/>
          <p:nvPr/>
        </p:nvSpPr>
        <p:spPr>
          <a:xfrm>
            <a:off x="436150" y="1383975"/>
            <a:ext cx="7413600" cy="353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Международное исследование по оценке качества математического и естественно-научного образования</a:t>
            </a:r>
          </a:p>
          <a:p>
            <a: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Цель – сравнительная оценка общеобразовательной подготовки учащихся 64 стан мира по математике и естествознанию </a:t>
            </a: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endParaRPr lang="ru"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3350"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В тестирвании приняли участие: </a:t>
            </a: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54 обучающихся 4-х классов и 49 обучающихся 8-х классов</a:t>
            </a:r>
            <a:endParaRPr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2 учителя начальной школы, 8 учителей предметов естественно-научного цикла</a:t>
            </a:r>
            <a:r>
              <a:rPr lang="ru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2 родителя обучающихся и директор</a:t>
            </a:r>
            <a:r>
              <a:rPr lang="ru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3350" lvl="0" algn="l" rtl="0"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500"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9" name="Google Shape;309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16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579A99B-E580-8CA9-08E5-7EA567E75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674" y="281142"/>
            <a:ext cx="1597152" cy="103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77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3"/>
          <p:cNvSpPr txBox="1">
            <a:spLocks noGrp="1"/>
          </p:cNvSpPr>
          <p:nvPr>
            <p:ph type="title"/>
          </p:nvPr>
        </p:nvSpPr>
        <p:spPr>
          <a:xfrm>
            <a:off x="2124800" y="281142"/>
            <a:ext cx="5853000" cy="4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МАССОВОЕ КАЧЕСТВЕННОЕ ОБРАЗОВАНИЕ </a:t>
            </a:r>
            <a:endParaRPr sz="182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75" name="Google Shape;375;p33"/>
          <p:cNvGrpSpPr/>
          <p:nvPr/>
        </p:nvGrpSpPr>
        <p:grpSpPr>
          <a:xfrm>
            <a:off x="594938" y="336286"/>
            <a:ext cx="1304400" cy="388618"/>
            <a:chOff x="2506138" y="481025"/>
            <a:chExt cx="1304400" cy="388618"/>
          </a:xfrm>
        </p:grpSpPr>
        <p:sp>
          <p:nvSpPr>
            <p:cNvPr id="376" name="Google Shape;376;p33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3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cxnSp>
        <p:nvCxnSpPr>
          <p:cNvPr id="379" name="Google Shape;379;p33"/>
          <p:cNvCxnSpPr/>
          <p:nvPr/>
        </p:nvCxnSpPr>
        <p:spPr>
          <a:xfrm>
            <a:off x="594942" y="4411631"/>
            <a:ext cx="4824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0" name="Google Shape;380;p33"/>
          <p:cNvSpPr txBox="1"/>
          <p:nvPr/>
        </p:nvSpPr>
        <p:spPr>
          <a:xfrm>
            <a:off x="405175" y="1194150"/>
            <a:ext cx="8422200" cy="4929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Доля выпускников, набравших по итогам ЕГЭ в 2021/2022 уч. г. по трем предметам от 190 до 219 баллов - 24%</a:t>
            </a: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Доля выпускников, набравших по итогам ЕГЭ в 2021/2022 уч. г. по трем предметам от 220 до 249 баллов - 28%</a:t>
            </a: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Доля выпускников, набравших по итогам ЕГЭ в 2021/2022 уч. г. по трем предметам от 250 и более баллов – 23%</a:t>
            </a:r>
          </a:p>
          <a:p>
            <a:pPr marL="457200" indent="-323850">
              <a:spcBef>
                <a:spcPts val="1000"/>
              </a:spcBef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Доля выпускников, набравших по итогам ЕГЭ в 2021/2022 уч. г. по трем предметам от 160 до 189 баллов – 23%</a:t>
            </a: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Менее 160 баллов набрали - 2 %</a:t>
            </a: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17 обучающихся получили аттеста с отличием и награждены медалями РФ «За особые успехи в учении» </a:t>
            </a: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20 обучающихся получили медали Москвы </a:t>
            </a:r>
            <a:r>
              <a:rPr lang="ru" sz="1500" u="sng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«За особые успехи в обучении» </a:t>
            </a: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endParaRPr sz="1500" u="sng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3350" lvl="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1" name="Google Shape;381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17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B7976A8-3BAF-49F2-7F22-E55696516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62" y="82130"/>
            <a:ext cx="1597152" cy="106640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3"/>
          <p:cNvSpPr txBox="1">
            <a:spLocks noGrp="1"/>
          </p:cNvSpPr>
          <p:nvPr>
            <p:ph type="title"/>
          </p:nvPr>
        </p:nvSpPr>
        <p:spPr>
          <a:xfrm>
            <a:off x="2124800" y="281142"/>
            <a:ext cx="5853000" cy="4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МАССОВОЕ КАЧЕСТВЕННОЕ ОБРАЗОВАНИЕ </a:t>
            </a:r>
            <a:endParaRPr sz="182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75" name="Google Shape;375;p33"/>
          <p:cNvGrpSpPr/>
          <p:nvPr/>
        </p:nvGrpSpPr>
        <p:grpSpPr>
          <a:xfrm>
            <a:off x="594938" y="336286"/>
            <a:ext cx="1304400" cy="388618"/>
            <a:chOff x="2506138" y="481025"/>
            <a:chExt cx="1304400" cy="388618"/>
          </a:xfrm>
        </p:grpSpPr>
        <p:sp>
          <p:nvSpPr>
            <p:cNvPr id="376" name="Google Shape;376;p33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3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cxnSp>
        <p:nvCxnSpPr>
          <p:cNvPr id="379" name="Google Shape;379;p33"/>
          <p:cNvCxnSpPr/>
          <p:nvPr/>
        </p:nvCxnSpPr>
        <p:spPr>
          <a:xfrm>
            <a:off x="594942" y="4411631"/>
            <a:ext cx="4824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0" name="Google Shape;380;p33"/>
          <p:cNvSpPr txBox="1"/>
          <p:nvPr/>
        </p:nvSpPr>
        <p:spPr>
          <a:xfrm>
            <a:off x="405175" y="1194150"/>
            <a:ext cx="8422200" cy="3364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Доля выпускников, набравших по итогам ОГЭ в 2021/2022 уч. г. по двум предметам 8 баллов и более – 68%</a:t>
            </a: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-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Доля выпускников, набравших по итогам ОГЭ в 2020/2021 уч. г. по двум предметам 8 баллов и более – 52%</a:t>
            </a: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endParaRPr lang="ru-RU"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-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Аттестат с отличием получили 10 выпускников 9 классов</a:t>
            </a:r>
          </a:p>
          <a:p>
            <a:pPr marL="133350" lvl="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r>
              <a:rPr lang="ru" sz="1500" u="sng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endParaRPr sz="1500" u="sng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3350" lvl="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1" name="Google Shape;381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18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B7976A8-3BAF-49F2-7F22-E55696516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62" y="82130"/>
            <a:ext cx="1597152" cy="10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95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4"/>
          <p:cNvSpPr txBox="1">
            <a:spLocks noGrp="1"/>
          </p:cNvSpPr>
          <p:nvPr>
            <p:ph type="title"/>
          </p:nvPr>
        </p:nvSpPr>
        <p:spPr>
          <a:xfrm>
            <a:off x="2124800" y="281142"/>
            <a:ext cx="5853000" cy="4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МАССОВОЕ КАЧЕСТВЕННОЕ ОБРАЗОВАНИЕ </a:t>
            </a:r>
            <a:endParaRPr sz="182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87" name="Google Shape;387;p34"/>
          <p:cNvGrpSpPr/>
          <p:nvPr/>
        </p:nvGrpSpPr>
        <p:grpSpPr>
          <a:xfrm>
            <a:off x="594938" y="336286"/>
            <a:ext cx="1304400" cy="388618"/>
            <a:chOff x="2506138" y="481025"/>
            <a:chExt cx="1304400" cy="388618"/>
          </a:xfrm>
        </p:grpSpPr>
        <p:sp>
          <p:nvSpPr>
            <p:cNvPr id="388" name="Google Shape;388;p34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4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sp>
        <p:nvSpPr>
          <p:cNvPr id="390" name="Google Shape;390;p34"/>
          <p:cNvSpPr txBox="1"/>
          <p:nvPr/>
        </p:nvSpPr>
        <p:spPr>
          <a:xfrm>
            <a:off x="492225" y="4457250"/>
            <a:ext cx="75771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392" name="Google Shape;392;p34"/>
          <p:cNvSpPr txBox="1"/>
          <p:nvPr/>
        </p:nvSpPr>
        <p:spPr>
          <a:xfrm>
            <a:off x="436150" y="1194150"/>
            <a:ext cx="8422200" cy="2416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42950" lvl="0" indent="-285750" algn="l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Городские открытые научные конференции: «Наука для жизни», «Инженеры будущего», «Старт в медицину», «Курчатовский проект» – 2 победителя, 4 призера</a:t>
            </a:r>
          </a:p>
          <a:p>
            <a:pPr marL="742950" lvl="0" indent="-285750" algn="l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Конкурс «Интеллектуальный мегаполис. Потенциал» - 2 победителя, 9 призеров</a:t>
            </a:r>
          </a:p>
          <a:p>
            <a:pPr marL="742950" lvl="0" indent="-285750" algn="l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WorldSkillsRussia</a:t>
            </a:r>
            <a:r>
              <a:rPr lang="ru-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, региональный этап:  3 призера («Управление локомотивом», «Преподавание английского языка в дистанционном формате») </a:t>
            </a: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3" name="Google Shape;39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19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635CA51-980A-DFE6-A8E9-674F2F656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62" y="29152"/>
            <a:ext cx="1597152" cy="9991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9"/>
          <p:cNvSpPr txBox="1">
            <a:spLocks noGrp="1"/>
          </p:cNvSpPr>
          <p:nvPr>
            <p:ph type="title"/>
          </p:nvPr>
        </p:nvSpPr>
        <p:spPr>
          <a:xfrm>
            <a:off x="2340900" y="276020"/>
            <a:ext cx="6505500" cy="36034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ГБОУ Школа № 1552</a:t>
            </a:r>
            <a:br>
              <a:rPr lang="ru-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-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/>
            </a:r>
            <a:br>
              <a:rPr lang="ru-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-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7 зданий: 4 школы, 3 дошкольных отделения</a:t>
            </a:r>
            <a:r>
              <a:rPr lang="en-US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/>
            </a:r>
            <a:br>
              <a:rPr lang="en-US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en-US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/>
            </a:r>
            <a:br>
              <a:rPr lang="en-US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Мусы Джалиля, 17, к.3</a:t>
            </a:r>
            <a:b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Мусы Джалиля, 17, к.4</a:t>
            </a:r>
            <a:b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Мусы Джалиля, 25</a:t>
            </a:r>
            <a:b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Мусы Джалиля, 29, к.2</a:t>
            </a:r>
            <a:b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Мусы Джалиля, 29, к.3</a:t>
            </a:r>
            <a:b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Шипиловская, 58, к.2</a:t>
            </a:r>
            <a:b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Кустанайская, 2, к.2</a:t>
            </a:r>
            <a:br>
              <a:rPr lang="ru-RU" sz="182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endParaRPr sz="182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cxnSp>
        <p:nvCxnSpPr>
          <p:cNvPr id="152" name="Google Shape;152;p19"/>
          <p:cNvCxnSpPr/>
          <p:nvPr/>
        </p:nvCxnSpPr>
        <p:spPr>
          <a:xfrm>
            <a:off x="2174971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53" name="Google Shape;153;p19"/>
          <p:cNvGrpSpPr/>
          <p:nvPr/>
        </p:nvGrpSpPr>
        <p:grpSpPr>
          <a:xfrm>
            <a:off x="594938" y="336286"/>
            <a:ext cx="1304400" cy="388618"/>
            <a:chOff x="2506138" y="481025"/>
            <a:chExt cx="1304400" cy="388618"/>
          </a:xfrm>
        </p:grpSpPr>
        <p:sp>
          <p:nvSpPr>
            <p:cNvPr id="154" name="Google Shape;154;p19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9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sp>
        <p:nvSpPr>
          <p:cNvPr id="158" name="Google Shape;158;p19"/>
          <p:cNvSpPr txBox="1"/>
          <p:nvPr/>
        </p:nvSpPr>
        <p:spPr>
          <a:xfrm>
            <a:off x="512349" y="1155375"/>
            <a:ext cx="7871891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ru" sz="12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lang="ru" sz="15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ru" sz="18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19"/>
          <p:cNvSpPr txBox="1"/>
          <p:nvPr/>
        </p:nvSpPr>
        <p:spPr>
          <a:xfrm>
            <a:off x="3335362" y="1152892"/>
            <a:ext cx="4100862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ru" sz="15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" name="Google Shape;16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2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FE4E7A0-A85D-DCC8-A4AA-48F049E8F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55" y="119217"/>
            <a:ext cx="1597152" cy="127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76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4"/>
          <p:cNvSpPr txBox="1">
            <a:spLocks noGrp="1"/>
          </p:cNvSpPr>
          <p:nvPr>
            <p:ph type="title"/>
          </p:nvPr>
        </p:nvSpPr>
        <p:spPr>
          <a:xfrm>
            <a:off x="2124800" y="281141"/>
            <a:ext cx="5853000" cy="7268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Взаимодействие с социальными партнерами  </a:t>
            </a:r>
            <a:endParaRPr sz="182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87" name="Google Shape;387;p34"/>
          <p:cNvGrpSpPr/>
          <p:nvPr/>
        </p:nvGrpSpPr>
        <p:grpSpPr>
          <a:xfrm>
            <a:off x="594938" y="336286"/>
            <a:ext cx="1304400" cy="388618"/>
            <a:chOff x="2506138" y="481025"/>
            <a:chExt cx="1304400" cy="388618"/>
          </a:xfrm>
        </p:grpSpPr>
        <p:sp>
          <p:nvSpPr>
            <p:cNvPr id="388" name="Google Shape;388;p34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4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sp>
        <p:nvSpPr>
          <p:cNvPr id="390" name="Google Shape;390;p34"/>
          <p:cNvSpPr txBox="1"/>
          <p:nvPr/>
        </p:nvSpPr>
        <p:spPr>
          <a:xfrm>
            <a:off x="492225" y="4457250"/>
            <a:ext cx="75771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cxnSp>
        <p:nvCxnSpPr>
          <p:cNvPr id="391" name="Google Shape;391;p34"/>
          <p:cNvCxnSpPr/>
          <p:nvPr/>
        </p:nvCxnSpPr>
        <p:spPr>
          <a:xfrm>
            <a:off x="594942" y="4411631"/>
            <a:ext cx="4824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2" name="Google Shape;392;p34"/>
          <p:cNvSpPr txBox="1"/>
          <p:nvPr/>
        </p:nvSpPr>
        <p:spPr>
          <a:xfrm>
            <a:off x="436150" y="1194150"/>
            <a:ext cx="8422200" cy="439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algn="ctr">
              <a:buClr>
                <a:schemeClr val="dk2"/>
              </a:buClr>
              <a:buSzPts val="1500"/>
            </a:pPr>
            <a:r>
              <a:rPr lang="ru-RU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ФГБОУ ВО МГУ, ФГБОУ ВО РАНХиГС, ФГАОУ ВО РУДН, ФГБОУ ВО МИРЭА, ФГАОУ ВО НИУ ВШЭ, ФГБОУ ВО РЭУ им. </a:t>
            </a:r>
            <a:r>
              <a:rPr lang="ru-RU" sz="18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Г.В.Плеханова</a:t>
            </a:r>
            <a:r>
              <a:rPr lang="ru-RU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ФГБОУ ВО Финансовый университет при Правительстве РФ, ФГАОУ ВО НИТУ МИСИС, ФГБОУ ВО МТУСИ, ФГБОУ ВО РГГУ, ГАОУ ВО МГПУ, ФГБОУ ВО МПГУ; </a:t>
            </a:r>
          </a:p>
          <a:p>
            <a:pPr marL="133350" algn="ctr">
              <a:buClr>
                <a:schemeClr val="dk2"/>
              </a:buClr>
              <a:buSzPts val="1500"/>
            </a:pPr>
            <a:endParaRPr lang="ru-RU" sz="1800" dirty="0">
              <a:solidFill>
                <a:srgbClr val="21212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3350" algn="ctr">
              <a:buClr>
                <a:schemeClr val="dk2"/>
              </a:buClr>
              <a:buSzPts val="1500"/>
            </a:pPr>
            <a:r>
              <a:rPr lang="ru-RU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ГБПОУ Колледж «</a:t>
            </a:r>
            <a:r>
              <a:rPr lang="ru-RU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Царицыно», ГБПОУ Финансовый колледж № 35; </a:t>
            </a:r>
          </a:p>
          <a:p>
            <a:pPr marL="133350" algn="ctr">
              <a:buClr>
                <a:schemeClr val="dk2"/>
              </a:buClr>
              <a:buSzPts val="1500"/>
            </a:pPr>
            <a:endParaRPr lang="ru-RU" sz="1800" dirty="0">
              <a:solidFill>
                <a:srgbClr val="2121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3350" algn="ctr">
              <a:buClr>
                <a:schemeClr val="dk2"/>
              </a:buClr>
              <a:buSzPts val="1500"/>
            </a:pPr>
            <a:r>
              <a:rPr lang="ru-RU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работодатели города Москвы и Калининграда;</a:t>
            </a:r>
          </a:p>
          <a:p>
            <a:pPr marL="133350" algn="ctr">
              <a:buClr>
                <a:schemeClr val="dk2"/>
              </a:buClr>
              <a:buSzPts val="1500"/>
            </a:pPr>
            <a:endParaRPr lang="ru-RU" sz="1800" dirty="0">
              <a:solidFill>
                <a:srgbClr val="2121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3350" algn="ctr">
              <a:buClr>
                <a:schemeClr val="dk2"/>
              </a:buClr>
              <a:buSzPts val="1500"/>
            </a:pP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ГБОУ ДПО МЦПС, ГБУ ГППЦ ДОНМ</a:t>
            </a:r>
            <a:r>
              <a:rPr lang="ru-RU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РОО АПО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3350"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3" name="Google Shape;39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20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40AF2DD-C3F2-0699-13E1-7F110B511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62" y="47065"/>
            <a:ext cx="1597152" cy="110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93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7"/>
          <p:cNvSpPr txBox="1">
            <a:spLocks noGrp="1"/>
          </p:cNvSpPr>
          <p:nvPr>
            <p:ph type="title"/>
          </p:nvPr>
        </p:nvSpPr>
        <p:spPr>
          <a:xfrm>
            <a:off x="1934375" y="287685"/>
            <a:ext cx="6380400" cy="4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ГОРОДСКИЕ ПРОЕКТЫ В СФЕРЕ ВОСПИТАНИЯ</a:t>
            </a:r>
            <a:endParaRPr sz="182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423" name="Google Shape;423;p37"/>
          <p:cNvPicPr preferRelativeResize="0"/>
          <p:nvPr/>
        </p:nvPicPr>
        <p:blipFill rotWithShape="1">
          <a:blip r:embed="rId3">
            <a:alphaModFix/>
          </a:blip>
          <a:srcRect t="24759" b="29286"/>
          <a:stretch/>
        </p:blipFill>
        <p:spPr>
          <a:xfrm>
            <a:off x="512350" y="275475"/>
            <a:ext cx="1085474" cy="4988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4" name="Google Shape;424;p37"/>
          <p:cNvCxnSpPr/>
          <p:nvPr/>
        </p:nvCxnSpPr>
        <p:spPr>
          <a:xfrm>
            <a:off x="1768445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5" name="Google Shape;425;p37"/>
          <p:cNvSpPr txBox="1"/>
          <p:nvPr/>
        </p:nvSpPr>
        <p:spPr>
          <a:xfrm>
            <a:off x="1037100" y="966875"/>
            <a:ext cx="3897300" cy="1819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Церемония поднятия Государственного флага </a:t>
            </a:r>
            <a:br>
              <a:rPr lang="ru" sz="1500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500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Российской Федерации </a:t>
            </a:r>
            <a:br>
              <a:rPr lang="ru" sz="1500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500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и исполнения государственного </a:t>
            </a:r>
            <a:br>
              <a:rPr lang="ru" sz="1500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500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гимна</a:t>
            </a:r>
            <a:r>
              <a:rPr lang="ru" sz="15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3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6" name="Google Shape;426;p37"/>
          <p:cNvSpPr txBox="1"/>
          <p:nvPr/>
        </p:nvSpPr>
        <p:spPr>
          <a:xfrm>
            <a:off x="1037100" y="2639975"/>
            <a:ext cx="3310800" cy="1023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Цикл внеурочных занятий </a:t>
            </a:r>
            <a:br>
              <a:rPr lang="ru" sz="15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500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«Разговоры о важном»</a:t>
            </a:r>
            <a:endParaRPr sz="13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7" name="Google Shape;42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950" y="1147989"/>
            <a:ext cx="334200" cy="33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6900" y="2738919"/>
            <a:ext cx="334200" cy="33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950" y="3909564"/>
            <a:ext cx="334200" cy="33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04900" y="1240914"/>
            <a:ext cx="334200" cy="33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401964"/>
            <a:ext cx="334200" cy="33420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37"/>
          <p:cNvSpPr txBox="1"/>
          <p:nvPr/>
        </p:nvSpPr>
        <p:spPr>
          <a:xfrm>
            <a:off x="1037100" y="3751475"/>
            <a:ext cx="3633300" cy="144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Проект «Школьный театр» </a:t>
            </a:r>
            <a:r>
              <a:rPr lang="ru" sz="13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(открыта театральная студия под руководством режиссера детского музыкального театра)</a:t>
            </a:r>
            <a:endParaRPr sz="13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3" name="Google Shape;433;p37"/>
          <p:cNvSpPr txBox="1"/>
          <p:nvPr/>
        </p:nvSpPr>
        <p:spPr>
          <a:xfrm>
            <a:off x="4853275" y="1070575"/>
            <a:ext cx="4132200" cy="2062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Сохранение исторической памяти</a:t>
            </a:r>
            <a:r>
              <a:rPr lang="ru" sz="15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3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(посещение уникальных </a:t>
            </a:r>
            <a:br>
              <a:rPr lang="ru" sz="13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экспозиций Музея Победы </a:t>
            </a:r>
            <a:br>
              <a:rPr lang="ru" sz="13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«Подвиг народа» и «Битва за Москву»)</a:t>
            </a:r>
            <a:endParaRPr sz="13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3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262 ученика – призеры и победители социокультурных олимпиад города</a:t>
            </a:r>
            <a:endParaRPr sz="13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4" name="Google Shape;434;p37"/>
          <p:cNvSpPr txBox="1"/>
          <p:nvPr/>
        </p:nvSpPr>
        <p:spPr>
          <a:xfrm>
            <a:off x="4982200" y="3228575"/>
            <a:ext cx="3633300" cy="1253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500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Российское движение детей и молодежи «Движение первых» </a:t>
            </a:r>
            <a:r>
              <a:rPr lang="ru" sz="13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(Первичное отделение РДДМ)</a:t>
            </a:r>
            <a:endParaRPr sz="13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5" name="Google Shape;435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0" name="Google Shape;440;p38"/>
          <p:cNvCxnSpPr/>
          <p:nvPr/>
        </p:nvCxnSpPr>
        <p:spPr>
          <a:xfrm>
            <a:off x="2174971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41" name="Google Shape;441;p38"/>
          <p:cNvGrpSpPr/>
          <p:nvPr/>
        </p:nvGrpSpPr>
        <p:grpSpPr>
          <a:xfrm>
            <a:off x="594938" y="336286"/>
            <a:ext cx="1304400" cy="388618"/>
            <a:chOff x="2506138" y="481025"/>
            <a:chExt cx="1304400" cy="388618"/>
          </a:xfrm>
        </p:grpSpPr>
        <p:sp>
          <p:nvSpPr>
            <p:cNvPr id="442" name="Google Shape;442;p38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cxnSp>
        <p:nvCxnSpPr>
          <p:cNvPr id="445" name="Google Shape;445;p38"/>
          <p:cNvCxnSpPr/>
          <p:nvPr/>
        </p:nvCxnSpPr>
        <p:spPr>
          <a:xfrm>
            <a:off x="594942" y="4411631"/>
            <a:ext cx="4824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6" name="Google Shape;446;p38"/>
          <p:cNvSpPr txBox="1"/>
          <p:nvPr/>
        </p:nvSpPr>
        <p:spPr>
          <a:xfrm>
            <a:off x="512350" y="1536375"/>
            <a:ext cx="8135700" cy="2595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lvl="0" indent="-285750" algn="l" rtl="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Музеи. Парки. Усадьбы – 204 призера/победителя</a:t>
            </a:r>
          </a:p>
          <a:p>
            <a:pPr marL="285750" lvl="0" indent="-285750" algn="l" rtl="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Не прервется связь поколений – 36 призеров/победителей</a:t>
            </a:r>
          </a:p>
          <a:p>
            <a:pPr marL="285750" lvl="0" indent="-285750" algn="l" rtl="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История и культура храмов столицы и городов России – 7 призеров/победителей</a:t>
            </a:r>
          </a:p>
          <a:p>
            <a:pPr marL="285750" lvl="0" indent="-285750" algn="l" rtl="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Москва – многонациональная столица России -15 призеров/победителей</a:t>
            </a:r>
            <a:endParaRPr sz="15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7" name="Google Shape;447;p38"/>
          <p:cNvSpPr txBox="1">
            <a:spLocks noGrp="1"/>
          </p:cNvSpPr>
          <p:nvPr>
            <p:ph type="title"/>
          </p:nvPr>
        </p:nvSpPr>
        <p:spPr>
          <a:xfrm>
            <a:off x="2365650" y="301718"/>
            <a:ext cx="5586300" cy="4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ВОСПИТАТЕЛЬНАЯ РАБОТА </a:t>
            </a:r>
            <a:endParaRPr sz="182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48" name="Google Shape;448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22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2224D0D-D2E3-EB05-BDC8-4FE862A71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63" y="141194"/>
            <a:ext cx="1597152" cy="121023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0" name="Google Shape;440;p38"/>
          <p:cNvCxnSpPr/>
          <p:nvPr/>
        </p:nvCxnSpPr>
        <p:spPr>
          <a:xfrm>
            <a:off x="2174971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41" name="Google Shape;441;p38"/>
          <p:cNvGrpSpPr/>
          <p:nvPr/>
        </p:nvGrpSpPr>
        <p:grpSpPr>
          <a:xfrm>
            <a:off x="594938" y="336286"/>
            <a:ext cx="1304400" cy="388618"/>
            <a:chOff x="2506138" y="481025"/>
            <a:chExt cx="1304400" cy="388618"/>
          </a:xfrm>
        </p:grpSpPr>
        <p:sp>
          <p:nvSpPr>
            <p:cNvPr id="442" name="Google Shape;442;p38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cxnSp>
        <p:nvCxnSpPr>
          <p:cNvPr id="445" name="Google Shape;445;p38"/>
          <p:cNvCxnSpPr/>
          <p:nvPr/>
        </p:nvCxnSpPr>
        <p:spPr>
          <a:xfrm>
            <a:off x="594942" y="4411631"/>
            <a:ext cx="4824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6" name="Google Shape;446;p38"/>
          <p:cNvSpPr txBox="1"/>
          <p:nvPr/>
        </p:nvSpPr>
        <p:spPr>
          <a:xfrm>
            <a:off x="512350" y="1536375"/>
            <a:ext cx="8135700" cy="3118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242424"/>
                </a:solidFill>
                <a:effectLst/>
                <a:latin typeface="Montserrat" panose="00000500000000000000" pitchFamily="2" charset="-52"/>
              </a:rPr>
              <a:t>Олимпиада "Мой район в годы войны"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242424"/>
                </a:solidFill>
                <a:effectLst/>
                <a:latin typeface="Montserrat" panose="00000500000000000000" pitchFamily="2" charset="-52"/>
              </a:rPr>
              <a:t>Фестиваль "Кадетская звёздочка"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242424"/>
                </a:solidFill>
                <a:effectLst/>
                <a:latin typeface="Montserrat" panose="00000500000000000000" pitchFamily="2" charset="-52"/>
              </a:rPr>
              <a:t>Музейные перемены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42424"/>
                </a:solidFill>
                <a:latin typeface="Montserrat" panose="00000500000000000000" pitchFamily="2" charset="-52"/>
              </a:rPr>
              <a:t>Встречи с ветеранами и создание банка интервью </a:t>
            </a:r>
            <a:r>
              <a:rPr lang="en-US" sz="1600">
                <a:solidFill>
                  <a:srgbClr val="242424"/>
                </a:solidFill>
                <a:latin typeface="Montserrat" panose="00000500000000000000" pitchFamily="2" charset="-52"/>
              </a:rPr>
              <a:t>c </a:t>
            </a:r>
            <a:r>
              <a:rPr lang="ru-RU" sz="1600">
                <a:solidFill>
                  <a:srgbClr val="242424"/>
                </a:solidFill>
                <a:latin typeface="Montserrat" panose="00000500000000000000" pitchFamily="2" charset="-52"/>
              </a:rPr>
              <a:t>ветеранами</a:t>
            </a:r>
            <a:endParaRPr lang="ru-RU" sz="1600" b="0" i="0" dirty="0">
              <a:solidFill>
                <a:srgbClr val="242424"/>
              </a:solidFill>
              <a:effectLst/>
              <a:latin typeface="Montserrat" panose="00000500000000000000" pitchFamily="2" charset="-52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242424"/>
                </a:solidFill>
                <a:effectLst/>
                <a:latin typeface="Montserrat" panose="00000500000000000000" pitchFamily="2" charset="-52"/>
              </a:rPr>
              <a:t>Фестиваль смотра строя и песни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242424"/>
                </a:solidFill>
                <a:effectLst/>
                <a:latin typeface="Montserrat" panose="00000500000000000000" pitchFamily="2" charset="-52"/>
              </a:rPr>
              <a:t>Акция " Ветеран живёт рядом"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242424"/>
                </a:solidFill>
                <a:effectLst/>
                <a:latin typeface="Montserrat" panose="00000500000000000000" pitchFamily="2" charset="-52"/>
              </a:rPr>
              <a:t>Ежегодная выставка рисунков к Дню народного единства и примирения, Дню защитников </a:t>
            </a:r>
            <a:r>
              <a:rPr lang="ru-RU" sz="1600" b="0" i="0" dirty="0">
                <a:solidFill>
                  <a:srgbClr val="242424"/>
                </a:solidFill>
                <a:effectLst/>
                <a:latin typeface="Segoe UI Web (Cyrillic)"/>
              </a:rPr>
              <a:t>Отечества, Дню Победы.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242424"/>
                </a:solidFill>
                <a:effectLst/>
                <a:latin typeface="Segoe UI Web (Cyrillic)"/>
              </a:rPr>
              <a:t>Интеллектуальные конкурсы, направленные на изучение истории </a:t>
            </a: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l" rtl="0">
              <a:spcBef>
                <a:spcPts val="1000"/>
              </a:spcBef>
              <a:spcAft>
                <a:spcPts val="1000"/>
              </a:spcAft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7" name="Google Shape;447;p38"/>
          <p:cNvSpPr txBox="1">
            <a:spLocks noGrp="1"/>
          </p:cNvSpPr>
          <p:nvPr>
            <p:ph type="title"/>
          </p:nvPr>
        </p:nvSpPr>
        <p:spPr>
          <a:xfrm>
            <a:off x="2365650" y="301718"/>
            <a:ext cx="5586300" cy="787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ВОСПИТАТЕЛЬНАЯ РАБОТА. Патриотические мероприятия. </a:t>
            </a:r>
            <a:endParaRPr sz="182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48" name="Google Shape;448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23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2224D0D-D2E3-EB05-BDC8-4FE862A71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63" y="141194"/>
            <a:ext cx="1597152" cy="121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0152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3"/>
          <p:cNvSpPr txBox="1">
            <a:spLocks noGrp="1"/>
          </p:cNvSpPr>
          <p:nvPr>
            <p:ph type="title"/>
          </p:nvPr>
        </p:nvSpPr>
        <p:spPr>
          <a:xfrm>
            <a:off x="2124800" y="281142"/>
            <a:ext cx="5853000" cy="8673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По итогу 2021-2022 учебного года ГБОУ Школа № 1552</a:t>
            </a:r>
            <a:endParaRPr sz="182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75" name="Google Shape;375;p33"/>
          <p:cNvGrpSpPr/>
          <p:nvPr/>
        </p:nvGrpSpPr>
        <p:grpSpPr>
          <a:xfrm>
            <a:off x="594938" y="336286"/>
            <a:ext cx="1304400" cy="388618"/>
            <a:chOff x="2506138" y="481025"/>
            <a:chExt cx="1304400" cy="388618"/>
          </a:xfrm>
        </p:grpSpPr>
        <p:sp>
          <p:nvSpPr>
            <p:cNvPr id="376" name="Google Shape;376;p33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3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cxnSp>
        <p:nvCxnSpPr>
          <p:cNvPr id="379" name="Google Shape;379;p33"/>
          <p:cNvCxnSpPr/>
          <p:nvPr/>
        </p:nvCxnSpPr>
        <p:spPr>
          <a:xfrm>
            <a:off x="594942" y="4411631"/>
            <a:ext cx="4824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0" name="Google Shape;380;p33"/>
          <p:cNvSpPr txBox="1"/>
          <p:nvPr/>
        </p:nvSpPr>
        <p:spPr>
          <a:xfrm>
            <a:off x="405175" y="1194150"/>
            <a:ext cx="8422200" cy="4611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dirty="0">
                <a:solidFill>
                  <a:schemeClr val="accent1"/>
                </a:solidFill>
                <a:latin typeface="Montserrat" panose="00000500000000000000" pitchFamily="2" charset="-52"/>
                <a:ea typeface="Montserrat"/>
                <a:cs typeface="Montserrat"/>
                <a:sym typeface="Montserrat"/>
              </a:rPr>
              <a:t>ТОП-100 образовательных организаций, показавших ВЫСОКОЕ качество знаний и умений обучающихся при сдаче ГИА-9 и ГИА-11, независимых диагностик МЦКО</a:t>
            </a:r>
            <a:endParaRPr sz="1500" dirty="0">
              <a:solidFill>
                <a:schemeClr val="accent1"/>
              </a:solidFill>
              <a:latin typeface="Montserrat" panose="00000500000000000000" pitchFamily="2" charset="-52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  <a:ea typeface="Montserrat"/>
                <a:cs typeface="Montserrat"/>
                <a:sym typeface="Montserrat"/>
              </a:rPr>
              <a:t>ТОП-300 рейтинга вклада образовательных организаций в качественное обучение школьников</a:t>
            </a:r>
            <a:endParaRPr sz="1500" dirty="0">
              <a:solidFill>
                <a:schemeClr val="accent1">
                  <a:lumMod val="75000"/>
                </a:schemeClr>
              </a:solidFill>
              <a:latin typeface="Montserrat" panose="00000500000000000000" pitchFamily="2" charset="-52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" sz="15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-52"/>
                <a:ea typeface="Montserrat"/>
                <a:cs typeface="Montserrat"/>
                <a:sym typeface="Montserrat"/>
              </a:rPr>
              <a:t>ТОП-20 школ, успешно использующих социокультурные ресурса города в образовательном процессе </a:t>
            </a:r>
          </a:p>
          <a:p>
            <a:pPr marL="457200" indent="-323850">
              <a:spcBef>
                <a:spcPts val="1000"/>
              </a:spcBef>
              <a:buClr>
                <a:schemeClr val="dk2"/>
              </a:buClr>
              <a:buSzPts val="1500"/>
              <a:buFont typeface="Montserrat"/>
              <a:buChar char="●"/>
            </a:pPr>
            <a:r>
              <a:rPr lang="ru-RU" dirty="0">
                <a:solidFill>
                  <a:srgbClr val="21212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П</a:t>
            </a:r>
            <a:r>
              <a:rPr lang="ru-RU" dirty="0">
                <a:solidFill>
                  <a:srgbClr val="212121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</a:rPr>
              <a:t>ризнана образовательным комплексом, успешно реализующим подготовку обучающихся к олимпиадам по предметам социально-экономического, социально-гуманитарного, биолого-географического, химико-биологического и филолого-лингвистического профилей</a:t>
            </a:r>
            <a:endParaRPr lang="ru" dirty="0">
              <a:solidFill>
                <a:schemeClr val="dk2"/>
              </a:solidFill>
              <a:latin typeface="Montserrat" panose="00000500000000000000" pitchFamily="2" charset="-52"/>
              <a:ea typeface="Montserrat"/>
              <a:cs typeface="Montserrat"/>
              <a:sym typeface="Montserrat"/>
            </a:endParaRPr>
          </a:p>
          <a:p>
            <a:pPr marL="133350" lvl="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endParaRPr lang="ru" sz="1500" u="sng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Montserrat"/>
              <a:buChar char="●"/>
            </a:pPr>
            <a:endParaRPr sz="1500" u="sng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3350" lvl="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5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1" name="Google Shape;381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24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B7976A8-3BAF-49F2-7F22-E55696516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62" y="82130"/>
            <a:ext cx="1597152" cy="106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160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40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                </a:t>
            </a:r>
            <a:r>
              <a:rPr lang="ru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В 2023 покоряем новые вершины!</a:t>
            </a:r>
            <a:endParaRPr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6F8B7FD1-D7BA-5F80-DE09-C13CFB000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632" y="905578"/>
            <a:ext cx="8520600" cy="4101564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pPr marL="114300" indent="0">
              <a:buNone/>
            </a:pPr>
            <a:endParaRPr lang="ru-RU" b="1" dirty="0"/>
          </a:p>
        </p:txBody>
      </p:sp>
      <p:sp>
        <p:nvSpPr>
          <p:cNvPr id="381" name="Google Shape;381;p3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25</a:t>
            </a:fld>
            <a:endParaRPr/>
          </a:p>
        </p:txBody>
      </p:sp>
      <p:grpSp>
        <p:nvGrpSpPr>
          <p:cNvPr id="375" name="Google Shape;375;p33"/>
          <p:cNvGrpSpPr/>
          <p:nvPr/>
        </p:nvGrpSpPr>
        <p:grpSpPr>
          <a:xfrm>
            <a:off x="97397" y="172444"/>
            <a:ext cx="1304400" cy="388618"/>
            <a:chOff x="2506138" y="481025"/>
            <a:chExt cx="1304400" cy="388618"/>
          </a:xfrm>
        </p:grpSpPr>
        <p:sp>
          <p:nvSpPr>
            <p:cNvPr id="376" name="Google Shape;376;p33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3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B7976A8-3BAF-49F2-7F22-E55696516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10" y="136358"/>
            <a:ext cx="1312568" cy="1061383"/>
          </a:xfrm>
          <a:prstGeom prst="rect">
            <a:avLst/>
          </a:prstGeom>
        </p:spPr>
      </p:pic>
      <p:pic>
        <p:nvPicPr>
          <p:cNvPr id="1026" name="Picture 2" descr="Предварительный просмотр изображения">
            <a:extLst>
              <a:ext uri="{FF2B5EF4-FFF2-40B4-BE49-F238E27FC236}">
                <a16:creationId xmlns:a16="http://schemas.microsoft.com/office/drawing/2014/main" xmlns="" id="{7B4A9C7D-B238-663B-712B-C18191B2A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332" y="1029853"/>
            <a:ext cx="6337871" cy="3859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74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title"/>
          </p:nvPr>
        </p:nvSpPr>
        <p:spPr>
          <a:xfrm>
            <a:off x="2340897" y="336275"/>
            <a:ext cx="6505500" cy="77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КОНТИНГЕНТ И КАДРОВЫЙ СОСТАВ </a:t>
            </a:r>
            <a:endParaRPr sz="182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22" name="Google Shape;122;p17"/>
          <p:cNvSpPr txBox="1">
            <a:spLocks noGrp="1"/>
          </p:cNvSpPr>
          <p:nvPr>
            <p:ph type="body" idx="1"/>
          </p:nvPr>
        </p:nvSpPr>
        <p:spPr>
          <a:xfrm>
            <a:off x="492225" y="1328550"/>
            <a:ext cx="3737100" cy="12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Дети</a:t>
            </a: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500"/>
              <a:buFont typeface="Montserrat"/>
              <a:buChar char="●"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lang="en-US" sz="1500" b="1" dirty="0">
                <a:latin typeface="Montserrat"/>
                <a:ea typeface="Montserrat"/>
                <a:cs typeface="Montserrat"/>
                <a:sym typeface="Montserrat"/>
              </a:rPr>
              <a:t>103</a:t>
            </a: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500" dirty="0">
                <a:latin typeface="Montserrat"/>
                <a:ea typeface="Montserrat"/>
                <a:cs typeface="Montserrat"/>
                <a:sym typeface="Montserrat"/>
              </a:rPr>
              <a:t>школьников </a:t>
            </a: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SzPts val="1500"/>
              <a:buFont typeface="Montserrat"/>
              <a:buChar char="●"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454 </a:t>
            </a:r>
            <a:r>
              <a:rPr lang="ru" sz="1500" dirty="0">
                <a:latin typeface="Montserrat"/>
                <a:ea typeface="Montserrat"/>
                <a:cs typeface="Montserrat"/>
                <a:sym typeface="Montserrat"/>
              </a:rPr>
              <a:t>дошкольников</a:t>
            </a: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3" name="Google Shape;123;p17"/>
          <p:cNvCxnSpPr/>
          <p:nvPr/>
        </p:nvCxnSpPr>
        <p:spPr>
          <a:xfrm>
            <a:off x="2174971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4" name="Google Shape;124;p17"/>
          <p:cNvGrpSpPr/>
          <p:nvPr/>
        </p:nvGrpSpPr>
        <p:grpSpPr>
          <a:xfrm>
            <a:off x="594938" y="336286"/>
            <a:ext cx="1304400" cy="388618"/>
            <a:chOff x="2506138" y="481025"/>
            <a:chExt cx="1304400" cy="388618"/>
          </a:xfrm>
        </p:grpSpPr>
        <p:sp>
          <p:nvSpPr>
            <p:cNvPr id="125" name="Google Shape;125;p17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7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cxnSp>
        <p:nvCxnSpPr>
          <p:cNvPr id="128" name="Google Shape;128;p17"/>
          <p:cNvCxnSpPr/>
          <p:nvPr/>
        </p:nvCxnSpPr>
        <p:spPr>
          <a:xfrm>
            <a:off x="594942" y="4411631"/>
            <a:ext cx="4824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9" name="Google Shape;129;p17"/>
          <p:cNvSpPr txBox="1">
            <a:spLocks noGrp="1"/>
          </p:cNvSpPr>
          <p:nvPr>
            <p:ph type="body" idx="1"/>
          </p:nvPr>
        </p:nvSpPr>
        <p:spPr>
          <a:xfrm>
            <a:off x="492225" y="2745925"/>
            <a:ext cx="3889500" cy="12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Педагогические работники</a:t>
            </a: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500"/>
              <a:buFont typeface="Montserrat"/>
              <a:buChar char="●"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114 </a:t>
            </a:r>
            <a:r>
              <a:rPr lang="ru" sz="1500" dirty="0">
                <a:latin typeface="Montserrat"/>
                <a:ea typeface="Montserrat"/>
                <a:cs typeface="Montserrat"/>
                <a:sym typeface="Montserrat"/>
              </a:rPr>
              <a:t>учителей </a:t>
            </a: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SzPts val="1500"/>
              <a:buFont typeface="Montserrat"/>
              <a:buChar char="●"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35 </a:t>
            </a:r>
            <a:r>
              <a:rPr lang="ru" sz="1500" dirty="0">
                <a:latin typeface="Montserrat"/>
                <a:ea typeface="Montserrat"/>
                <a:cs typeface="Montserrat"/>
                <a:sym typeface="Montserrat"/>
              </a:rPr>
              <a:t>воспитателей</a:t>
            </a: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17"/>
          <p:cNvSpPr txBox="1">
            <a:spLocks noGrp="1"/>
          </p:cNvSpPr>
          <p:nvPr>
            <p:ph type="body" idx="1"/>
          </p:nvPr>
        </p:nvSpPr>
        <p:spPr>
          <a:xfrm>
            <a:off x="4848875" y="1328550"/>
            <a:ext cx="2970300" cy="11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Рост контингента </a:t>
            </a:r>
            <a:b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обучающихся </a:t>
            </a:r>
            <a:b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500" b="1" dirty="0">
                <a:latin typeface="Montserrat"/>
                <a:ea typeface="Montserrat"/>
                <a:cs typeface="Montserrat"/>
                <a:sym typeface="Montserrat"/>
              </a:rPr>
              <a:t>91 </a:t>
            </a:r>
            <a:r>
              <a:rPr lang="ru-RU" sz="1500" b="1" dirty="0">
                <a:latin typeface="Montserrat"/>
                <a:ea typeface="Montserrat"/>
                <a:cs typeface="Montserrat"/>
                <a:sym typeface="Montserrat"/>
              </a:rPr>
              <a:t>чел (5%)</a:t>
            </a: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" name="Google Shape;131;p17"/>
          <p:cNvSpPr txBox="1">
            <a:spLocks noGrp="1"/>
          </p:cNvSpPr>
          <p:nvPr>
            <p:ph type="body" idx="1"/>
          </p:nvPr>
        </p:nvSpPr>
        <p:spPr>
          <a:xfrm>
            <a:off x="4848875" y="2745925"/>
            <a:ext cx="2970300" cy="10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Доля дошкольников, перешедших в 1 класс </a:t>
            </a:r>
            <a:r>
              <a:rPr lang="ru-RU" sz="1500" b="1" dirty="0">
                <a:latin typeface="Montserrat"/>
                <a:ea typeface="Montserrat"/>
                <a:cs typeface="Montserrat"/>
                <a:sym typeface="Montserrat"/>
              </a:rPr>
              <a:t>      </a:t>
            </a:r>
            <a:r>
              <a:rPr lang="en-US" sz="1500" b="1" dirty="0">
                <a:latin typeface="Montserrat"/>
                <a:ea typeface="Montserrat"/>
                <a:cs typeface="Montserrat"/>
                <a:sym typeface="Montserrat"/>
              </a:rPr>
              <a:t>80%</a:t>
            </a: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3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30A8452-2967-D434-8F11-D25E475A5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966" y="200852"/>
            <a:ext cx="1597152" cy="9823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title"/>
          </p:nvPr>
        </p:nvSpPr>
        <p:spPr>
          <a:xfrm>
            <a:off x="2340897" y="336275"/>
            <a:ext cx="6505500" cy="77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КОНТИНГЕНТ ШКОЛЫ. Лояльность.  </a:t>
            </a:r>
            <a:endParaRPr sz="182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22" name="Google Shape;122;p17"/>
          <p:cNvSpPr txBox="1">
            <a:spLocks noGrp="1"/>
          </p:cNvSpPr>
          <p:nvPr>
            <p:ph type="body" idx="1"/>
          </p:nvPr>
        </p:nvSpPr>
        <p:spPr>
          <a:xfrm>
            <a:off x="492225" y="1328550"/>
            <a:ext cx="3737100" cy="14953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Обучающиеся школы</a:t>
            </a: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500"/>
              <a:buFont typeface="Montserrat"/>
              <a:buChar char="●"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772 </a:t>
            </a:r>
            <a:r>
              <a:rPr lang="ru-RU" sz="1500" b="1" dirty="0">
                <a:latin typeface="Montserrat"/>
                <a:ea typeface="Montserrat"/>
                <a:cs typeface="Montserrat"/>
                <a:sym typeface="Montserrat"/>
              </a:rPr>
              <a:t>начальная школа</a:t>
            </a:r>
            <a:r>
              <a:rPr lang="ru" sz="15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SzPts val="1500"/>
              <a:buFont typeface="Montserrat"/>
              <a:buChar char="●"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1058 основная школа</a:t>
            </a:r>
          </a:p>
          <a:p>
            <a:pPr marL="457200" lvl="0" indent="-32385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SzPts val="1500"/>
              <a:buFont typeface="Montserrat"/>
              <a:buChar char="●"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273 старшая школа</a:t>
            </a:r>
          </a:p>
          <a:p>
            <a:pPr marL="457200" lvl="0" indent="-32385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SzPts val="1500"/>
              <a:buFont typeface="Montserrat"/>
              <a:buChar char="●"/>
            </a:pP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3" name="Google Shape;123;p17"/>
          <p:cNvCxnSpPr/>
          <p:nvPr/>
        </p:nvCxnSpPr>
        <p:spPr>
          <a:xfrm>
            <a:off x="2174971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4" name="Google Shape;124;p17"/>
          <p:cNvGrpSpPr/>
          <p:nvPr/>
        </p:nvGrpSpPr>
        <p:grpSpPr>
          <a:xfrm>
            <a:off x="594938" y="336286"/>
            <a:ext cx="1304400" cy="388618"/>
            <a:chOff x="2506138" y="481025"/>
            <a:chExt cx="1304400" cy="388618"/>
          </a:xfrm>
        </p:grpSpPr>
        <p:sp>
          <p:nvSpPr>
            <p:cNvPr id="125" name="Google Shape;125;p17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7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sp>
        <p:nvSpPr>
          <p:cNvPr id="129" name="Google Shape;129;p17"/>
          <p:cNvSpPr txBox="1">
            <a:spLocks noGrp="1"/>
          </p:cNvSpPr>
          <p:nvPr>
            <p:ph type="body" idx="1"/>
          </p:nvPr>
        </p:nvSpPr>
        <p:spPr>
          <a:xfrm>
            <a:off x="492225" y="2948723"/>
            <a:ext cx="3889500" cy="10692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" sz="15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17"/>
          <p:cNvSpPr txBox="1">
            <a:spLocks noGrp="1"/>
          </p:cNvSpPr>
          <p:nvPr>
            <p:ph type="body" idx="1"/>
          </p:nvPr>
        </p:nvSpPr>
        <p:spPr>
          <a:xfrm>
            <a:off x="4848875" y="1328549"/>
            <a:ext cx="2970300" cy="13205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lnSpc>
                <a:spcPct val="95000"/>
              </a:lnSpc>
              <a:spcAft>
                <a:spcPts val="1000"/>
              </a:spcAft>
              <a:buNone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Доля обучающихся, окончивших 5, 6 и 7 классы, не переходя в другие ОО </a:t>
            </a:r>
          </a:p>
          <a:p>
            <a:pPr marL="0" indent="0" algn="ctr">
              <a:lnSpc>
                <a:spcPct val="95000"/>
              </a:lnSpc>
              <a:spcAft>
                <a:spcPts val="1000"/>
              </a:spcAft>
              <a:buNone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90%</a:t>
            </a:r>
          </a:p>
          <a:p>
            <a:pPr marL="0" indent="0" algn="ctr">
              <a:lnSpc>
                <a:spcPct val="95000"/>
              </a:lnSpc>
              <a:spcAft>
                <a:spcPts val="1000"/>
              </a:spcAft>
              <a:buNone/>
            </a:pPr>
            <a:r>
              <a:rPr lang="ru-RU" sz="1500" b="1" dirty="0">
                <a:latin typeface="Montserrat"/>
                <a:ea typeface="Montserrat"/>
                <a:cs typeface="Montserrat"/>
                <a:sym typeface="Montserrat"/>
              </a:rPr>
              <a:t>     </a:t>
            </a:r>
          </a:p>
          <a:p>
            <a:pPr marL="0" indent="0" algn="ctr">
              <a:lnSpc>
                <a:spcPct val="95000"/>
              </a:lnSpc>
              <a:spcAft>
                <a:spcPts val="1000"/>
              </a:spcAft>
              <a:buNone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Доля выпускников 9 классов, перешедших в 10 класс </a:t>
            </a:r>
            <a:r>
              <a:rPr lang="ru-RU" sz="1500" b="1" dirty="0">
                <a:latin typeface="Montserrat"/>
                <a:ea typeface="Montserrat"/>
                <a:cs typeface="Montserrat"/>
                <a:sym typeface="Montserrat"/>
              </a:rPr>
              <a:t>    </a:t>
            </a:r>
          </a:p>
          <a:p>
            <a:pPr marL="0" indent="0" algn="ctr">
              <a:lnSpc>
                <a:spcPct val="95000"/>
              </a:lnSpc>
              <a:spcAft>
                <a:spcPts val="1000"/>
              </a:spcAft>
              <a:buNone/>
            </a:pPr>
            <a:r>
              <a:rPr lang="ru-RU" sz="1500" b="1" dirty="0">
                <a:latin typeface="Montserrat"/>
                <a:ea typeface="Montserrat"/>
                <a:cs typeface="Montserrat"/>
                <a:sym typeface="Montserrat"/>
              </a:rPr>
              <a:t>86%  </a:t>
            </a:r>
          </a:p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" name="Google Shape;131;p17"/>
          <p:cNvSpPr txBox="1">
            <a:spLocks noGrp="1"/>
          </p:cNvSpPr>
          <p:nvPr>
            <p:ph type="body" idx="1"/>
          </p:nvPr>
        </p:nvSpPr>
        <p:spPr>
          <a:xfrm>
            <a:off x="615050" y="3096618"/>
            <a:ext cx="2970300" cy="10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Доля выпускников 4 классов, перешедших в 5 класс </a:t>
            </a:r>
            <a:r>
              <a:rPr lang="ru-RU" sz="1500" b="1" dirty="0">
                <a:latin typeface="Montserrat"/>
                <a:ea typeface="Montserrat"/>
                <a:cs typeface="Montserrat"/>
                <a:sym typeface="Montserrat"/>
              </a:rPr>
              <a:t>      </a:t>
            </a:r>
          </a:p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500" b="1" dirty="0">
                <a:latin typeface="Montserrat"/>
                <a:ea typeface="Montserrat"/>
                <a:cs typeface="Montserrat"/>
                <a:sym typeface="Montserrat"/>
              </a:rPr>
              <a:t>91</a:t>
            </a:r>
            <a:r>
              <a:rPr lang="en-US" sz="1500" b="1" dirty="0">
                <a:latin typeface="Montserrat"/>
                <a:ea typeface="Montserrat"/>
                <a:cs typeface="Montserrat"/>
                <a:sym typeface="Montserrat"/>
              </a:rPr>
              <a:t>%</a:t>
            </a: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4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4957D29-BC92-358D-EA17-7E79F304A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048" y="235324"/>
            <a:ext cx="1597152" cy="109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00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2"/>
          <p:cNvSpPr txBox="1">
            <a:spLocks noGrp="1"/>
          </p:cNvSpPr>
          <p:nvPr>
            <p:ph type="title"/>
          </p:nvPr>
        </p:nvSpPr>
        <p:spPr>
          <a:xfrm>
            <a:off x="1934375" y="159627"/>
            <a:ext cx="65055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РАЗВИТИЕ ПРЕДПРОФЕССИОНАЛЬНОГО ОБРАЗОВАНИЯ</a:t>
            </a:r>
            <a:endParaRPr sz="182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197" name="Google Shape;197;p22"/>
          <p:cNvPicPr preferRelativeResize="0"/>
          <p:nvPr/>
        </p:nvPicPr>
        <p:blipFill rotWithShape="1">
          <a:blip r:embed="rId3">
            <a:alphaModFix/>
          </a:blip>
          <a:srcRect t="24759" b="29286"/>
          <a:stretch/>
        </p:blipFill>
        <p:spPr>
          <a:xfrm>
            <a:off x="512350" y="275475"/>
            <a:ext cx="1085474" cy="4988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8" name="Google Shape;198;p22"/>
          <p:cNvCxnSpPr/>
          <p:nvPr/>
        </p:nvCxnSpPr>
        <p:spPr>
          <a:xfrm>
            <a:off x="1768445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9" name="Google Shape;199;p22"/>
          <p:cNvPicPr preferRelativeResize="0"/>
          <p:nvPr/>
        </p:nvPicPr>
        <p:blipFill rotWithShape="1">
          <a:blip r:embed="rId4">
            <a:alphaModFix/>
          </a:blip>
          <a:srcRect l="10772" t="7800" r="5587"/>
          <a:stretch/>
        </p:blipFill>
        <p:spPr>
          <a:xfrm>
            <a:off x="174325" y="1575000"/>
            <a:ext cx="2742449" cy="3568502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2"/>
          <p:cNvSpPr txBox="1"/>
          <p:nvPr/>
        </p:nvSpPr>
        <p:spPr>
          <a:xfrm>
            <a:off x="2770250" y="940750"/>
            <a:ext cx="5957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000"/>
              </a:spcAft>
              <a:buNone/>
            </a:pPr>
            <a:r>
              <a:rPr lang="ru" sz="2000">
                <a:solidFill>
                  <a:srgbClr val="1F497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9 </a:t>
            </a:r>
            <a:r>
              <a:rPr lang="ru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b="1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направлений предпрофессиональных классов</a:t>
            </a:r>
            <a:endParaRPr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" name="Google Shape;201;p22"/>
          <p:cNvSpPr txBox="1"/>
          <p:nvPr/>
        </p:nvSpPr>
        <p:spPr>
          <a:xfrm>
            <a:off x="2633175" y="1367025"/>
            <a:ext cx="2840400" cy="13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Montserrat"/>
              <a:buChar char="●"/>
            </a:pPr>
            <a:r>
              <a:rPr lang="ru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медицинские</a:t>
            </a:r>
            <a:endParaRPr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Montserrat"/>
              <a:buChar char="●"/>
            </a:pPr>
            <a:r>
              <a:rPr lang="ru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инженерные</a:t>
            </a:r>
            <a:endParaRPr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Montserrat"/>
              <a:buChar char="●"/>
            </a:pPr>
            <a:r>
              <a:rPr lang="ru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академические</a:t>
            </a:r>
            <a:endParaRPr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Montserrat"/>
              <a:buChar char="●"/>
            </a:pPr>
            <a:r>
              <a:rPr lang="ru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новые педагогические</a:t>
            </a:r>
            <a:endParaRPr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Montserrat"/>
              <a:buChar char="●"/>
            </a:pPr>
            <a:r>
              <a:rPr lang="ru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ИТ</a:t>
            </a:r>
            <a:endParaRPr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2" name="Google Shape;202;p22"/>
          <p:cNvSpPr txBox="1"/>
          <p:nvPr/>
        </p:nvSpPr>
        <p:spPr>
          <a:xfrm>
            <a:off x="5473575" y="1367025"/>
            <a:ext cx="3407100" cy="13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Montserrat"/>
              <a:buChar char="●"/>
            </a:pPr>
            <a:r>
              <a:rPr lang="ru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медиа</a:t>
            </a:r>
            <a:endParaRPr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Montserrat"/>
              <a:buChar char="●"/>
            </a:pPr>
            <a:r>
              <a:rPr lang="ru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предпринимательские</a:t>
            </a:r>
            <a:endParaRPr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Montserrat"/>
              <a:buChar char="●"/>
            </a:pPr>
            <a:r>
              <a:rPr lang="ru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спортивные</a:t>
            </a:r>
            <a:endParaRPr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Montserrat"/>
              <a:buChar char="●"/>
            </a:pPr>
            <a:r>
              <a:rPr lang="ru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кадетские</a:t>
            </a:r>
            <a:endParaRPr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" name="Google Shape;203;p22"/>
          <p:cNvSpPr txBox="1"/>
          <p:nvPr/>
        </p:nvSpPr>
        <p:spPr>
          <a:xfrm>
            <a:off x="2696600" y="2814550"/>
            <a:ext cx="6324600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dirty="0">
                <a:solidFill>
                  <a:srgbClr val="1F497D"/>
                </a:solidFill>
                <a:latin typeface="Montserrat ExtraBold"/>
                <a:ea typeface="Montserrat"/>
                <a:cs typeface="Montserrat"/>
                <a:sym typeface="Montserrat ExtraBold"/>
              </a:rPr>
              <a:t>В 169 из 537 ОО города реализуется три и более проекта предпрофессионального образования</a:t>
            </a: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ru" sz="1900" dirty="0">
              <a:solidFill>
                <a:srgbClr val="1F497D"/>
              </a:solidFill>
              <a:latin typeface="Montserrat ExtraBold"/>
              <a:ea typeface="Montserrat"/>
              <a:cs typeface="Montserrat"/>
              <a:sym typeface="Montserrat Extra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4" name="Google Shape;204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3"/>
          <p:cNvSpPr txBox="1">
            <a:spLocks noGrp="1"/>
          </p:cNvSpPr>
          <p:nvPr>
            <p:ph type="title"/>
          </p:nvPr>
        </p:nvSpPr>
        <p:spPr>
          <a:xfrm>
            <a:off x="1934375" y="159627"/>
            <a:ext cx="65055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КЛАССЫ ПРЕДПРОФЕССИОНАЛЬНОГО ОБРАЗОВАНИЯ ГБОУ Школа № 1552</a:t>
            </a:r>
            <a:endParaRPr sz="182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10" name="Google Shape;210;p23"/>
          <p:cNvPicPr preferRelativeResize="0"/>
          <p:nvPr/>
        </p:nvPicPr>
        <p:blipFill rotWithShape="1">
          <a:blip r:embed="rId3">
            <a:alphaModFix/>
          </a:blip>
          <a:srcRect t="24759" b="29286"/>
          <a:stretch/>
        </p:blipFill>
        <p:spPr>
          <a:xfrm>
            <a:off x="512350" y="275475"/>
            <a:ext cx="1085474" cy="4988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1" name="Google Shape;211;p23"/>
          <p:cNvCxnSpPr/>
          <p:nvPr/>
        </p:nvCxnSpPr>
        <p:spPr>
          <a:xfrm>
            <a:off x="1768445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2" name="Google Shape;212;p23"/>
          <p:cNvSpPr txBox="1">
            <a:spLocks noGrp="1"/>
          </p:cNvSpPr>
          <p:nvPr>
            <p:ph type="body" idx="1"/>
          </p:nvPr>
        </p:nvSpPr>
        <p:spPr>
          <a:xfrm>
            <a:off x="892299" y="1695950"/>
            <a:ext cx="7487145" cy="8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400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          АКАДЕМИЧЕСКИЙ КЛАСС В МОСКОВСКОЙ ШКОЛЕ (49 чел)                          </a:t>
            </a: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2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ФГАОУ ВО РУДН, ФГБОУ ВО РАНХиГС, ФГБОУ ВО РГГУ, ГБПОУ Колледж «Царицыно»</a:t>
            </a:r>
            <a:endParaRPr sz="12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3" name="Google Shape;21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300" y="1788300"/>
            <a:ext cx="453925" cy="45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300" y="2644057"/>
            <a:ext cx="453925" cy="45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3"/>
          <p:cNvSpPr txBox="1"/>
          <p:nvPr/>
        </p:nvSpPr>
        <p:spPr>
          <a:xfrm>
            <a:off x="764553" y="2302095"/>
            <a:ext cx="8051700" cy="1179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ru-RU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ИНЖЕНЕРНЫЙ КЛАСС В МОСКОВСКОЙ ШКОЛЕ  (26 чел)</a:t>
            </a: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ru-RU" sz="12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ФГБОУ ВО МИРЭА, ФГАОУ ВО НИТУ МИСИС, ФГБОУ ВО МТУСИ, ГБПОУ Колледж «Царицыно»</a:t>
            </a:r>
            <a:endParaRPr sz="12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7" name="Google Shape;217;p23"/>
          <p:cNvSpPr txBox="1"/>
          <p:nvPr/>
        </p:nvSpPr>
        <p:spPr>
          <a:xfrm>
            <a:off x="967044" y="3451878"/>
            <a:ext cx="7412400" cy="1395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000"/>
              </a:spcAft>
              <a:buNone/>
            </a:pPr>
            <a:r>
              <a:rPr lang="ru" sz="18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          </a:t>
            </a:r>
            <a:r>
              <a:rPr lang="ru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ПРЕДПРИНИМАТЕЛЬСКИЙ КЛАСС В МОСКОВСКОЙ ШКОЛЕ (31 чел</a:t>
            </a:r>
            <a:r>
              <a:rPr lang="ru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</a:p>
          <a:p>
            <a:pPr marL="0" lvl="0" indent="0" algn="ctr" rtl="0">
              <a:spcBef>
                <a:spcPts val="1200"/>
              </a:spcBef>
              <a:spcAft>
                <a:spcPts val="1000"/>
              </a:spcAft>
              <a:buNone/>
            </a:pPr>
            <a:r>
              <a:rPr lang="ru" sz="1200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ФГАОУ ВО НИУ ВШЭ, ФГБОУ ВО РЭУ им. Г.В.Плеханова, ФГБОУ ВО Финансовый Университет при Правительстве РФ, ГБПОУ Финансовый колледж № 35</a:t>
            </a:r>
            <a:endParaRPr sz="1200" dirty="0">
              <a:solidFill>
                <a:srgbClr val="1F49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8" name="Google Shape;21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385" y="3577293"/>
            <a:ext cx="453925" cy="45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5"/>
          <p:cNvSpPr txBox="1">
            <a:spLocks noGrp="1"/>
          </p:cNvSpPr>
          <p:nvPr>
            <p:ph type="title"/>
          </p:nvPr>
        </p:nvSpPr>
        <p:spPr>
          <a:xfrm>
            <a:off x="1934375" y="159627"/>
            <a:ext cx="65055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РАЗВИТИЕ ПРЕДПРОФЕССИОНАЛЬНОГО ОБРАЗОВАНИЯ</a:t>
            </a:r>
            <a:endParaRPr sz="182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36" name="Google Shape;236;p25"/>
          <p:cNvPicPr preferRelativeResize="0"/>
          <p:nvPr/>
        </p:nvPicPr>
        <p:blipFill rotWithShape="1">
          <a:blip r:embed="rId3">
            <a:alphaModFix/>
          </a:blip>
          <a:srcRect t="24759" b="29286"/>
          <a:stretch/>
        </p:blipFill>
        <p:spPr>
          <a:xfrm>
            <a:off x="512350" y="275475"/>
            <a:ext cx="1085474" cy="4988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7" name="Google Shape;237;p25"/>
          <p:cNvCxnSpPr/>
          <p:nvPr/>
        </p:nvCxnSpPr>
        <p:spPr>
          <a:xfrm>
            <a:off x="1768445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8" name="Google Shape;23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9625" y="1248700"/>
            <a:ext cx="453925" cy="45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5"/>
          <p:cNvSpPr txBox="1"/>
          <p:nvPr/>
        </p:nvSpPr>
        <p:spPr>
          <a:xfrm>
            <a:off x="1301522" y="1237163"/>
            <a:ext cx="5294100" cy="63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000" b="1" dirty="0">
                <a:solidFill>
                  <a:srgbClr val="38A0E0"/>
                </a:solidFill>
                <a:latin typeface="Montserrat"/>
                <a:sym typeface="Montserrat"/>
              </a:rPr>
              <a:t>Результаты</a:t>
            </a:r>
            <a:endParaRPr sz="2000" dirty="0">
              <a:solidFill>
                <a:srgbClr val="38A0E0"/>
              </a:solidFill>
            </a:endParaRPr>
          </a:p>
        </p:txBody>
      </p:sp>
      <p:sp>
        <p:nvSpPr>
          <p:cNvPr id="240" name="Google Shape;240;p25"/>
          <p:cNvSpPr txBox="1"/>
          <p:nvPr/>
        </p:nvSpPr>
        <p:spPr>
          <a:xfrm>
            <a:off x="320250" y="1770005"/>
            <a:ext cx="8700900" cy="3467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r>
              <a:rPr lang="ru" sz="1700" dirty="0">
                <a:solidFill>
                  <a:srgbClr val="1F497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6 призеров и победителей </a:t>
            </a:r>
            <a:r>
              <a:rPr lang="ru" sz="1500" dirty="0">
                <a:solidFill>
                  <a:srgbClr val="1F497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открытых </a:t>
            </a:r>
            <a:r>
              <a:rPr lang="ru" sz="1500" b="1" dirty="0">
                <a:solidFill>
                  <a:srgbClr val="1F497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городских научно-практических предпрофессиональных конференций «Инженеры будущего», «Наука для жизни», «Старт в медицину</a:t>
            </a:r>
            <a:r>
              <a:rPr lang="ru" sz="1500" dirty="0">
                <a:solidFill>
                  <a:srgbClr val="1F497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» </a:t>
            </a:r>
          </a:p>
          <a:p>
            <a:pPr lvl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r>
              <a:rPr lang="ru" sz="1500" dirty="0">
                <a:solidFill>
                  <a:srgbClr val="1F497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2 призера </a:t>
            </a:r>
            <a:r>
              <a:rPr lang="ru" sz="1500" b="1" dirty="0">
                <a:solidFill>
                  <a:srgbClr val="1F497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предпрофессиональной олимпиады</a:t>
            </a:r>
          </a:p>
          <a:p>
            <a:pPr lvl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r>
              <a:rPr lang="ru" sz="1500" b="1" dirty="0">
                <a:solidFill>
                  <a:srgbClr val="1F497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2 призера ВсОШ, 3 призера МОШ</a:t>
            </a:r>
          </a:p>
          <a:p>
            <a:pPr lvl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r>
              <a:rPr lang="ru" sz="1500" dirty="0">
                <a:solidFill>
                  <a:srgbClr val="1F497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11 призеров и победителей Московского </a:t>
            </a:r>
            <a:r>
              <a:rPr lang="ru" sz="1500" b="1" dirty="0">
                <a:solidFill>
                  <a:srgbClr val="1F497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конкурса межпредметных знаний                                                                     и навыков </a:t>
            </a:r>
            <a:r>
              <a:rPr lang="ru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«</a:t>
            </a:r>
            <a:r>
              <a:rPr lang="ru" sz="1500" b="1" dirty="0">
                <a:solidFill>
                  <a:srgbClr val="1F497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Интеллектуальный мегаполис. Потенциал</a:t>
            </a:r>
            <a:r>
              <a:rPr lang="ru" b="1" dirty="0">
                <a:solidFill>
                  <a:srgbClr val="1F497D"/>
                </a:solidFill>
                <a:latin typeface="Montserrat"/>
                <a:ea typeface="Montserrat"/>
                <a:cs typeface="Montserrat"/>
                <a:sym typeface="Montserrat"/>
              </a:rPr>
              <a:t>»;</a:t>
            </a:r>
            <a:r>
              <a:rPr lang="ru" sz="1500" b="1" dirty="0">
                <a:solidFill>
                  <a:srgbClr val="1F497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500" b="1" dirty="0">
              <a:solidFill>
                <a:srgbClr val="1F497D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ru" sz="1600" dirty="0">
                <a:solidFill>
                  <a:schemeClr val="tx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!!!Победители и призеры конференций,                                                                                               конкурсов, олимпиады могут получить                                                                                                   </a:t>
            </a:r>
            <a:r>
              <a:rPr lang="ru" sz="1600" b="1" dirty="0">
                <a:solidFill>
                  <a:schemeClr val="tx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до 10 баллов к результатам ЕГЭ</a:t>
            </a:r>
            <a:r>
              <a:rPr lang="ru" sz="1600" dirty="0">
                <a:solidFill>
                  <a:schemeClr val="tx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                                                                                     </a:t>
            </a:r>
            <a:endParaRPr sz="16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" name="Google Shape;241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4"/>
          <p:cNvSpPr txBox="1">
            <a:spLocks noGrp="1"/>
          </p:cNvSpPr>
          <p:nvPr>
            <p:ph type="title"/>
          </p:nvPr>
        </p:nvSpPr>
        <p:spPr>
          <a:xfrm>
            <a:off x="1966958" y="161995"/>
            <a:ext cx="65055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Предпрофильное образование в ГБОУ </a:t>
            </a:r>
            <a:br>
              <a:rPr lang="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Школа № 1552. Образовательные вертикали.</a:t>
            </a:r>
            <a:endParaRPr sz="182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25" name="Google Shape;225;p24"/>
          <p:cNvPicPr preferRelativeResize="0"/>
          <p:nvPr/>
        </p:nvPicPr>
        <p:blipFill rotWithShape="1">
          <a:blip r:embed="rId3">
            <a:alphaModFix/>
          </a:blip>
          <a:srcRect t="24759" b="29286"/>
          <a:stretch/>
        </p:blipFill>
        <p:spPr>
          <a:xfrm>
            <a:off x="512350" y="275475"/>
            <a:ext cx="1085474" cy="4988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6" name="Google Shape;226;p24"/>
          <p:cNvCxnSpPr/>
          <p:nvPr/>
        </p:nvCxnSpPr>
        <p:spPr>
          <a:xfrm>
            <a:off x="1768445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7" name="Google Shape;227;p24"/>
          <p:cNvSpPr txBox="1">
            <a:spLocks noGrp="1"/>
          </p:cNvSpPr>
          <p:nvPr>
            <p:ph type="body" idx="1"/>
          </p:nvPr>
        </p:nvSpPr>
        <p:spPr>
          <a:xfrm>
            <a:off x="1135775" y="1289725"/>
            <a:ext cx="7304100" cy="24687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b="1" dirty="0">
                <a:solidFill>
                  <a:srgbClr val="38A0E0"/>
                </a:solidFill>
                <a:latin typeface="Montserrat"/>
                <a:ea typeface="Montserrat"/>
                <a:cs typeface="Montserrat"/>
                <a:sym typeface="Montserrat"/>
              </a:rPr>
              <a:t>Естественно-научная вертикаль (57 чел)</a:t>
            </a: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ru" b="1" dirty="0">
              <a:solidFill>
                <a:srgbClr val="38A0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b="1" dirty="0">
                <a:solidFill>
                  <a:srgbClr val="38A0E0"/>
                </a:solidFill>
                <a:latin typeface="Montserrat"/>
                <a:ea typeface="Montserrat"/>
                <a:cs typeface="Montserrat"/>
                <a:sym typeface="Montserrat"/>
              </a:rPr>
              <a:t>Математическая вертикаль (169 чел)</a:t>
            </a: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ru" b="1" dirty="0">
              <a:solidFill>
                <a:srgbClr val="38A0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b="1" dirty="0">
                <a:solidFill>
                  <a:srgbClr val="38A0E0"/>
                </a:solidFill>
                <a:latin typeface="Montserrat"/>
                <a:ea typeface="Montserrat"/>
                <a:cs typeface="Montserrat"/>
                <a:sym typeface="Montserrat"/>
              </a:rPr>
              <a:t>Кадетские классы (76 чел)</a:t>
            </a: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ru" b="1" dirty="0">
              <a:solidFill>
                <a:srgbClr val="38A0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b="1" dirty="0">
              <a:solidFill>
                <a:srgbClr val="38A0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8" name="Google Shape;22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2350" y="1289712"/>
            <a:ext cx="453925" cy="45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8</a:t>
            </a:fld>
            <a:endParaRPr/>
          </a:p>
        </p:txBody>
      </p:sp>
      <p:pic>
        <p:nvPicPr>
          <p:cNvPr id="2" name="Google Shape;228;p24">
            <a:extLst>
              <a:ext uri="{FF2B5EF4-FFF2-40B4-BE49-F238E27FC236}">
                <a16:creationId xmlns:a16="http://schemas.microsoft.com/office/drawing/2014/main" xmlns="" id="{6F1A18DC-DDE2-F1E1-E3EC-E2733F349E1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162" y="2070164"/>
            <a:ext cx="453925" cy="45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28;p24">
            <a:extLst>
              <a:ext uri="{FF2B5EF4-FFF2-40B4-BE49-F238E27FC236}">
                <a16:creationId xmlns:a16="http://schemas.microsoft.com/office/drawing/2014/main" xmlns="" id="{80B0732E-FBE0-F4FF-8714-C2F04634656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337" y="2812537"/>
            <a:ext cx="453925" cy="45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title"/>
          </p:nvPr>
        </p:nvSpPr>
        <p:spPr>
          <a:xfrm>
            <a:off x="2340897" y="336275"/>
            <a:ext cx="6505500" cy="77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820" dirty="0">
                <a:solidFill>
                  <a:srgbClr val="38A0E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Кадетский класс в московской школе  </a:t>
            </a:r>
            <a:endParaRPr sz="1820" dirty="0">
              <a:solidFill>
                <a:srgbClr val="38A0E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22" name="Google Shape;122;p17"/>
          <p:cNvSpPr txBox="1">
            <a:spLocks noGrp="1"/>
          </p:cNvSpPr>
          <p:nvPr>
            <p:ph type="body" idx="1"/>
          </p:nvPr>
        </p:nvSpPr>
        <p:spPr>
          <a:xfrm>
            <a:off x="492224" y="1328550"/>
            <a:ext cx="6829691" cy="23559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500"/>
              <a:buFont typeface="Montserrat"/>
              <a:buChar char="●"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ТОП-80 рейтинга школ, успешно реализующих проект (</a:t>
            </a:r>
            <a:r>
              <a:rPr lang="ru" sz="1500" b="1">
                <a:latin typeface="Montserrat"/>
                <a:ea typeface="Montserrat"/>
                <a:cs typeface="Montserrat"/>
                <a:sym typeface="Montserrat"/>
              </a:rPr>
              <a:t>7К)</a:t>
            </a:r>
          </a:p>
          <a:p>
            <a:pPr marL="13335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</a:pP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  <a:p>
            <a:pPr indent="-32385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SzPts val="1500"/>
              <a:buFont typeface="Montserrat"/>
              <a:buChar char="●"/>
            </a:pPr>
            <a:r>
              <a:rPr lang="ru" sz="1500" b="1" dirty="0">
                <a:latin typeface="Montserrat"/>
                <a:ea typeface="Montserrat"/>
                <a:cs typeface="Montserrat"/>
                <a:sym typeface="Montserrat"/>
              </a:rPr>
              <a:t>ТОП-150 </a:t>
            </a:r>
            <a:r>
              <a:rPr lang="ru-RU" sz="1500" b="1" dirty="0">
                <a:latin typeface="Montserrat"/>
                <a:ea typeface="Montserrat"/>
                <a:cs typeface="Montserrat"/>
                <a:sym typeface="Montserrat"/>
              </a:rPr>
              <a:t>рейтинга школ, успешно реализующих проект (8К, 9К)</a:t>
            </a:r>
            <a:endParaRPr lang="ru-RU" sz="15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133350" lvl="0" indent="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SzPts val="1500"/>
              <a:buNone/>
            </a:pPr>
            <a:endParaRPr lang="ru" sz="15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3" name="Google Shape;123;p17"/>
          <p:cNvCxnSpPr/>
          <p:nvPr/>
        </p:nvCxnSpPr>
        <p:spPr>
          <a:xfrm>
            <a:off x="2174971" y="356695"/>
            <a:ext cx="0" cy="33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4" name="Google Shape;124;p17"/>
          <p:cNvGrpSpPr/>
          <p:nvPr/>
        </p:nvGrpSpPr>
        <p:grpSpPr>
          <a:xfrm>
            <a:off x="594938" y="336286"/>
            <a:ext cx="1304400" cy="388618"/>
            <a:chOff x="2506138" y="481025"/>
            <a:chExt cx="1304400" cy="388618"/>
          </a:xfrm>
        </p:grpSpPr>
        <p:sp>
          <p:nvSpPr>
            <p:cNvPr id="125" name="Google Shape;125;p17"/>
            <p:cNvSpPr/>
            <p:nvPr/>
          </p:nvSpPr>
          <p:spPr>
            <a:xfrm>
              <a:off x="2506138" y="484743"/>
              <a:ext cx="13044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7"/>
            <p:cNvSpPr txBox="1"/>
            <p:nvPr/>
          </p:nvSpPr>
          <p:spPr>
            <a:xfrm>
              <a:off x="2526250" y="481025"/>
              <a:ext cx="12714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300" dirty="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логотип ОО</a:t>
              </a:r>
              <a:endParaRPr sz="1300" dirty="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sp>
        <p:nvSpPr>
          <p:cNvPr id="130" name="Google Shape;130;p17"/>
          <p:cNvSpPr txBox="1">
            <a:spLocks noGrp="1"/>
          </p:cNvSpPr>
          <p:nvPr>
            <p:ph type="body" idx="1"/>
          </p:nvPr>
        </p:nvSpPr>
        <p:spPr>
          <a:xfrm>
            <a:off x="4848875" y="1328549"/>
            <a:ext cx="2970300" cy="13205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lnSpc>
                <a:spcPct val="95000"/>
              </a:lnSpc>
              <a:spcAft>
                <a:spcPts val="1000"/>
              </a:spcAft>
              <a:buNone/>
            </a:pPr>
            <a:endParaRPr lang="ru-RU" sz="15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15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9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4957D29-BC92-358D-EA17-7E79F304A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048" y="235324"/>
            <a:ext cx="1597152" cy="123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944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1314</Words>
  <Application>Microsoft Office PowerPoint</Application>
  <PresentationFormat>Экран (16:9)</PresentationFormat>
  <Paragraphs>251</Paragraphs>
  <Slides>25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Times New Roman</vt:lpstr>
      <vt:lpstr>Arial</vt:lpstr>
      <vt:lpstr>Montserrat ExtraBold</vt:lpstr>
      <vt:lpstr>Segoe UI Web (Cyrillic)</vt:lpstr>
      <vt:lpstr>Montserrat</vt:lpstr>
      <vt:lpstr>Simple Light</vt:lpstr>
      <vt:lpstr>Презентация PowerPoint</vt:lpstr>
      <vt:lpstr>ГБОУ Школа № 1552  7 зданий: 4 школы, 3 дошкольных отделения  Мусы Джалиля, 17, к.3 Мусы Джалиля, 17, к.4 Мусы Джалиля, 25 Мусы Джалиля, 29, к.2 Мусы Джалиля, 29, к.3 Шипиловская, 58, к.2 Кустанайская, 2, к.2 </vt:lpstr>
      <vt:lpstr>КОНТИНГЕНТ И КАДРОВЫЙ СОСТАВ </vt:lpstr>
      <vt:lpstr>КОНТИНГЕНТ ШКОЛЫ. Лояльность.  </vt:lpstr>
      <vt:lpstr>РАЗВИТИЕ ПРЕДПРОФЕССИОНАЛЬНОГО ОБРАЗОВАНИЯ</vt:lpstr>
      <vt:lpstr>КЛАССЫ ПРЕДПРОФЕССИОНАЛЬНОГО ОБРАЗОВАНИЯ ГБОУ Школа № 1552</vt:lpstr>
      <vt:lpstr>РАЗВИТИЕ ПРЕДПРОФЕССИОНАЛЬНОГО ОБРАЗОВАНИЯ</vt:lpstr>
      <vt:lpstr>Предпрофильное образование в ГБОУ  Школа № 1552. Образовательные вертикали.</vt:lpstr>
      <vt:lpstr>Кадетский класс в московской школе  </vt:lpstr>
      <vt:lpstr>МОСКОВСКАЯ ЭЛЕКТРОННАЯ ШКОЛА</vt:lpstr>
      <vt:lpstr>МОСКОВСКАЯ ЭЛЕКТРОННАЯ ШКОЛА</vt:lpstr>
      <vt:lpstr>ТЕХНОЛОГИЧНОСТЬ И ОСНАЩЕННОСТЬ</vt:lpstr>
      <vt:lpstr>ВЫСОКОЕ КАЧЕСТВО МОСКОВСКОГО ОБРАЗОВАНИЯ</vt:lpstr>
      <vt:lpstr>ВЫСОКОЕ КАЧЕСТВО ОБРАЗОВАНИЯ ГБОУ Школа № 1552</vt:lpstr>
      <vt:lpstr>УЧАСТИЕ В МЕЖДУНАРОДНЫХ СОСТЯЗАНИЯХ </vt:lpstr>
      <vt:lpstr>В апреле 2022 году ГБОУ Школа № 1552 стала площадкой для проведения исследования TIMMS</vt:lpstr>
      <vt:lpstr>МАССОВОЕ КАЧЕСТВЕННОЕ ОБРАЗОВАНИЕ </vt:lpstr>
      <vt:lpstr>МАССОВОЕ КАЧЕСТВЕННОЕ ОБРАЗОВАНИЕ </vt:lpstr>
      <vt:lpstr>МАССОВОЕ КАЧЕСТВЕННОЕ ОБРАЗОВАНИЕ </vt:lpstr>
      <vt:lpstr>Взаимодействие с социальными партнерами  </vt:lpstr>
      <vt:lpstr>ГОРОДСКИЕ ПРОЕКТЫ В СФЕРЕ ВОСПИТАНИЯ</vt:lpstr>
      <vt:lpstr>ВОСПИТАТЕЛЬНАЯ РАБОТА </vt:lpstr>
      <vt:lpstr>ВОСПИТАТЕЛЬНАЯ РАБОТА. Патриотические мероприятия. </vt:lpstr>
      <vt:lpstr>По итогу 2021-2022 учебного года ГБОУ Школа № 1552</vt:lpstr>
      <vt:lpstr>                 В 2023 покоряем новые вершины!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13</cp:revision>
  <dcterms:modified xsi:type="dcterms:W3CDTF">2023-03-17T07:53:49Z</dcterms:modified>
</cp:coreProperties>
</file>