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6" r:id="rId1"/>
  </p:sldMasterIdLst>
  <p:sldIdLst>
    <p:sldId id="265" r:id="rId2"/>
    <p:sldId id="276" r:id="rId3"/>
    <p:sldId id="269" r:id="rId4"/>
    <p:sldId id="272" r:id="rId5"/>
    <p:sldId id="274" r:id="rId6"/>
    <p:sldId id="261" r:id="rId7"/>
    <p:sldId id="270" r:id="rId8"/>
    <p:sldId id="268" r:id="rId9"/>
    <p:sldId id="263" r:id="rId10"/>
    <p:sldId id="271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8" d="100"/>
          <a:sy n="78" d="100"/>
        </p:scale>
        <p:origin x="64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ГИА-11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0070C0"/>
            </a:solidFill>
            <a:ln>
              <a:solidFill>
                <a:srgbClr val="0070C0"/>
              </a:solidFill>
            </a:ln>
            <a:effectLst/>
            <a:sp3d>
              <a:contourClr>
                <a:srgbClr val="0070C0"/>
              </a:contourClr>
            </a:sp3d>
          </c:spPr>
          <c:invertIfNegative val="0"/>
          <c:cat>
            <c:strRef>
              <c:f>Лист1!$A$1:$C$1</c:f>
              <c:strCache>
                <c:ptCount val="3"/>
                <c:pt idx="0">
                  <c:v>количество обучающихся</c:v>
                </c:pt>
                <c:pt idx="1">
                  <c:v>220-250 баллов</c:v>
                </c:pt>
                <c:pt idx="2">
                  <c:v>прступление в ВУЗы</c:v>
                </c:pt>
              </c:strCache>
            </c:strRef>
          </c:cat>
          <c:val>
            <c:numRef>
              <c:f>Лист1!$A$2:$C$2</c:f>
              <c:numCache>
                <c:formatCode>General</c:formatCode>
                <c:ptCount val="3"/>
                <c:pt idx="0">
                  <c:v>54</c:v>
                </c:pt>
                <c:pt idx="1">
                  <c:v>11</c:v>
                </c:pt>
                <c:pt idx="2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76792240"/>
        <c:axId val="362356208"/>
        <c:axId val="0"/>
      </c:bar3DChart>
      <c:catAx>
        <c:axId val="276792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62356208"/>
        <c:crosses val="autoZero"/>
        <c:auto val="1"/>
        <c:lblAlgn val="ctr"/>
        <c:lblOffset val="100"/>
        <c:noMultiLvlLbl val="0"/>
      </c:catAx>
      <c:valAx>
        <c:axId val="362356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76792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AF45B-E730-4877-9F91-3414CCC07C0D}" type="datetimeFigureOut">
              <a:rPr lang="ru-RU" smtClean="0"/>
              <a:t>07.02.2022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038827B-5287-4ADA-96AC-6499203194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1091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AF45B-E730-4877-9F91-3414CCC07C0D}" type="datetimeFigureOut">
              <a:rPr lang="ru-RU" smtClean="0"/>
              <a:t>07.02.2022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038827B-5287-4ADA-96AC-6499203194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2383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AF45B-E730-4877-9F91-3414CCC07C0D}" type="datetimeFigureOut">
              <a:rPr lang="ru-RU" smtClean="0"/>
              <a:t>07.02.2022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038827B-5287-4ADA-96AC-64992031944F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5712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AF45B-E730-4877-9F91-3414CCC07C0D}" type="datetimeFigureOut">
              <a:rPr lang="ru-RU" smtClean="0"/>
              <a:t>07.02.2022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38827B-5287-4ADA-96AC-6499203194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96023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AF45B-E730-4877-9F91-3414CCC07C0D}" type="datetimeFigureOut">
              <a:rPr lang="ru-RU" smtClean="0"/>
              <a:t>07.02.2022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38827B-5287-4ADA-96AC-64992031944F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090031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AF45B-E730-4877-9F91-3414CCC07C0D}" type="datetimeFigureOut">
              <a:rPr lang="ru-RU" smtClean="0"/>
              <a:t>07.02.2022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38827B-5287-4ADA-96AC-6499203194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85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AF45B-E730-4877-9F91-3414CCC07C0D}" type="datetimeFigureOut">
              <a:rPr lang="ru-RU" smtClean="0"/>
              <a:t>07.02.2022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8827B-5287-4ADA-96AC-6499203194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84234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AF45B-E730-4877-9F91-3414CCC07C0D}" type="datetimeFigureOut">
              <a:rPr lang="ru-RU" smtClean="0"/>
              <a:t>07.02.2022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8827B-5287-4ADA-96AC-6499203194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835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AF45B-E730-4877-9F91-3414CCC07C0D}" type="datetimeFigureOut">
              <a:rPr lang="ru-RU" smtClean="0"/>
              <a:t>07.02.2022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8827B-5287-4ADA-96AC-6499203194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3015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AF45B-E730-4877-9F91-3414CCC07C0D}" type="datetimeFigureOut">
              <a:rPr lang="ru-RU" smtClean="0"/>
              <a:t>07.02.2022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038827B-5287-4ADA-96AC-6499203194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4020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AF45B-E730-4877-9F91-3414CCC07C0D}" type="datetimeFigureOut">
              <a:rPr lang="ru-RU" smtClean="0"/>
              <a:t>07.02.2022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038827B-5287-4ADA-96AC-6499203194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7858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AF45B-E730-4877-9F91-3414CCC07C0D}" type="datetimeFigureOut">
              <a:rPr lang="ru-RU" smtClean="0"/>
              <a:t>07.02.2022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038827B-5287-4ADA-96AC-6499203194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7878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AF45B-E730-4877-9F91-3414CCC07C0D}" type="datetimeFigureOut">
              <a:rPr lang="ru-RU" smtClean="0"/>
              <a:t>07.02.2022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8827B-5287-4ADA-96AC-6499203194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2835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AF45B-E730-4877-9F91-3414CCC07C0D}" type="datetimeFigureOut">
              <a:rPr lang="ru-RU" smtClean="0"/>
              <a:t>07.02.2022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8827B-5287-4ADA-96AC-6499203194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2549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AF45B-E730-4877-9F91-3414CCC07C0D}" type="datetimeFigureOut">
              <a:rPr lang="ru-RU" smtClean="0"/>
              <a:t>07.02.2022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8827B-5287-4ADA-96AC-6499203194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2019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AF45B-E730-4877-9F91-3414CCC07C0D}" type="datetimeFigureOut">
              <a:rPr lang="ru-RU" smtClean="0"/>
              <a:t>07.02.2022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38827B-5287-4ADA-96AC-6499203194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2867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AF45B-E730-4877-9F91-3414CCC07C0D}" type="datetimeFigureOut">
              <a:rPr lang="ru-RU" smtClean="0"/>
              <a:t>07.02.2022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038827B-5287-4ADA-96AC-6499203194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3566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  <p:sldLayoutId id="214748379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sch1861u.mskobr.ru/#/" TargetMode="External"/><Relationship Id="rId2" Type="http://schemas.openxmlformats.org/officeDocument/2006/relationships/hyperlink" Target="mailto:ShlyakovaEN@edu.mos.ru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po.mosmetod.ru/kid-skills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emf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eg"/><Relationship Id="rId4" Type="http://schemas.openxmlformats.org/officeDocument/2006/relationships/image" Target="../media/image13.png"/><Relationship Id="rId9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28.jpeg"/><Relationship Id="rId4" Type="http://schemas.openxmlformats.org/officeDocument/2006/relationships/image" Target="../media/image27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64010" y="5796283"/>
            <a:ext cx="923044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700" b="1" cap="all" dirty="0" smtClean="0">
                <a:solidFill>
                  <a:srgbClr val="0070C0"/>
                </a:solidFill>
              </a:rPr>
              <a:t>Московская школа-школа мирового уровня</a:t>
            </a:r>
            <a:endParaRPr lang="ru-RU" sz="2700" b="1" cap="all" dirty="0">
              <a:solidFill>
                <a:srgbClr val="0070C0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17" y="677703"/>
            <a:ext cx="2291501" cy="15564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118" y="4116135"/>
            <a:ext cx="2512176" cy="16745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/>
          <p:nvPr/>
        </p:nvPicPr>
        <p:blipFill rotWithShape="1">
          <a:blip r:embed="rId4"/>
          <a:srcRect l="16996" t="13683" r="71779" b="66648"/>
          <a:stretch/>
        </p:blipFill>
        <p:spPr bwMode="auto">
          <a:xfrm>
            <a:off x="178254" y="0"/>
            <a:ext cx="899432" cy="8273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0" name="Picture 2" descr="https://lh3.googleusercontent.com/pw/AM-JKLWyQwJmebMaoGVDn8N2m2P90QDu0QAtShbbfPjMT6U4MmGTRlgkhJO0y0KMzMNlYUll_ymxyPSfjWph1OmOQDoNAsDbYlVSxxFo_K5boqux6bOjEeAe9kXAoK-1n_tx5wBKdNKvybdBs7xcFTWAs5wL0Q=w1245-h700-no?authuser=0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59" t="5334" r="11625" b="1786"/>
          <a:stretch/>
        </p:blipFill>
        <p:spPr bwMode="auto">
          <a:xfrm>
            <a:off x="838985" y="2061798"/>
            <a:ext cx="2536704" cy="20096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6" descr="https://af12.mail.ru/cgi-bin/readmsg?id=16442206501982711416;0;1&amp;mode=attachment&amp;email=alena31@list.ru&amp;ct=image%2fjpeg&amp;cn=PHOTO%2d2022%2d02%2d07%2d10%2d27%2d32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4" r="10573" b="16152"/>
          <a:stretch/>
        </p:blipFill>
        <p:spPr>
          <a:xfrm>
            <a:off x="7749805" y="2037378"/>
            <a:ext cx="2681503" cy="19629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93" t="5862" r="29400" b="9403"/>
          <a:stretch/>
        </p:blipFill>
        <p:spPr>
          <a:xfrm rot="5400000">
            <a:off x="6048487" y="559117"/>
            <a:ext cx="1780968" cy="19274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0" t="13968" r="8452"/>
          <a:stretch/>
        </p:blipFill>
        <p:spPr>
          <a:xfrm>
            <a:off x="6287946" y="4027206"/>
            <a:ext cx="2401203" cy="17634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7188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76598" y="1785258"/>
            <a:ext cx="692331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контакты:</a:t>
            </a:r>
          </a:p>
          <a:p>
            <a:endParaRPr lang="ru-RU" sz="2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 директора - +7(965)339-18-32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елефон приемной - +7 (499)401-02-77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e-mail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:1861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@edu.mos.ru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ShlyakovaEN@edu.mos.ru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айт школы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://sch1861u.mskobr.ru/#/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4"/>
          <a:srcRect l="16996" t="13683" r="71779" b="66648"/>
          <a:stretch/>
        </p:blipFill>
        <p:spPr bwMode="auto">
          <a:xfrm>
            <a:off x="261257" y="-1"/>
            <a:ext cx="783771" cy="8055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69454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51149" t="30501" r="11171" b="13341"/>
          <a:stretch/>
        </p:blipFill>
        <p:spPr bwMode="auto">
          <a:xfrm>
            <a:off x="2471057" y="624110"/>
            <a:ext cx="7238999" cy="50836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16996" t="13683" r="71779" b="66648"/>
          <a:stretch/>
        </p:blipFill>
        <p:spPr bwMode="auto">
          <a:xfrm>
            <a:off x="112938" y="0"/>
            <a:ext cx="747033" cy="7511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18592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83" y="430582"/>
            <a:ext cx="10968833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Дошкольные группы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pic>
        <p:nvPicPr>
          <p:cNvPr id="1026" name="Picture 2" descr="https://sun9-1.userapi.com/c836637/v836637357/188f5/0-PgPAA3xQ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121" y="4022411"/>
            <a:ext cx="10677782" cy="2686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03333" y="1372785"/>
            <a:ext cx="9557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из дошкольных групп-64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участия в 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Московском  детском чемпионате </a:t>
            </a:r>
            <a:r>
              <a:rPr lang="en-US" sz="2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KidSkills</a:t>
            </a:r>
            <a:endParaRPr lang="en-US" sz="2000" u="sng" dirty="0" smtClean="0">
              <a:latin typeface="Times New Roman" panose="02020603050405020304" pitchFamily="18" charset="0"/>
              <a:cs typeface="Times New Roman" panose="02020603050405020304" pitchFamily="18" charset="0"/>
              <a:hlinkClick r:id="rId3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4"/>
          <a:srcRect l="16996" t="13683" r="71779" b="66648"/>
          <a:stretch/>
        </p:blipFill>
        <p:spPr bwMode="auto">
          <a:xfrm>
            <a:off x="102052" y="0"/>
            <a:ext cx="747033" cy="7184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6743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16996" t="13683" r="71779" b="66648"/>
          <a:stretch/>
        </p:blipFill>
        <p:spPr bwMode="auto">
          <a:xfrm>
            <a:off x="167368" y="-33115"/>
            <a:ext cx="812346" cy="7842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8033366"/>
              </p:ext>
            </p:extLst>
          </p:nvPr>
        </p:nvGraphicFramePr>
        <p:xfrm>
          <a:off x="3026229" y="1502229"/>
          <a:ext cx="5954485" cy="4060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76452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 партнерство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 Московской городской организации профсоюза «Территория социального партнерства» – 4 года;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 – призер городского конкурса первичных профсоюзных организаций Москвы  «Лучший коллективный договор»;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Почетная грамота Общероссийского Профсоюза образования «За большую работу по защите социально-трудовых прав»;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Благодарность Московской Федерации профсоюзов за большую работу в выборной кампании</a:t>
            </a:r>
          </a:p>
          <a:p>
            <a:endParaRPr lang="ru-RU" dirty="0"/>
          </a:p>
        </p:txBody>
      </p:sp>
      <p:sp>
        <p:nvSpPr>
          <p:cNvPr id="4" name="AutoShape 2" descr="Социальное партнерство — МГО Общероссийского Профсоюза образова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Социальное партнерство — МГО Общероссийского Профсоюза образован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432" y="7937"/>
            <a:ext cx="1401083" cy="2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3"/>
          <a:srcRect l="16996" t="13683" r="71779" b="66648"/>
          <a:stretch/>
        </p:blipFill>
        <p:spPr bwMode="auto">
          <a:xfrm>
            <a:off x="222847" y="7937"/>
            <a:ext cx="803585" cy="6572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44628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01256" y="-52215"/>
            <a:ext cx="121439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разных уровней образования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достижения высоких результатов»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205" y="981295"/>
            <a:ext cx="6571013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476" y="1987249"/>
            <a:ext cx="4451907" cy="83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Овал 37"/>
          <p:cNvSpPr/>
          <p:nvPr/>
        </p:nvSpPr>
        <p:spPr>
          <a:xfrm>
            <a:off x="7739476" y="1633896"/>
            <a:ext cx="1222197" cy="1187728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B6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5909" y="1853919"/>
            <a:ext cx="706475" cy="82697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380" y="3317763"/>
            <a:ext cx="1208314" cy="18763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218" y="3220841"/>
            <a:ext cx="3902561" cy="8943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505" y="1504711"/>
            <a:ext cx="2771276" cy="11761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355" y="4828443"/>
            <a:ext cx="2857500" cy="1600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811" y="4658320"/>
            <a:ext cx="1940447" cy="1940447"/>
          </a:xfrm>
          <a:prstGeom prst="rect">
            <a:avLst/>
          </a:prstGeom>
        </p:spPr>
      </p:pic>
      <p:pic>
        <p:nvPicPr>
          <p:cNvPr id="14" name="Рисунок 13"/>
          <p:cNvPicPr/>
          <p:nvPr/>
        </p:nvPicPr>
        <p:blipFill rotWithShape="1">
          <a:blip r:embed="rId9"/>
          <a:srcRect l="16996" t="13683" r="71779" b="66648"/>
          <a:stretch/>
        </p:blipFill>
        <p:spPr bwMode="auto">
          <a:xfrm>
            <a:off x="167881" y="19049"/>
            <a:ext cx="702976" cy="7429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0606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753" y="11831"/>
            <a:ext cx="4578403" cy="30324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42642"/>
            <a:ext cx="4871565" cy="27402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574" y="180292"/>
            <a:ext cx="3623145" cy="25761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8290" y="3157470"/>
            <a:ext cx="3439290" cy="23301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3678" y="2800018"/>
            <a:ext cx="3529081" cy="234217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096" y="4406601"/>
            <a:ext cx="3072937" cy="230470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53"/>
          <a:stretch/>
        </p:blipFill>
        <p:spPr>
          <a:xfrm rot="5400000">
            <a:off x="189736" y="-163093"/>
            <a:ext cx="3783745" cy="4109930"/>
          </a:xfrm>
          <a:prstGeom prst="rect">
            <a:avLst/>
          </a:prstGeom>
        </p:spPr>
      </p:pic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2915784" y="2198093"/>
            <a:ext cx="8915400" cy="3777622"/>
          </a:xfrm>
        </p:spPr>
        <p:txBody>
          <a:bodyPr/>
          <a:lstStyle/>
          <a:p>
            <a:pPr lvl="3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104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6564" y="189392"/>
            <a:ext cx="10015091" cy="53995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Олимпиадное движение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3.bp.blogspot.com/-rie9IsonhKo/Wgmnf530PlI/AAAAAAAAA1c/sW8tF0LWCW40pXDL_IFTS8n9MBoMej1SACLcBGAs/s1600/museum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225" y="3129110"/>
            <a:ext cx="2275116" cy="157881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08668" y="2516386"/>
            <a:ext cx="4893286" cy="434161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951" y="3129110"/>
            <a:ext cx="2867025" cy="1590675"/>
          </a:xfrm>
          <a:prstGeom prst="rect">
            <a:avLst/>
          </a:prstGeom>
        </p:spPr>
      </p:pic>
      <p:sp>
        <p:nvSpPr>
          <p:cNvPr id="9" name="AutoShape 2" descr="https://shkola3-607100.edusite.ru/images/olimpiada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" name="AutoShape 4" descr="https://shkola3-607100.edusite.ru/images/olimpiada.gi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" name="AutoShape 6" descr="https://shkola3-607100.edusite.ru/images/olimpiada.gi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2" name="AutoShape 8" descr="https://shkola3-607100.edusite.ru/images/olimpiada.gi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3" name="AutoShape 10" descr="https://shkola3-607100.edusite.ru/images/olimpiada.gif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4" name="AutoShape 12" descr="https://shkola3-607100.edusite.ru/images/olimpiada.gif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5" name="AutoShape 14" descr="https://shkola3-607100.edusite.ru/images/olimpiada.gif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6" name="AutoShape 16" descr="https://shkola3-607100.edusite.ru/images/olimpiada.gif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2065" name="Picture 17" descr="D:\Users7\Алёна\Desktop\ВОШ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951" y="1074738"/>
            <a:ext cx="1627444" cy="172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7" name="Picture 19" descr="https://pbs.twimg.com/media/C_9vRiKVoAEESVF.jpg:large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0" b="9515"/>
          <a:stretch/>
        </p:blipFill>
        <p:spPr bwMode="auto">
          <a:xfrm>
            <a:off x="8471354" y="1205589"/>
            <a:ext cx="3155426" cy="128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/>
          <p:nvPr/>
        </p:nvPicPr>
        <p:blipFill rotWithShape="1">
          <a:blip r:embed="rId6"/>
          <a:srcRect l="16996" t="13683" r="71779" b="66648"/>
          <a:stretch/>
        </p:blipFill>
        <p:spPr bwMode="auto">
          <a:xfrm>
            <a:off x="224095" y="0"/>
            <a:ext cx="693480" cy="7293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3127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Профессиональные конкурсы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92" y="3826831"/>
            <a:ext cx="4234252" cy="25818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05" y="1271961"/>
            <a:ext cx="2219325" cy="20574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344" y="1678943"/>
            <a:ext cx="2562225" cy="17811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898" y="4908509"/>
            <a:ext cx="2952750" cy="15430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982" y="4794329"/>
            <a:ext cx="2800350" cy="16383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072" y="1678943"/>
            <a:ext cx="3199540" cy="1799741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 rotWithShape="1">
          <a:blip r:embed="rId8"/>
          <a:srcRect l="16996" t="13683" r="71779" b="66648"/>
          <a:stretch/>
        </p:blipFill>
        <p:spPr bwMode="auto">
          <a:xfrm>
            <a:off x="200025" y="0"/>
            <a:ext cx="779689" cy="7744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2388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1106</TotalTime>
  <Words>114</Words>
  <Application>Microsoft Office PowerPoint</Application>
  <PresentationFormat>Широкоэкранный</PresentationFormat>
  <Paragraphs>33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Дошкольные группы</vt:lpstr>
      <vt:lpstr>Презентация PowerPoint</vt:lpstr>
      <vt:lpstr>Социальное партнерство</vt:lpstr>
      <vt:lpstr>Презентация PowerPoint</vt:lpstr>
      <vt:lpstr>Презентация PowerPoint</vt:lpstr>
      <vt:lpstr>Олимпиадное движение</vt:lpstr>
      <vt:lpstr>Профессиональные конкурсы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Московская школа- школа мирового уровня</dc:title>
  <dc:creator>Пользователь</dc:creator>
  <cp:lastModifiedBy>User</cp:lastModifiedBy>
  <cp:revision>48</cp:revision>
  <dcterms:created xsi:type="dcterms:W3CDTF">2019-09-08T06:29:09Z</dcterms:created>
  <dcterms:modified xsi:type="dcterms:W3CDTF">2022-02-07T10:34:22Z</dcterms:modified>
</cp:coreProperties>
</file>