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ti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3648" r:id="rId1"/>
    <p:sldMasterId id="2147483657" r:id="rId2"/>
  </p:sldMasterIdLst>
  <p:notesMasterIdLst>
    <p:notesMasterId r:id="rId25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81" r:id="rId10"/>
    <p:sldId id="265" r:id="rId11"/>
    <p:sldId id="266" r:id="rId12"/>
    <p:sldId id="273" r:id="rId13"/>
    <p:sldId id="267" r:id="rId14"/>
    <p:sldId id="274" r:id="rId15"/>
    <p:sldId id="270" r:id="rId16"/>
    <p:sldId id="280" r:id="rId17"/>
    <p:sldId id="268" r:id="rId18"/>
    <p:sldId id="269" r:id="rId19"/>
    <p:sldId id="271" r:id="rId20"/>
    <p:sldId id="272" r:id="rId21"/>
    <p:sldId id="275" r:id="rId22"/>
    <p:sldId id="276" r:id="rId23"/>
    <p:sldId id="278" r:id="rId24"/>
  </p:sldIdLst>
  <p:sldSz cx="9144000" cy="5143500" type="screen16x9"/>
  <p:notesSz cx="6797675" cy="9926638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pos="204">
          <p15:clr>
            <a:srgbClr val="A4A3A4"/>
          </p15:clr>
        </p15:guide>
        <p15:guide id="2" orient="horz" pos="2890">
          <p15:clr>
            <a:srgbClr val="A4A3A4"/>
          </p15:clr>
        </p15:guide>
        <p15:guide id="3" pos="5602">
          <p15:clr>
            <a:srgbClr val="A4A3A4"/>
          </p15:clr>
        </p15:guide>
        <p15:guide id="4" pos="295">
          <p15:clr>
            <a:srgbClr val="A4A3A4"/>
          </p15:clr>
        </p15:guide>
        <p15:guide id="5" orient="horz" pos="1439">
          <p15:clr>
            <a:srgbClr val="A4A3A4"/>
          </p15:clr>
        </p15:guide>
        <p15:guide id="6" pos="2880">
          <p15:clr>
            <a:srgbClr val="A4A3A4"/>
          </p15:clr>
        </p15:guide>
        <p15:guide id="7" pos="793">
          <p15:clr>
            <a:srgbClr val="A4A3A4"/>
          </p15:clr>
        </p15:guide>
        <p15:guide id="8" orient="horz" pos="2845">
          <p15:clr>
            <a:srgbClr val="A4A3A4"/>
          </p15:clr>
        </p15:guide>
        <p15:guide id="9" pos="4967">
          <p15:clr>
            <a:srgbClr val="A4A3A4"/>
          </p15:clr>
        </p15:guide>
        <p15:guide id="10" orient="horz" pos="239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6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32" roundtripDataSignature="AMtx7mgtCyOHrdF6WugmEWjxI7OXIZvpcw==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Зухра Биджиева" initials="" lastIdx="1" clrIdx="0"/>
  <p:cmAuthor id="1" name="Елхина Алина Евгеньевна" initials="ЕАЕ" lastIdx="1" clrIdx="1">
    <p:extLst>
      <p:ext uri="{19B8F6BF-5375-455C-9EA6-DF929625EA0E}">
        <p15:presenceInfo xmlns:p15="http://schemas.microsoft.com/office/powerpoint/2012/main" userId="S-1-5-21-3124260253-2817102733-3987139704-1798" providerId="AD"/>
      </p:ext>
    </p:extLst>
  </p:cmAuthor>
  <p:cmAuthor id="2" name="Сафин Ильгиз Наилович" initials="СИН" lastIdx="4" clrIdx="2">
    <p:extLst>
      <p:ext uri="{19B8F6BF-5375-455C-9EA6-DF929625EA0E}">
        <p15:presenceInfo xmlns:p15="http://schemas.microsoft.com/office/powerpoint/2012/main" userId="S-1-5-21-3124260253-2817102733-3987139704-1427" providerId="AD"/>
      </p:ext>
    </p:extLst>
  </p:cmAuthor>
  <p:cmAuthor id="3" name="Мадина" initials="К" lastIdx="3" clrIdx="3">
    <p:extLst>
      <p:ext uri="{19B8F6BF-5375-455C-9EA6-DF929625EA0E}">
        <p15:presenceInfo xmlns:p15="http://schemas.microsoft.com/office/powerpoint/2012/main" userId="Мадина" providerId="None"/>
      </p:ext>
    </p:extLst>
  </p:cmAuthor>
  <p:cmAuthor id="4" name="Героева Елизавета Вячеславовна" initials="ГЕВ" lastIdx="9" clrIdx="4">
    <p:extLst>
      <p:ext uri="{19B8F6BF-5375-455C-9EA6-DF929625EA0E}">
        <p15:presenceInfo xmlns:p15="http://schemas.microsoft.com/office/powerpoint/2012/main" userId="S-1-5-21-3124260253-2817102733-3987139704-240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E74825"/>
    <a:srgbClr val="623B2A"/>
    <a:srgbClr val="561C0E"/>
    <a:srgbClr val="CD96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A74AAF7F-F591-4B2E-9732-72E02AC4E7A5}">
  <a:tblStyle styleId="{A74AAF7F-F591-4B2E-9732-72E02AC4E7A5}" styleName="Table_0">
    <a:wholeTbl>
      <a:tcTxStyle b="off" i="off">
        <a:font>
          <a:latin typeface="Arial"/>
          <a:ea typeface="Arial"/>
          <a:cs typeface="Arial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FFE8E7"/>
          </a:solidFill>
        </a:fill>
      </a:tcStyle>
    </a:wholeTbl>
    <a:band1H>
      <a:tcTxStyle b="off" i="off"/>
      <a:tcStyle>
        <a:tcBdr/>
        <a:fill>
          <a:solidFill>
            <a:srgbClr val="FFCFCC"/>
          </a:solidFill>
        </a:fill>
      </a:tcStyle>
    </a:band1H>
    <a:band2H>
      <a:tcTxStyle b="off" i="off"/>
      <a:tcStyle>
        <a:tcBdr/>
      </a:tcStyle>
    </a:band2H>
    <a:band1V>
      <a:tcTxStyle b="off" i="off"/>
      <a:tcStyle>
        <a:tcBdr/>
        <a:fill>
          <a:solidFill>
            <a:srgbClr val="FFCFCC"/>
          </a:solidFill>
        </a:fill>
      </a:tcStyle>
    </a:band1V>
    <a:band2V>
      <a:tcTxStyle b="off" i="off"/>
      <a:tcStyle>
        <a:tcBdr/>
      </a:tcStyle>
    </a:band2V>
    <a:lastCol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874" autoAdjust="0"/>
    <p:restoredTop sz="94660"/>
  </p:normalViewPr>
  <p:slideViewPr>
    <p:cSldViewPr snapToGrid="0">
      <p:cViewPr varScale="1">
        <p:scale>
          <a:sx n="97" d="100"/>
          <a:sy n="97" d="100"/>
        </p:scale>
        <p:origin x="906" y="78"/>
      </p:cViewPr>
      <p:guideLst>
        <p:guide pos="204"/>
        <p:guide orient="horz" pos="2890"/>
        <p:guide pos="5602"/>
        <p:guide pos="295"/>
        <p:guide orient="horz" pos="1439"/>
        <p:guide pos="2880"/>
        <p:guide pos="793"/>
        <p:guide orient="horz" pos="2845"/>
        <p:guide pos="4967"/>
        <p:guide orient="horz" pos="2391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00" d="100"/>
          <a:sy n="100" d="100"/>
        </p:scale>
        <p:origin x="0" y="0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33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customschemas.google.com/relationships/presentationmetadata" Target="metadata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7"/>
            <a:ext cx="2945712" cy="4967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400" tIns="46700" rIns="93400" bIns="46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50375" y="7"/>
            <a:ext cx="2945712" cy="4967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400" tIns="46700" rIns="93400" bIns="46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87313" y="741363"/>
            <a:ext cx="6623050" cy="37258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79295" y="4714962"/>
            <a:ext cx="5439093" cy="44673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400" tIns="46700" rIns="93400" bIns="46700" anchor="t" anchorCtr="0">
            <a:norm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9428330"/>
            <a:ext cx="2945712" cy="4967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400" tIns="46700" rIns="93400" bIns="46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50375" y="9428330"/>
            <a:ext cx="2945712" cy="4967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400" tIns="46700" rIns="93400" bIns="46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88171756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87313" y="741363"/>
            <a:ext cx="6623050" cy="37258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1" name="Google Shape;121;p1:notes"/>
          <p:cNvSpPr txBox="1">
            <a:spLocks noGrp="1"/>
          </p:cNvSpPr>
          <p:nvPr>
            <p:ph type="body" idx="1"/>
          </p:nvPr>
        </p:nvSpPr>
        <p:spPr>
          <a:xfrm>
            <a:off x="679295" y="4714962"/>
            <a:ext cx="5439093" cy="44673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400" tIns="46700" rIns="93400" bIns="467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2" name="Google Shape;122;p1:notes"/>
          <p:cNvSpPr txBox="1">
            <a:spLocks noGrp="1"/>
          </p:cNvSpPr>
          <p:nvPr>
            <p:ph type="dt" idx="10"/>
          </p:nvPr>
        </p:nvSpPr>
        <p:spPr>
          <a:xfrm>
            <a:off x="3850375" y="7"/>
            <a:ext cx="2945712" cy="4967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400" tIns="46700" rIns="93400" bIns="46700" anchor="t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ru-RU"/>
              <a:t>06.08.2021</a:t>
            </a:r>
            <a:endParaRPr/>
          </a:p>
        </p:txBody>
      </p:sp>
      <p:sp>
        <p:nvSpPr>
          <p:cNvPr id="123" name="Google Shape;123;p1:notes"/>
          <p:cNvSpPr txBox="1">
            <a:spLocks noGrp="1"/>
          </p:cNvSpPr>
          <p:nvPr>
            <p:ph type="sldNum" idx="12"/>
          </p:nvPr>
        </p:nvSpPr>
        <p:spPr>
          <a:xfrm>
            <a:off x="3850375" y="9428330"/>
            <a:ext cx="2945712" cy="4967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400" tIns="46700" rIns="93400" bIns="46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ru-RU"/>
              <a:t>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4279926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7" name="Google Shape;457;g109cae1b9bf_0_15:notes"/>
          <p:cNvSpPr txBox="1">
            <a:spLocks noGrp="1"/>
          </p:cNvSpPr>
          <p:nvPr>
            <p:ph type="body" idx="1"/>
          </p:nvPr>
        </p:nvSpPr>
        <p:spPr>
          <a:xfrm>
            <a:off x="679295" y="4714962"/>
            <a:ext cx="5439000" cy="446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400" tIns="46700" rIns="93400" bIns="46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458" name="Google Shape;458;g109cae1b9bf_0_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87313" y="741363"/>
            <a:ext cx="6623050" cy="37258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19296727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7" name="Google Shape;637;p16:notes"/>
          <p:cNvSpPr txBox="1">
            <a:spLocks noGrp="1"/>
          </p:cNvSpPr>
          <p:nvPr>
            <p:ph type="body" idx="1"/>
          </p:nvPr>
        </p:nvSpPr>
        <p:spPr>
          <a:xfrm>
            <a:off x="679295" y="4714962"/>
            <a:ext cx="5439093" cy="44673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400" tIns="46700" rIns="93400" bIns="46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638" name="Google Shape;638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87313" y="741363"/>
            <a:ext cx="6623050" cy="37258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31452436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6" name="Google Shape;476;p12:notes"/>
          <p:cNvSpPr txBox="1">
            <a:spLocks noGrp="1"/>
          </p:cNvSpPr>
          <p:nvPr>
            <p:ph type="body" idx="1"/>
          </p:nvPr>
        </p:nvSpPr>
        <p:spPr>
          <a:xfrm>
            <a:off x="679295" y="4714962"/>
            <a:ext cx="5439093" cy="44673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400" tIns="46700" rIns="93400" bIns="46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77" name="Google Shape;477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87313" y="741363"/>
            <a:ext cx="6623050" cy="37258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34126067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" name="Google Shape;675;p17:notes"/>
          <p:cNvSpPr txBox="1">
            <a:spLocks noGrp="1"/>
          </p:cNvSpPr>
          <p:nvPr>
            <p:ph type="body" idx="1"/>
          </p:nvPr>
        </p:nvSpPr>
        <p:spPr>
          <a:xfrm>
            <a:off x="679295" y="4714962"/>
            <a:ext cx="5439093" cy="44673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400" tIns="46700" rIns="93400" bIns="46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676" name="Google Shape;676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87313" y="741363"/>
            <a:ext cx="6623050" cy="37258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8763137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" name="Google Shape;553;g1085bbaee28_1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87313" y="741363"/>
            <a:ext cx="6623050" cy="37258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54" name="Google Shape;554;g1085bbaee28_10_0:notes"/>
          <p:cNvSpPr txBox="1">
            <a:spLocks noGrp="1"/>
          </p:cNvSpPr>
          <p:nvPr>
            <p:ph type="body" idx="1"/>
          </p:nvPr>
        </p:nvSpPr>
        <p:spPr>
          <a:xfrm>
            <a:off x="679295" y="4714962"/>
            <a:ext cx="5439000" cy="446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400" tIns="46700" rIns="93400" bIns="46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555" name="Google Shape;555;g1085bbaee28_10_0:notes"/>
          <p:cNvSpPr txBox="1">
            <a:spLocks noGrp="1"/>
          </p:cNvSpPr>
          <p:nvPr>
            <p:ph type="sldNum" idx="12"/>
          </p:nvPr>
        </p:nvSpPr>
        <p:spPr>
          <a:xfrm>
            <a:off x="3850375" y="9428330"/>
            <a:ext cx="29457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400" tIns="46700" rIns="93400" bIns="46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ru-RU"/>
              <a:t>14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4581149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5" name="Google Shape;505;g1082862a88a_12_0:notes"/>
          <p:cNvSpPr txBox="1">
            <a:spLocks noGrp="1"/>
          </p:cNvSpPr>
          <p:nvPr>
            <p:ph type="body" idx="1"/>
          </p:nvPr>
        </p:nvSpPr>
        <p:spPr>
          <a:xfrm>
            <a:off x="679295" y="4714962"/>
            <a:ext cx="5439000" cy="446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400" tIns="46700" rIns="93400" bIns="46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06" name="Google Shape;506;g1082862a88a_12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87313" y="741363"/>
            <a:ext cx="6623050" cy="37258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76648381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5" name="Google Shape;505;g1082862a88a_12_0:notes"/>
          <p:cNvSpPr txBox="1">
            <a:spLocks noGrp="1"/>
          </p:cNvSpPr>
          <p:nvPr>
            <p:ph type="body" idx="1"/>
          </p:nvPr>
        </p:nvSpPr>
        <p:spPr>
          <a:xfrm>
            <a:off x="679295" y="4714962"/>
            <a:ext cx="5439000" cy="446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400" tIns="46700" rIns="93400" bIns="46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06" name="Google Shape;506;g1082862a88a_12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87313" y="741363"/>
            <a:ext cx="6623050" cy="37258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47009108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" name="Google Shape;522;p13:notes"/>
          <p:cNvSpPr txBox="1">
            <a:spLocks noGrp="1"/>
          </p:cNvSpPr>
          <p:nvPr>
            <p:ph type="body" idx="1"/>
          </p:nvPr>
        </p:nvSpPr>
        <p:spPr>
          <a:xfrm>
            <a:off x="679295" y="4714962"/>
            <a:ext cx="5439093" cy="44673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400" tIns="46700" rIns="93400" bIns="46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23" name="Google Shape;523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87313" y="741363"/>
            <a:ext cx="6623050" cy="37258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89522626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" name="Google Shape;583;p14:notes"/>
          <p:cNvSpPr txBox="1">
            <a:spLocks noGrp="1"/>
          </p:cNvSpPr>
          <p:nvPr>
            <p:ph type="body" idx="1"/>
          </p:nvPr>
        </p:nvSpPr>
        <p:spPr>
          <a:xfrm>
            <a:off x="679295" y="4714962"/>
            <a:ext cx="5439093" cy="44673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400" tIns="46700" rIns="93400" bIns="46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84" name="Google Shape;584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87313" y="741363"/>
            <a:ext cx="6623050" cy="37258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41660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5" name="Google Shape;605;p15:notes"/>
          <p:cNvSpPr txBox="1">
            <a:spLocks noGrp="1"/>
          </p:cNvSpPr>
          <p:nvPr>
            <p:ph type="body" idx="1"/>
          </p:nvPr>
        </p:nvSpPr>
        <p:spPr>
          <a:xfrm>
            <a:off x="679295" y="4714962"/>
            <a:ext cx="5439093" cy="44673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400" tIns="46700" rIns="93400" bIns="46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606" name="Google Shape;606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87313" y="741363"/>
            <a:ext cx="6623050" cy="37258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0007911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87313" y="741363"/>
            <a:ext cx="6623050" cy="37258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3" name="Google Shape;133;p2:notes"/>
          <p:cNvSpPr txBox="1">
            <a:spLocks noGrp="1"/>
          </p:cNvSpPr>
          <p:nvPr>
            <p:ph type="body" idx="1"/>
          </p:nvPr>
        </p:nvSpPr>
        <p:spPr>
          <a:xfrm>
            <a:off x="679295" y="4714962"/>
            <a:ext cx="5439093" cy="44673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400" tIns="46700" rIns="93400" bIns="467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b="0" dirty="0"/>
          </a:p>
        </p:txBody>
      </p:sp>
      <p:sp>
        <p:nvSpPr>
          <p:cNvPr id="134" name="Google Shape;134;p2:notes"/>
          <p:cNvSpPr txBox="1">
            <a:spLocks noGrp="1"/>
          </p:cNvSpPr>
          <p:nvPr>
            <p:ph type="sldNum" idx="12"/>
          </p:nvPr>
        </p:nvSpPr>
        <p:spPr>
          <a:xfrm>
            <a:off x="3850375" y="9428330"/>
            <a:ext cx="2945712" cy="4967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400" tIns="46700" rIns="93400" bIns="46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ru-RU"/>
              <a:t>2</a:t>
            </a:fld>
            <a:endParaRPr/>
          </a:p>
        </p:txBody>
      </p:sp>
      <p:sp>
        <p:nvSpPr>
          <p:cNvPr id="135" name="Google Shape;135;p2:notes"/>
          <p:cNvSpPr txBox="1">
            <a:spLocks noGrp="1"/>
          </p:cNvSpPr>
          <p:nvPr>
            <p:ph type="dt" idx="10"/>
          </p:nvPr>
        </p:nvSpPr>
        <p:spPr>
          <a:xfrm>
            <a:off x="3850375" y="7"/>
            <a:ext cx="2945712" cy="4967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400" tIns="46700" rIns="93400" bIns="46700" anchor="t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ru-RU"/>
              <a:t>06.08.2021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1795141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8" name="Google Shape;708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87313" y="741363"/>
            <a:ext cx="6623050" cy="37258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09" name="Google Shape;709;p18:notes"/>
          <p:cNvSpPr txBox="1">
            <a:spLocks noGrp="1"/>
          </p:cNvSpPr>
          <p:nvPr>
            <p:ph type="body" idx="1"/>
          </p:nvPr>
        </p:nvSpPr>
        <p:spPr>
          <a:xfrm>
            <a:off x="679295" y="4714962"/>
            <a:ext cx="5439093" cy="44673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400" tIns="46700" rIns="93400" bIns="467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10" name="Google Shape;710;p18:notes"/>
          <p:cNvSpPr txBox="1">
            <a:spLocks noGrp="1"/>
          </p:cNvSpPr>
          <p:nvPr>
            <p:ph type="dt" idx="10"/>
          </p:nvPr>
        </p:nvSpPr>
        <p:spPr>
          <a:xfrm>
            <a:off x="3850375" y="7"/>
            <a:ext cx="2945712" cy="4967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400" tIns="46700" rIns="93400" bIns="46700" anchor="t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ru-RU"/>
              <a:t>06.08.2021</a:t>
            </a:r>
            <a:endParaRPr/>
          </a:p>
        </p:txBody>
      </p:sp>
      <p:sp>
        <p:nvSpPr>
          <p:cNvPr id="711" name="Google Shape;711;p18:notes"/>
          <p:cNvSpPr txBox="1">
            <a:spLocks noGrp="1"/>
          </p:cNvSpPr>
          <p:nvPr>
            <p:ph type="sldNum" idx="12"/>
          </p:nvPr>
        </p:nvSpPr>
        <p:spPr>
          <a:xfrm>
            <a:off x="3850375" y="9428330"/>
            <a:ext cx="2945712" cy="4967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400" tIns="46700" rIns="93400" bIns="46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ru-RU"/>
              <a:t>20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5325255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" name="Google Shape;727;p19:notes"/>
          <p:cNvSpPr txBox="1">
            <a:spLocks noGrp="1"/>
          </p:cNvSpPr>
          <p:nvPr>
            <p:ph type="body" idx="1"/>
          </p:nvPr>
        </p:nvSpPr>
        <p:spPr>
          <a:xfrm>
            <a:off x="679295" y="4714962"/>
            <a:ext cx="5439093" cy="44673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400" tIns="46700" rIns="93400" bIns="46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28" name="Google Shape;728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87313" y="741363"/>
            <a:ext cx="6623050" cy="37258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25840975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1" name="Google Shape;781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87313" y="741363"/>
            <a:ext cx="6623050" cy="37258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82" name="Google Shape;782;p21:notes"/>
          <p:cNvSpPr txBox="1">
            <a:spLocks noGrp="1"/>
          </p:cNvSpPr>
          <p:nvPr>
            <p:ph type="body" idx="1"/>
          </p:nvPr>
        </p:nvSpPr>
        <p:spPr>
          <a:xfrm>
            <a:off x="679295" y="4714962"/>
            <a:ext cx="5439093" cy="44673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400" tIns="46700" rIns="93400" bIns="467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>
              <a:solidFill>
                <a:schemeClr val="lt2"/>
              </a:solidFill>
            </a:endParaRPr>
          </a:p>
        </p:txBody>
      </p:sp>
      <p:sp>
        <p:nvSpPr>
          <p:cNvPr id="783" name="Google Shape;783;p21:notes"/>
          <p:cNvSpPr txBox="1">
            <a:spLocks noGrp="1"/>
          </p:cNvSpPr>
          <p:nvPr>
            <p:ph type="sldNum" idx="12"/>
          </p:nvPr>
        </p:nvSpPr>
        <p:spPr>
          <a:xfrm>
            <a:off x="3850375" y="9428330"/>
            <a:ext cx="2945712" cy="4967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400" tIns="46700" rIns="93400" bIns="46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ru-RU"/>
              <a:t>22</a:t>
            </a:fld>
            <a:endParaRPr/>
          </a:p>
        </p:txBody>
      </p:sp>
      <p:sp>
        <p:nvSpPr>
          <p:cNvPr id="784" name="Google Shape;784;p21:notes"/>
          <p:cNvSpPr txBox="1">
            <a:spLocks noGrp="1"/>
          </p:cNvSpPr>
          <p:nvPr>
            <p:ph type="dt" idx="10"/>
          </p:nvPr>
        </p:nvSpPr>
        <p:spPr>
          <a:xfrm>
            <a:off x="3850375" y="7"/>
            <a:ext cx="2945712" cy="4967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400" tIns="46700" rIns="93400" bIns="46700" anchor="t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ru-RU"/>
              <a:t>06.08.2021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623649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87313" y="741363"/>
            <a:ext cx="6623050" cy="37258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6" name="Google Shape;186;p3:notes"/>
          <p:cNvSpPr txBox="1">
            <a:spLocks noGrp="1"/>
          </p:cNvSpPr>
          <p:nvPr>
            <p:ph type="body" idx="1"/>
          </p:nvPr>
        </p:nvSpPr>
        <p:spPr>
          <a:xfrm>
            <a:off x="679295" y="4714962"/>
            <a:ext cx="5439093" cy="44673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400" tIns="46700" rIns="93400" bIns="467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>
              <a:solidFill>
                <a:schemeClr val="dk2"/>
              </a:solidFill>
            </a:endParaRPr>
          </a:p>
        </p:txBody>
      </p:sp>
      <p:sp>
        <p:nvSpPr>
          <p:cNvPr id="187" name="Google Shape;187;p3:notes"/>
          <p:cNvSpPr txBox="1">
            <a:spLocks noGrp="1"/>
          </p:cNvSpPr>
          <p:nvPr>
            <p:ph type="sldNum" idx="12"/>
          </p:nvPr>
        </p:nvSpPr>
        <p:spPr>
          <a:xfrm>
            <a:off x="3850375" y="9428330"/>
            <a:ext cx="2945712" cy="4967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400" tIns="46700" rIns="93400" bIns="46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ru-RU"/>
              <a:t>3</a:t>
            </a:fld>
            <a:endParaRPr/>
          </a:p>
        </p:txBody>
      </p:sp>
      <p:sp>
        <p:nvSpPr>
          <p:cNvPr id="188" name="Google Shape;188;p3:notes"/>
          <p:cNvSpPr txBox="1">
            <a:spLocks noGrp="1"/>
          </p:cNvSpPr>
          <p:nvPr>
            <p:ph type="dt" idx="10"/>
          </p:nvPr>
        </p:nvSpPr>
        <p:spPr>
          <a:xfrm>
            <a:off x="3850375" y="7"/>
            <a:ext cx="2945712" cy="4967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400" tIns="46700" rIns="93400" bIns="46700" anchor="t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ru-RU"/>
              <a:t>06.08.2021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3395208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87313" y="741363"/>
            <a:ext cx="6623050" cy="37258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35" name="Google Shape;235;p4:notes"/>
          <p:cNvSpPr txBox="1">
            <a:spLocks noGrp="1"/>
          </p:cNvSpPr>
          <p:nvPr>
            <p:ph type="body" idx="1"/>
          </p:nvPr>
        </p:nvSpPr>
        <p:spPr>
          <a:xfrm>
            <a:off x="679295" y="4714962"/>
            <a:ext cx="5439093" cy="44673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400" tIns="46700" rIns="93400" bIns="46700" anchor="t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Calibri"/>
              <a:buNone/>
            </a:pPr>
            <a:r>
              <a:rPr lang="ru-RU" sz="1200" b="0" cap="none">
                <a:solidFill>
                  <a:schemeClr val="dk2"/>
                </a:solidFill>
              </a:rPr>
              <a:t>Комната матери и ребенка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>
              <a:solidFill>
                <a:schemeClr val="dk2"/>
              </a:solidFill>
            </a:endParaRPr>
          </a:p>
        </p:txBody>
      </p:sp>
      <p:sp>
        <p:nvSpPr>
          <p:cNvPr id="236" name="Google Shape;236;p4:notes"/>
          <p:cNvSpPr txBox="1">
            <a:spLocks noGrp="1"/>
          </p:cNvSpPr>
          <p:nvPr>
            <p:ph type="sldNum" idx="12"/>
          </p:nvPr>
        </p:nvSpPr>
        <p:spPr>
          <a:xfrm>
            <a:off x="3850375" y="9428330"/>
            <a:ext cx="2945712" cy="4967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400" tIns="46700" rIns="93400" bIns="46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ru-RU"/>
              <a:t>4</a:t>
            </a:fld>
            <a:endParaRPr/>
          </a:p>
        </p:txBody>
      </p:sp>
      <p:sp>
        <p:nvSpPr>
          <p:cNvPr id="237" name="Google Shape;237;p4:notes"/>
          <p:cNvSpPr txBox="1">
            <a:spLocks noGrp="1"/>
          </p:cNvSpPr>
          <p:nvPr>
            <p:ph type="dt" idx="10"/>
          </p:nvPr>
        </p:nvSpPr>
        <p:spPr>
          <a:xfrm>
            <a:off x="3850375" y="7"/>
            <a:ext cx="2945712" cy="4967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400" tIns="46700" rIns="93400" bIns="46700" anchor="t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ru-RU"/>
              <a:t>06.08.2021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0001712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87313" y="741363"/>
            <a:ext cx="6623050" cy="37258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77" name="Google Shape;277;p5:notes"/>
          <p:cNvSpPr txBox="1">
            <a:spLocks noGrp="1"/>
          </p:cNvSpPr>
          <p:nvPr>
            <p:ph type="body" idx="1"/>
          </p:nvPr>
        </p:nvSpPr>
        <p:spPr>
          <a:xfrm>
            <a:off x="679295" y="4714962"/>
            <a:ext cx="5439093" cy="44673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400" tIns="46700" rIns="93400" bIns="467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78" name="Google Shape;278;p5:notes"/>
          <p:cNvSpPr txBox="1">
            <a:spLocks noGrp="1"/>
          </p:cNvSpPr>
          <p:nvPr>
            <p:ph type="sldNum" idx="12"/>
          </p:nvPr>
        </p:nvSpPr>
        <p:spPr>
          <a:xfrm>
            <a:off x="3850375" y="9428330"/>
            <a:ext cx="2945712" cy="4967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400" tIns="46700" rIns="93400" bIns="46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ru-RU"/>
              <a:t>5</a:t>
            </a:fld>
            <a:endParaRPr/>
          </a:p>
        </p:txBody>
      </p:sp>
      <p:sp>
        <p:nvSpPr>
          <p:cNvPr id="279" name="Google Shape;279;p5:notes"/>
          <p:cNvSpPr txBox="1">
            <a:spLocks noGrp="1"/>
          </p:cNvSpPr>
          <p:nvPr>
            <p:ph type="dt" idx="10"/>
          </p:nvPr>
        </p:nvSpPr>
        <p:spPr>
          <a:xfrm>
            <a:off x="3850375" y="7"/>
            <a:ext cx="2945712" cy="4967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400" tIns="46700" rIns="93400" bIns="46700" anchor="t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ru-RU"/>
              <a:t>06.08.2021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6284407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Google Shape;314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87313" y="741363"/>
            <a:ext cx="6623050" cy="37258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15" name="Google Shape;315;p6:notes"/>
          <p:cNvSpPr txBox="1">
            <a:spLocks noGrp="1"/>
          </p:cNvSpPr>
          <p:nvPr>
            <p:ph type="body" idx="1"/>
          </p:nvPr>
        </p:nvSpPr>
        <p:spPr>
          <a:xfrm>
            <a:off x="679295" y="4714962"/>
            <a:ext cx="5439093" cy="44673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400" tIns="46700" rIns="93400" bIns="467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>
              <a:solidFill>
                <a:schemeClr val="dk2"/>
              </a:solidFill>
            </a:endParaRPr>
          </a:p>
        </p:txBody>
      </p:sp>
      <p:sp>
        <p:nvSpPr>
          <p:cNvPr id="316" name="Google Shape;316;p6:notes"/>
          <p:cNvSpPr txBox="1">
            <a:spLocks noGrp="1"/>
          </p:cNvSpPr>
          <p:nvPr>
            <p:ph type="sldNum" idx="12"/>
          </p:nvPr>
        </p:nvSpPr>
        <p:spPr>
          <a:xfrm>
            <a:off x="3850375" y="9428330"/>
            <a:ext cx="2945712" cy="4967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400" tIns="46700" rIns="93400" bIns="46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ru-RU"/>
              <a:t>6</a:t>
            </a:fld>
            <a:endParaRPr/>
          </a:p>
        </p:txBody>
      </p:sp>
      <p:sp>
        <p:nvSpPr>
          <p:cNvPr id="317" name="Google Shape;317;p6:notes"/>
          <p:cNvSpPr txBox="1">
            <a:spLocks noGrp="1"/>
          </p:cNvSpPr>
          <p:nvPr>
            <p:ph type="dt" idx="10"/>
          </p:nvPr>
        </p:nvSpPr>
        <p:spPr>
          <a:xfrm>
            <a:off x="3850375" y="7"/>
            <a:ext cx="2945712" cy="4967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400" tIns="46700" rIns="93400" bIns="46700" anchor="t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ru-RU"/>
              <a:t>06.08.2021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3715673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87313" y="741363"/>
            <a:ext cx="6623050" cy="37258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50" name="Google Shape;350;p7:notes"/>
          <p:cNvSpPr txBox="1">
            <a:spLocks noGrp="1"/>
          </p:cNvSpPr>
          <p:nvPr>
            <p:ph type="body" idx="1"/>
          </p:nvPr>
        </p:nvSpPr>
        <p:spPr>
          <a:xfrm>
            <a:off x="679295" y="4714962"/>
            <a:ext cx="5439093" cy="44673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400" tIns="46700" rIns="93400" bIns="467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351" name="Google Shape;351;p7:notes"/>
          <p:cNvSpPr txBox="1">
            <a:spLocks noGrp="1"/>
          </p:cNvSpPr>
          <p:nvPr>
            <p:ph type="sldNum" idx="12"/>
          </p:nvPr>
        </p:nvSpPr>
        <p:spPr>
          <a:xfrm>
            <a:off x="3850375" y="9428330"/>
            <a:ext cx="2945712" cy="4967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400" tIns="46700" rIns="93400" bIns="46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ru-RU"/>
              <a:t>7</a:t>
            </a:fld>
            <a:endParaRPr/>
          </a:p>
        </p:txBody>
      </p:sp>
      <p:sp>
        <p:nvSpPr>
          <p:cNvPr id="352" name="Google Shape;352;p7:notes"/>
          <p:cNvSpPr txBox="1">
            <a:spLocks noGrp="1"/>
          </p:cNvSpPr>
          <p:nvPr>
            <p:ph type="dt" idx="10"/>
          </p:nvPr>
        </p:nvSpPr>
        <p:spPr>
          <a:xfrm>
            <a:off x="3850375" y="7"/>
            <a:ext cx="2945712" cy="4967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400" tIns="46700" rIns="93400" bIns="46700" anchor="t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ru-RU"/>
              <a:t>06.08.2021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17172310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0" name="Google Shape;740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87313" y="741363"/>
            <a:ext cx="6623050" cy="37258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41" name="Google Shape;741;p20:notes"/>
          <p:cNvSpPr txBox="1">
            <a:spLocks noGrp="1"/>
          </p:cNvSpPr>
          <p:nvPr>
            <p:ph type="body" idx="1"/>
          </p:nvPr>
        </p:nvSpPr>
        <p:spPr>
          <a:xfrm>
            <a:off x="679295" y="4714962"/>
            <a:ext cx="5439093" cy="44673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400" tIns="46700" rIns="93400" bIns="467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42" name="Google Shape;742;p20:notes"/>
          <p:cNvSpPr txBox="1">
            <a:spLocks noGrp="1"/>
          </p:cNvSpPr>
          <p:nvPr>
            <p:ph type="sldNum" idx="12"/>
          </p:nvPr>
        </p:nvSpPr>
        <p:spPr>
          <a:xfrm>
            <a:off x="3850375" y="9428330"/>
            <a:ext cx="2945712" cy="4967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400" tIns="46700" rIns="93400" bIns="46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ru-RU"/>
              <a:t>8</a:t>
            </a:fld>
            <a:endParaRPr/>
          </a:p>
        </p:txBody>
      </p:sp>
      <p:sp>
        <p:nvSpPr>
          <p:cNvPr id="743" name="Google Shape;743;p20:notes"/>
          <p:cNvSpPr txBox="1">
            <a:spLocks noGrp="1"/>
          </p:cNvSpPr>
          <p:nvPr>
            <p:ph type="dt" idx="10"/>
          </p:nvPr>
        </p:nvSpPr>
        <p:spPr>
          <a:xfrm>
            <a:off x="3850375" y="7"/>
            <a:ext cx="2945712" cy="4967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400" tIns="46700" rIns="93400" bIns="46700" anchor="t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ru-RU"/>
              <a:t>06.08.2021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14097280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" name="Google Shape;436;p11:notes"/>
          <p:cNvSpPr txBox="1">
            <a:spLocks noGrp="1"/>
          </p:cNvSpPr>
          <p:nvPr>
            <p:ph type="body" idx="1"/>
          </p:nvPr>
        </p:nvSpPr>
        <p:spPr>
          <a:xfrm>
            <a:off x="679295" y="4714962"/>
            <a:ext cx="5439093" cy="44673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400" tIns="46700" rIns="93400" bIns="46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437" name="Google Shape;437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87313" y="741363"/>
            <a:ext cx="6623050" cy="37258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41342551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7 Титульный, заключительный слайд">
  <p:cSld name="7 Титульный, заключительный слайд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23"/>
          <p:cNvSpPr txBox="1">
            <a:spLocks noGrp="1"/>
          </p:cNvSpPr>
          <p:nvPr>
            <p:ph type="ftr" idx="11"/>
          </p:nvPr>
        </p:nvSpPr>
        <p:spPr>
          <a:xfrm>
            <a:off x="5600400" y="4383657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23"/>
          <p:cNvSpPr txBox="1">
            <a:spLocks noGrp="1"/>
          </p:cNvSpPr>
          <p:nvPr>
            <p:ph type="title"/>
          </p:nvPr>
        </p:nvSpPr>
        <p:spPr>
          <a:xfrm>
            <a:off x="648000" y="1944000"/>
            <a:ext cx="5220000" cy="97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23"/>
          <p:cNvSpPr txBox="1">
            <a:spLocks noGrp="1"/>
          </p:cNvSpPr>
          <p:nvPr>
            <p:ph type="body" idx="1"/>
          </p:nvPr>
        </p:nvSpPr>
        <p:spPr>
          <a:xfrm>
            <a:off x="648000" y="3039132"/>
            <a:ext cx="5220000" cy="10419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sz="1600" b="0" i="0" cap="none">
                <a:solidFill>
                  <a:schemeClr val="accent1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9C8F8B"/>
              </a:buClr>
              <a:buSzPts val="1800"/>
              <a:buNone/>
              <a:defRPr sz="1800">
                <a:solidFill>
                  <a:srgbClr val="9C8F8B"/>
                </a:solidFill>
              </a:defRPr>
            </a:lvl2pPr>
            <a:lvl3pPr marL="1371600" lvl="2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9C8F8B"/>
              </a:buClr>
              <a:buSzPts val="1600"/>
              <a:buNone/>
              <a:defRPr sz="1600">
                <a:solidFill>
                  <a:srgbClr val="9C8F8B"/>
                </a:solidFill>
              </a:defRPr>
            </a:lvl3pPr>
            <a:lvl4pPr marL="1828800" lvl="3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9C8F8B"/>
              </a:buClr>
              <a:buSzPts val="1400"/>
              <a:buNone/>
              <a:defRPr sz="1400">
                <a:solidFill>
                  <a:srgbClr val="9C8F8B"/>
                </a:solidFill>
              </a:defRPr>
            </a:lvl4pPr>
            <a:lvl5pPr marL="2286000" lvl="4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9C8F8B"/>
              </a:buClr>
              <a:buSzPts val="1400"/>
              <a:buNone/>
              <a:defRPr sz="1400">
                <a:solidFill>
                  <a:srgbClr val="9C8F8B"/>
                </a:solidFill>
              </a:defRPr>
            </a:lvl5pPr>
            <a:lvl6pPr marL="2743200" lvl="5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9C8F8B"/>
              </a:buClr>
              <a:buSzPts val="1400"/>
              <a:buNone/>
              <a:defRPr sz="1400">
                <a:solidFill>
                  <a:srgbClr val="9C8F8B"/>
                </a:solidFill>
              </a:defRPr>
            </a:lvl6pPr>
            <a:lvl7pPr marL="3200400" lvl="6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9C8F8B"/>
              </a:buClr>
              <a:buSzPts val="1400"/>
              <a:buNone/>
              <a:defRPr sz="1400">
                <a:solidFill>
                  <a:srgbClr val="9C8F8B"/>
                </a:solidFill>
              </a:defRPr>
            </a:lvl7pPr>
            <a:lvl8pPr marL="3657600" lvl="7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9C8F8B"/>
              </a:buClr>
              <a:buSzPts val="1400"/>
              <a:buNone/>
              <a:defRPr sz="1400">
                <a:solidFill>
                  <a:srgbClr val="9C8F8B"/>
                </a:solidFill>
              </a:defRPr>
            </a:lvl8pPr>
            <a:lvl9pPr marL="4114800" lvl="8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9C8F8B"/>
              </a:buClr>
              <a:buSzPts val="1400"/>
              <a:buNone/>
              <a:defRPr sz="1400">
                <a:solidFill>
                  <a:srgbClr val="9C8F8B"/>
                </a:solidFill>
              </a:defRPr>
            </a:lvl9pPr>
          </a:lstStyle>
          <a:p>
            <a:endParaRPr/>
          </a:p>
        </p:txBody>
      </p:sp>
      <p:sp>
        <p:nvSpPr>
          <p:cNvPr id="20" name="Google Shape;20;p23"/>
          <p:cNvSpPr txBox="1">
            <a:spLocks noGrp="1"/>
          </p:cNvSpPr>
          <p:nvPr>
            <p:ph type="dt" idx="10"/>
          </p:nvPr>
        </p:nvSpPr>
        <p:spPr>
          <a:xfrm>
            <a:off x="648000" y="4383657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 Подзаголовок, текст, графика">
  <p:cSld name="1 Подзаголовок, текст, графика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26"/>
          <p:cNvSpPr txBox="1">
            <a:spLocks noGrp="1"/>
          </p:cNvSpPr>
          <p:nvPr>
            <p:ph type="title"/>
          </p:nvPr>
        </p:nvSpPr>
        <p:spPr>
          <a:xfrm>
            <a:off x="648000" y="486000"/>
            <a:ext cx="7848000" cy="8664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26"/>
          <p:cNvSpPr txBox="1">
            <a:spLocks noGrp="1"/>
          </p:cNvSpPr>
          <p:nvPr>
            <p:ph type="body" idx="1"/>
          </p:nvPr>
        </p:nvSpPr>
        <p:spPr>
          <a:xfrm>
            <a:off x="648000" y="1689553"/>
            <a:ext cx="7848000" cy="25262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000000"/>
              </a:buClr>
              <a:buSzPts val="1400"/>
              <a:buNone/>
              <a:defRPr b="0" i="0" cap="none">
                <a:solidFill>
                  <a:srgbClr val="000000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000000"/>
              </a:buClr>
              <a:buSzPts val="1400"/>
              <a:buNone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9" name="Google Shape;69;p26"/>
          <p:cNvSpPr txBox="1">
            <a:spLocks noGrp="1"/>
          </p:cNvSpPr>
          <p:nvPr>
            <p:ph type="body" idx="2"/>
          </p:nvPr>
        </p:nvSpPr>
        <p:spPr>
          <a:xfrm>
            <a:off x="648001" y="1352480"/>
            <a:ext cx="7848000" cy="3370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9C8F8B"/>
              </a:buClr>
              <a:buSzPts val="1800"/>
              <a:buNone/>
              <a:defRPr sz="1800">
                <a:solidFill>
                  <a:srgbClr val="9C8F8B"/>
                </a:solidFill>
              </a:defRPr>
            </a:lvl2pPr>
            <a:lvl3pPr marL="1371600" lvl="2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9C8F8B"/>
              </a:buClr>
              <a:buSzPts val="1600"/>
              <a:buNone/>
              <a:defRPr sz="1600">
                <a:solidFill>
                  <a:srgbClr val="9C8F8B"/>
                </a:solidFill>
              </a:defRPr>
            </a:lvl3pPr>
            <a:lvl4pPr marL="1828800" lvl="3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9C8F8B"/>
              </a:buClr>
              <a:buSzPts val="1400"/>
              <a:buNone/>
              <a:defRPr sz="1400">
                <a:solidFill>
                  <a:srgbClr val="9C8F8B"/>
                </a:solidFill>
              </a:defRPr>
            </a:lvl4pPr>
            <a:lvl5pPr marL="2286000" lvl="4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9C8F8B"/>
              </a:buClr>
              <a:buSzPts val="1400"/>
              <a:buNone/>
              <a:defRPr sz="1400">
                <a:solidFill>
                  <a:srgbClr val="9C8F8B"/>
                </a:solidFill>
              </a:defRPr>
            </a:lvl5pPr>
            <a:lvl6pPr marL="2743200" lvl="5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9C8F8B"/>
              </a:buClr>
              <a:buSzPts val="1400"/>
              <a:buNone/>
              <a:defRPr sz="1400">
                <a:solidFill>
                  <a:srgbClr val="9C8F8B"/>
                </a:solidFill>
              </a:defRPr>
            </a:lvl6pPr>
            <a:lvl7pPr marL="3200400" lvl="6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9C8F8B"/>
              </a:buClr>
              <a:buSzPts val="1400"/>
              <a:buNone/>
              <a:defRPr sz="1400">
                <a:solidFill>
                  <a:srgbClr val="9C8F8B"/>
                </a:solidFill>
              </a:defRPr>
            </a:lvl7pPr>
            <a:lvl8pPr marL="3657600" lvl="7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9C8F8B"/>
              </a:buClr>
              <a:buSzPts val="1400"/>
              <a:buNone/>
              <a:defRPr sz="1400">
                <a:solidFill>
                  <a:srgbClr val="9C8F8B"/>
                </a:solidFill>
              </a:defRPr>
            </a:lvl8pPr>
            <a:lvl9pPr marL="4114800" lvl="8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9C8F8B"/>
              </a:buClr>
              <a:buSzPts val="1400"/>
              <a:buNone/>
              <a:defRPr sz="1400">
                <a:solidFill>
                  <a:srgbClr val="9C8F8B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5 Шмуцтитульный слайд">
  <p:cSld name="5 Шмуцтитульный слайд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27"/>
          <p:cNvSpPr txBox="1">
            <a:spLocks noGrp="1"/>
          </p:cNvSpPr>
          <p:nvPr>
            <p:ph type="title"/>
          </p:nvPr>
        </p:nvSpPr>
        <p:spPr>
          <a:xfrm>
            <a:off x="648000" y="1944001"/>
            <a:ext cx="5220000" cy="8664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27"/>
          <p:cNvSpPr txBox="1">
            <a:spLocks noGrp="1"/>
          </p:cNvSpPr>
          <p:nvPr>
            <p:ph type="ftr" idx="11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3" name="Google Shape;73;p27"/>
          <p:cNvSpPr txBox="1">
            <a:spLocks noGrp="1"/>
          </p:cNvSpPr>
          <p:nvPr>
            <p:ph type="sldNum" idx="12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74" name="Google Shape;74;p27"/>
          <p:cNvSpPr txBox="1">
            <a:spLocks noGrp="1"/>
          </p:cNvSpPr>
          <p:nvPr>
            <p:ph type="body" idx="1"/>
          </p:nvPr>
        </p:nvSpPr>
        <p:spPr>
          <a:xfrm>
            <a:off x="648000" y="3040200"/>
            <a:ext cx="5220000" cy="11308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sz="1600" b="0" i="0" cap="none">
                <a:solidFill>
                  <a:schemeClr val="accent1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9C8F8B"/>
              </a:buClr>
              <a:buSzPts val="1800"/>
              <a:buNone/>
              <a:defRPr sz="1800">
                <a:solidFill>
                  <a:srgbClr val="9C8F8B"/>
                </a:solidFill>
              </a:defRPr>
            </a:lvl2pPr>
            <a:lvl3pPr marL="1371600" lvl="2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9C8F8B"/>
              </a:buClr>
              <a:buSzPts val="1600"/>
              <a:buNone/>
              <a:defRPr sz="1600">
                <a:solidFill>
                  <a:srgbClr val="9C8F8B"/>
                </a:solidFill>
              </a:defRPr>
            </a:lvl3pPr>
            <a:lvl4pPr marL="1828800" lvl="3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9C8F8B"/>
              </a:buClr>
              <a:buSzPts val="1400"/>
              <a:buNone/>
              <a:defRPr sz="1400">
                <a:solidFill>
                  <a:srgbClr val="9C8F8B"/>
                </a:solidFill>
              </a:defRPr>
            </a:lvl4pPr>
            <a:lvl5pPr marL="2286000" lvl="4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9C8F8B"/>
              </a:buClr>
              <a:buSzPts val="1400"/>
              <a:buNone/>
              <a:defRPr sz="1400">
                <a:solidFill>
                  <a:srgbClr val="9C8F8B"/>
                </a:solidFill>
              </a:defRPr>
            </a:lvl5pPr>
            <a:lvl6pPr marL="2743200" lvl="5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9C8F8B"/>
              </a:buClr>
              <a:buSzPts val="1400"/>
              <a:buNone/>
              <a:defRPr sz="1400">
                <a:solidFill>
                  <a:srgbClr val="9C8F8B"/>
                </a:solidFill>
              </a:defRPr>
            </a:lvl6pPr>
            <a:lvl7pPr marL="3200400" lvl="6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9C8F8B"/>
              </a:buClr>
              <a:buSzPts val="1400"/>
              <a:buNone/>
              <a:defRPr sz="1400">
                <a:solidFill>
                  <a:srgbClr val="9C8F8B"/>
                </a:solidFill>
              </a:defRPr>
            </a:lvl7pPr>
            <a:lvl8pPr marL="3657600" lvl="7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9C8F8B"/>
              </a:buClr>
              <a:buSzPts val="1400"/>
              <a:buNone/>
              <a:defRPr sz="1400">
                <a:solidFill>
                  <a:srgbClr val="9C8F8B"/>
                </a:solidFill>
              </a:defRPr>
            </a:lvl8pPr>
            <a:lvl9pPr marL="4114800" lvl="8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9C8F8B"/>
              </a:buClr>
              <a:buSzPts val="1400"/>
              <a:buNone/>
              <a:defRPr sz="1400">
                <a:solidFill>
                  <a:srgbClr val="9C8F8B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 Текст, графика">
  <p:cSld name="2 Текст, графика"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28"/>
          <p:cNvSpPr txBox="1">
            <a:spLocks noGrp="1"/>
          </p:cNvSpPr>
          <p:nvPr>
            <p:ph type="body" idx="1"/>
          </p:nvPr>
        </p:nvSpPr>
        <p:spPr>
          <a:xfrm>
            <a:off x="4644000" y="1458001"/>
            <a:ext cx="3852000" cy="27577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3600" rIns="0" bIns="0" anchor="t" anchorCtr="0">
            <a:normAutofit/>
          </a:bodyPr>
          <a:lstStyle>
            <a:lvl1pPr marL="457200" lvl="0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28"/>
          <p:cNvSpPr txBox="1">
            <a:spLocks noGrp="1"/>
          </p:cNvSpPr>
          <p:nvPr>
            <p:ph type="ftr" idx="11"/>
          </p:nvPr>
        </p:nvSpPr>
        <p:spPr>
          <a:xfrm>
            <a:off x="5600400" y="4383657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8" name="Google Shape;78;p28"/>
          <p:cNvSpPr txBox="1">
            <a:spLocks noGrp="1"/>
          </p:cNvSpPr>
          <p:nvPr>
            <p:ph type="sldNum" idx="12"/>
          </p:nvPr>
        </p:nvSpPr>
        <p:spPr>
          <a:xfrm>
            <a:off x="648000" y="4382991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79" name="Google Shape;79;p28"/>
          <p:cNvSpPr txBox="1">
            <a:spLocks noGrp="1"/>
          </p:cNvSpPr>
          <p:nvPr>
            <p:ph type="body" idx="2"/>
          </p:nvPr>
        </p:nvSpPr>
        <p:spPr>
          <a:xfrm>
            <a:off x="648000" y="1458000"/>
            <a:ext cx="3852000" cy="27577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3600" rIns="0" bIns="0" anchor="t" anchorCtr="0">
            <a:normAutofit/>
          </a:bodyPr>
          <a:lstStyle>
            <a:lvl1pPr marL="457200" lvl="0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0" name="Google Shape;80;p28"/>
          <p:cNvSpPr txBox="1">
            <a:spLocks noGrp="1"/>
          </p:cNvSpPr>
          <p:nvPr>
            <p:ph type="title"/>
          </p:nvPr>
        </p:nvSpPr>
        <p:spPr>
          <a:xfrm>
            <a:off x="648000" y="486000"/>
            <a:ext cx="7848000" cy="97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 Подзаголовок, текст, графика">
  <p:cSld name="2 Подзаголовок, текст, графика"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29"/>
          <p:cNvSpPr txBox="1">
            <a:spLocks noGrp="1"/>
          </p:cNvSpPr>
          <p:nvPr>
            <p:ph type="ftr" idx="11"/>
          </p:nvPr>
        </p:nvSpPr>
        <p:spPr>
          <a:xfrm>
            <a:off x="5600400" y="4383657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3" name="Google Shape;83;p29"/>
          <p:cNvSpPr txBox="1">
            <a:spLocks noGrp="1"/>
          </p:cNvSpPr>
          <p:nvPr>
            <p:ph type="sldNum" idx="12"/>
          </p:nvPr>
        </p:nvSpPr>
        <p:spPr>
          <a:xfrm>
            <a:off x="648000" y="4382991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84" name="Google Shape;84;p29"/>
          <p:cNvSpPr txBox="1">
            <a:spLocks noGrp="1"/>
          </p:cNvSpPr>
          <p:nvPr>
            <p:ph type="body" idx="1"/>
          </p:nvPr>
        </p:nvSpPr>
        <p:spPr>
          <a:xfrm>
            <a:off x="648000" y="1689553"/>
            <a:ext cx="3852000" cy="25262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000000"/>
              </a:buClr>
              <a:buSzPts val="1400"/>
              <a:buNone/>
              <a:defRPr b="0" i="0" cap="none">
                <a:solidFill>
                  <a:srgbClr val="000000"/>
                </a:solidFill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5" name="Google Shape;85;p29"/>
          <p:cNvSpPr txBox="1">
            <a:spLocks noGrp="1"/>
          </p:cNvSpPr>
          <p:nvPr>
            <p:ph type="title"/>
          </p:nvPr>
        </p:nvSpPr>
        <p:spPr>
          <a:xfrm>
            <a:off x="648000" y="486000"/>
            <a:ext cx="7848000" cy="8664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29"/>
          <p:cNvSpPr txBox="1">
            <a:spLocks noGrp="1"/>
          </p:cNvSpPr>
          <p:nvPr>
            <p:ph type="body" idx="2"/>
          </p:nvPr>
        </p:nvSpPr>
        <p:spPr>
          <a:xfrm>
            <a:off x="648002" y="1352480"/>
            <a:ext cx="3851999" cy="3370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9C8F8B"/>
              </a:buClr>
              <a:buSzPts val="1800"/>
              <a:buNone/>
              <a:defRPr sz="1800">
                <a:solidFill>
                  <a:srgbClr val="9C8F8B"/>
                </a:solidFill>
              </a:defRPr>
            </a:lvl2pPr>
            <a:lvl3pPr marL="1371600" lvl="2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9C8F8B"/>
              </a:buClr>
              <a:buSzPts val="1600"/>
              <a:buNone/>
              <a:defRPr sz="1600">
                <a:solidFill>
                  <a:srgbClr val="9C8F8B"/>
                </a:solidFill>
              </a:defRPr>
            </a:lvl3pPr>
            <a:lvl4pPr marL="1828800" lvl="3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9C8F8B"/>
              </a:buClr>
              <a:buSzPts val="1400"/>
              <a:buNone/>
              <a:defRPr sz="1400">
                <a:solidFill>
                  <a:srgbClr val="9C8F8B"/>
                </a:solidFill>
              </a:defRPr>
            </a:lvl4pPr>
            <a:lvl5pPr marL="2286000" lvl="4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9C8F8B"/>
              </a:buClr>
              <a:buSzPts val="1400"/>
              <a:buNone/>
              <a:defRPr sz="1400">
                <a:solidFill>
                  <a:srgbClr val="9C8F8B"/>
                </a:solidFill>
              </a:defRPr>
            </a:lvl5pPr>
            <a:lvl6pPr marL="2743200" lvl="5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9C8F8B"/>
              </a:buClr>
              <a:buSzPts val="1400"/>
              <a:buNone/>
              <a:defRPr sz="1400">
                <a:solidFill>
                  <a:srgbClr val="9C8F8B"/>
                </a:solidFill>
              </a:defRPr>
            </a:lvl6pPr>
            <a:lvl7pPr marL="3200400" lvl="6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9C8F8B"/>
              </a:buClr>
              <a:buSzPts val="1400"/>
              <a:buNone/>
              <a:defRPr sz="1400">
                <a:solidFill>
                  <a:srgbClr val="9C8F8B"/>
                </a:solidFill>
              </a:defRPr>
            </a:lvl7pPr>
            <a:lvl8pPr marL="3657600" lvl="7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9C8F8B"/>
              </a:buClr>
              <a:buSzPts val="1400"/>
              <a:buNone/>
              <a:defRPr sz="1400">
                <a:solidFill>
                  <a:srgbClr val="9C8F8B"/>
                </a:solidFill>
              </a:defRPr>
            </a:lvl8pPr>
            <a:lvl9pPr marL="4114800" lvl="8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9C8F8B"/>
              </a:buClr>
              <a:buSzPts val="1400"/>
              <a:buNone/>
              <a:defRPr sz="1400">
                <a:solidFill>
                  <a:srgbClr val="9C8F8B"/>
                </a:solidFill>
              </a:defRPr>
            </a:lvl9pPr>
          </a:lstStyle>
          <a:p>
            <a:endParaRPr/>
          </a:p>
        </p:txBody>
      </p:sp>
      <p:sp>
        <p:nvSpPr>
          <p:cNvPr id="87" name="Google Shape;87;p29"/>
          <p:cNvSpPr txBox="1">
            <a:spLocks noGrp="1"/>
          </p:cNvSpPr>
          <p:nvPr>
            <p:ph type="body" idx="3"/>
          </p:nvPr>
        </p:nvSpPr>
        <p:spPr>
          <a:xfrm>
            <a:off x="4644001" y="1689553"/>
            <a:ext cx="3852000" cy="25262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000000"/>
              </a:buClr>
              <a:buSzPts val="1400"/>
              <a:buNone/>
              <a:defRPr b="0" i="0" cap="none">
                <a:solidFill>
                  <a:srgbClr val="000000"/>
                </a:solidFill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8" name="Google Shape;88;p29"/>
          <p:cNvSpPr txBox="1">
            <a:spLocks noGrp="1"/>
          </p:cNvSpPr>
          <p:nvPr>
            <p:ph type="body" idx="4"/>
          </p:nvPr>
        </p:nvSpPr>
        <p:spPr>
          <a:xfrm>
            <a:off x="4644003" y="1352480"/>
            <a:ext cx="3851999" cy="3370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9C8F8B"/>
              </a:buClr>
              <a:buSzPts val="1800"/>
              <a:buNone/>
              <a:defRPr sz="1800">
                <a:solidFill>
                  <a:srgbClr val="9C8F8B"/>
                </a:solidFill>
              </a:defRPr>
            </a:lvl2pPr>
            <a:lvl3pPr marL="1371600" lvl="2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9C8F8B"/>
              </a:buClr>
              <a:buSzPts val="1600"/>
              <a:buNone/>
              <a:defRPr sz="1600">
                <a:solidFill>
                  <a:srgbClr val="9C8F8B"/>
                </a:solidFill>
              </a:defRPr>
            </a:lvl3pPr>
            <a:lvl4pPr marL="1828800" lvl="3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9C8F8B"/>
              </a:buClr>
              <a:buSzPts val="1400"/>
              <a:buNone/>
              <a:defRPr sz="1400">
                <a:solidFill>
                  <a:srgbClr val="9C8F8B"/>
                </a:solidFill>
              </a:defRPr>
            </a:lvl4pPr>
            <a:lvl5pPr marL="2286000" lvl="4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9C8F8B"/>
              </a:buClr>
              <a:buSzPts val="1400"/>
              <a:buNone/>
              <a:defRPr sz="1400">
                <a:solidFill>
                  <a:srgbClr val="9C8F8B"/>
                </a:solidFill>
              </a:defRPr>
            </a:lvl5pPr>
            <a:lvl6pPr marL="2743200" lvl="5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9C8F8B"/>
              </a:buClr>
              <a:buSzPts val="1400"/>
              <a:buNone/>
              <a:defRPr sz="1400">
                <a:solidFill>
                  <a:srgbClr val="9C8F8B"/>
                </a:solidFill>
              </a:defRPr>
            </a:lvl6pPr>
            <a:lvl7pPr marL="3200400" lvl="6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9C8F8B"/>
              </a:buClr>
              <a:buSzPts val="1400"/>
              <a:buNone/>
              <a:defRPr sz="1400">
                <a:solidFill>
                  <a:srgbClr val="9C8F8B"/>
                </a:solidFill>
              </a:defRPr>
            </a:lvl7pPr>
            <a:lvl8pPr marL="3657600" lvl="7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9C8F8B"/>
              </a:buClr>
              <a:buSzPts val="1400"/>
              <a:buNone/>
              <a:defRPr sz="1400">
                <a:solidFill>
                  <a:srgbClr val="9C8F8B"/>
                </a:solidFill>
              </a:defRPr>
            </a:lvl8pPr>
            <a:lvl9pPr marL="4114800" lvl="8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9C8F8B"/>
              </a:buClr>
              <a:buSzPts val="1400"/>
              <a:buNone/>
              <a:defRPr sz="1400">
                <a:solidFill>
                  <a:srgbClr val="9C8F8B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Изображение, текст">
  <p:cSld name="Изображение, текст"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30"/>
          <p:cNvSpPr txBox="1">
            <a:spLocks noGrp="1"/>
          </p:cNvSpPr>
          <p:nvPr>
            <p:ph type="title"/>
          </p:nvPr>
        </p:nvSpPr>
        <p:spPr>
          <a:xfrm>
            <a:off x="648000" y="486000"/>
            <a:ext cx="7848000" cy="8664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1" name="Google Shape;91;p30"/>
          <p:cNvSpPr txBox="1">
            <a:spLocks noGrp="1"/>
          </p:cNvSpPr>
          <p:nvPr>
            <p:ph type="ftr" idx="11"/>
          </p:nvPr>
        </p:nvSpPr>
        <p:spPr>
          <a:xfrm>
            <a:off x="5600400" y="4383657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2" name="Google Shape;92;p30"/>
          <p:cNvSpPr txBox="1">
            <a:spLocks noGrp="1"/>
          </p:cNvSpPr>
          <p:nvPr>
            <p:ph type="sldNum" idx="12"/>
          </p:nvPr>
        </p:nvSpPr>
        <p:spPr>
          <a:xfrm>
            <a:off x="648000" y="4382991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93" name="Google Shape;93;p30"/>
          <p:cNvSpPr txBox="1">
            <a:spLocks noGrp="1"/>
          </p:cNvSpPr>
          <p:nvPr>
            <p:ph type="body" idx="1"/>
          </p:nvPr>
        </p:nvSpPr>
        <p:spPr>
          <a:xfrm>
            <a:off x="648000" y="1352480"/>
            <a:ext cx="4572000" cy="2863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360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4" name="Google Shape;94;p30"/>
          <p:cNvSpPr txBox="1">
            <a:spLocks noGrp="1"/>
          </p:cNvSpPr>
          <p:nvPr>
            <p:ph type="body" idx="2"/>
          </p:nvPr>
        </p:nvSpPr>
        <p:spPr>
          <a:xfrm>
            <a:off x="5868000" y="1689553"/>
            <a:ext cx="2628000" cy="25262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000000"/>
              </a:buClr>
              <a:buSzPts val="1400"/>
              <a:buNone/>
              <a:defRPr b="0" i="0" cap="none">
                <a:solidFill>
                  <a:srgbClr val="000000"/>
                </a:solidFill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5" name="Google Shape;95;p30"/>
          <p:cNvSpPr txBox="1">
            <a:spLocks noGrp="1"/>
          </p:cNvSpPr>
          <p:nvPr>
            <p:ph type="body" idx="3"/>
          </p:nvPr>
        </p:nvSpPr>
        <p:spPr>
          <a:xfrm>
            <a:off x="5868000" y="1352481"/>
            <a:ext cx="2628000" cy="3370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9C8F8B"/>
              </a:buClr>
              <a:buSzPts val="1800"/>
              <a:buNone/>
              <a:defRPr sz="1800">
                <a:solidFill>
                  <a:srgbClr val="9C8F8B"/>
                </a:solidFill>
              </a:defRPr>
            </a:lvl2pPr>
            <a:lvl3pPr marL="1371600" lvl="2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9C8F8B"/>
              </a:buClr>
              <a:buSzPts val="1600"/>
              <a:buNone/>
              <a:defRPr sz="1600">
                <a:solidFill>
                  <a:srgbClr val="9C8F8B"/>
                </a:solidFill>
              </a:defRPr>
            </a:lvl3pPr>
            <a:lvl4pPr marL="1828800" lvl="3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9C8F8B"/>
              </a:buClr>
              <a:buSzPts val="1400"/>
              <a:buNone/>
              <a:defRPr sz="1400">
                <a:solidFill>
                  <a:srgbClr val="9C8F8B"/>
                </a:solidFill>
              </a:defRPr>
            </a:lvl4pPr>
            <a:lvl5pPr marL="2286000" lvl="4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9C8F8B"/>
              </a:buClr>
              <a:buSzPts val="1400"/>
              <a:buNone/>
              <a:defRPr sz="1400">
                <a:solidFill>
                  <a:srgbClr val="9C8F8B"/>
                </a:solidFill>
              </a:defRPr>
            </a:lvl5pPr>
            <a:lvl6pPr marL="2743200" lvl="5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9C8F8B"/>
              </a:buClr>
              <a:buSzPts val="1400"/>
              <a:buNone/>
              <a:defRPr sz="1400">
                <a:solidFill>
                  <a:srgbClr val="9C8F8B"/>
                </a:solidFill>
              </a:defRPr>
            </a:lvl6pPr>
            <a:lvl7pPr marL="3200400" lvl="6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9C8F8B"/>
              </a:buClr>
              <a:buSzPts val="1400"/>
              <a:buNone/>
              <a:defRPr sz="1400">
                <a:solidFill>
                  <a:srgbClr val="9C8F8B"/>
                </a:solidFill>
              </a:defRPr>
            </a:lvl7pPr>
            <a:lvl8pPr marL="3657600" lvl="7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9C8F8B"/>
              </a:buClr>
              <a:buSzPts val="1400"/>
              <a:buNone/>
              <a:defRPr sz="1400">
                <a:solidFill>
                  <a:srgbClr val="9C8F8B"/>
                </a:solidFill>
              </a:defRPr>
            </a:lvl8pPr>
            <a:lvl9pPr marL="4114800" lvl="8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9C8F8B"/>
              </a:buClr>
              <a:buSzPts val="1400"/>
              <a:buNone/>
              <a:defRPr sz="1400">
                <a:solidFill>
                  <a:srgbClr val="9C8F8B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екст, графика, малые пикт.">
  <p:cSld name="Текст, графика, малые пикт."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31"/>
          <p:cNvSpPr txBox="1">
            <a:spLocks noGrp="1"/>
          </p:cNvSpPr>
          <p:nvPr>
            <p:ph type="title"/>
          </p:nvPr>
        </p:nvSpPr>
        <p:spPr>
          <a:xfrm>
            <a:off x="648000" y="486000"/>
            <a:ext cx="6552000" cy="97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8" name="Google Shape;98;p31"/>
          <p:cNvSpPr txBox="1">
            <a:spLocks noGrp="1"/>
          </p:cNvSpPr>
          <p:nvPr>
            <p:ph type="ftr" idx="11"/>
          </p:nvPr>
        </p:nvSpPr>
        <p:spPr>
          <a:xfrm>
            <a:off x="5600400" y="4383657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9" name="Google Shape;99;p31"/>
          <p:cNvSpPr txBox="1">
            <a:spLocks noGrp="1"/>
          </p:cNvSpPr>
          <p:nvPr>
            <p:ph type="sldNum" idx="12"/>
          </p:nvPr>
        </p:nvSpPr>
        <p:spPr>
          <a:xfrm>
            <a:off x="648000" y="4382991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100" name="Google Shape;100;p31"/>
          <p:cNvSpPr txBox="1">
            <a:spLocks noGrp="1"/>
          </p:cNvSpPr>
          <p:nvPr>
            <p:ph type="body" idx="1"/>
          </p:nvPr>
        </p:nvSpPr>
        <p:spPr>
          <a:xfrm>
            <a:off x="648000" y="1458001"/>
            <a:ext cx="6552000" cy="27577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3600" rIns="0" bIns="0" anchor="t" anchorCtr="0">
            <a:normAutofit/>
          </a:bodyPr>
          <a:lstStyle>
            <a:lvl1pPr marL="457200" lvl="0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одзаголовок, текст, графика, малые пикт.">
  <p:cSld name="Подзаголовок, текст, графика, малые пикт.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2"/>
          <p:cNvSpPr txBox="1">
            <a:spLocks noGrp="1"/>
          </p:cNvSpPr>
          <p:nvPr>
            <p:ph type="title"/>
          </p:nvPr>
        </p:nvSpPr>
        <p:spPr>
          <a:xfrm>
            <a:off x="648000" y="486000"/>
            <a:ext cx="6552000" cy="8664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32"/>
          <p:cNvSpPr txBox="1">
            <a:spLocks noGrp="1"/>
          </p:cNvSpPr>
          <p:nvPr>
            <p:ph type="ftr" idx="11"/>
          </p:nvPr>
        </p:nvSpPr>
        <p:spPr>
          <a:xfrm>
            <a:off x="5600400" y="4383657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4" name="Google Shape;104;p32"/>
          <p:cNvSpPr txBox="1">
            <a:spLocks noGrp="1"/>
          </p:cNvSpPr>
          <p:nvPr>
            <p:ph type="sldNum" idx="12"/>
          </p:nvPr>
        </p:nvSpPr>
        <p:spPr>
          <a:xfrm>
            <a:off x="648000" y="4382991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105" name="Google Shape;105;p32"/>
          <p:cNvSpPr txBox="1">
            <a:spLocks noGrp="1"/>
          </p:cNvSpPr>
          <p:nvPr>
            <p:ph type="body" idx="1"/>
          </p:nvPr>
        </p:nvSpPr>
        <p:spPr>
          <a:xfrm>
            <a:off x="648000" y="1689553"/>
            <a:ext cx="6552000" cy="25262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000000"/>
              </a:buClr>
              <a:buSzPts val="1400"/>
              <a:buNone/>
              <a:defRPr b="0" i="0" cap="none">
                <a:solidFill>
                  <a:srgbClr val="000000"/>
                </a:solidFill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6" name="Google Shape;106;p32"/>
          <p:cNvSpPr txBox="1">
            <a:spLocks noGrp="1"/>
          </p:cNvSpPr>
          <p:nvPr>
            <p:ph type="body" idx="2"/>
          </p:nvPr>
        </p:nvSpPr>
        <p:spPr>
          <a:xfrm>
            <a:off x="648000" y="1352481"/>
            <a:ext cx="6552000" cy="3370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9C8F8B"/>
              </a:buClr>
              <a:buSzPts val="1800"/>
              <a:buNone/>
              <a:defRPr sz="1800">
                <a:solidFill>
                  <a:srgbClr val="9C8F8B"/>
                </a:solidFill>
              </a:defRPr>
            </a:lvl2pPr>
            <a:lvl3pPr marL="1371600" lvl="2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9C8F8B"/>
              </a:buClr>
              <a:buSzPts val="1600"/>
              <a:buNone/>
              <a:defRPr sz="1600">
                <a:solidFill>
                  <a:srgbClr val="9C8F8B"/>
                </a:solidFill>
              </a:defRPr>
            </a:lvl3pPr>
            <a:lvl4pPr marL="1828800" lvl="3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9C8F8B"/>
              </a:buClr>
              <a:buSzPts val="1400"/>
              <a:buNone/>
              <a:defRPr sz="1400">
                <a:solidFill>
                  <a:srgbClr val="9C8F8B"/>
                </a:solidFill>
              </a:defRPr>
            </a:lvl4pPr>
            <a:lvl5pPr marL="2286000" lvl="4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9C8F8B"/>
              </a:buClr>
              <a:buSzPts val="1400"/>
              <a:buNone/>
              <a:defRPr sz="1400">
                <a:solidFill>
                  <a:srgbClr val="9C8F8B"/>
                </a:solidFill>
              </a:defRPr>
            </a:lvl5pPr>
            <a:lvl6pPr marL="2743200" lvl="5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9C8F8B"/>
              </a:buClr>
              <a:buSzPts val="1400"/>
              <a:buNone/>
              <a:defRPr sz="1400">
                <a:solidFill>
                  <a:srgbClr val="9C8F8B"/>
                </a:solidFill>
              </a:defRPr>
            </a:lvl6pPr>
            <a:lvl7pPr marL="3200400" lvl="6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9C8F8B"/>
              </a:buClr>
              <a:buSzPts val="1400"/>
              <a:buNone/>
              <a:defRPr sz="1400">
                <a:solidFill>
                  <a:srgbClr val="9C8F8B"/>
                </a:solidFill>
              </a:defRPr>
            </a:lvl7pPr>
            <a:lvl8pPr marL="3657600" lvl="7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9C8F8B"/>
              </a:buClr>
              <a:buSzPts val="1400"/>
              <a:buNone/>
              <a:defRPr sz="1400">
                <a:solidFill>
                  <a:srgbClr val="9C8F8B"/>
                </a:solidFill>
              </a:defRPr>
            </a:lvl8pPr>
            <a:lvl9pPr marL="4114800" lvl="8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9C8F8B"/>
              </a:buClr>
              <a:buSzPts val="1400"/>
              <a:buNone/>
              <a:defRPr sz="1400">
                <a:solidFill>
                  <a:srgbClr val="9C8F8B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8 Титульный, заключительный слайд">
  <p:cSld name="8 Титульный, заключительный слайд"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33"/>
          <p:cNvSpPr txBox="1">
            <a:spLocks noGrp="1"/>
          </p:cNvSpPr>
          <p:nvPr>
            <p:ph type="title"/>
          </p:nvPr>
        </p:nvSpPr>
        <p:spPr>
          <a:xfrm>
            <a:off x="648000" y="1944000"/>
            <a:ext cx="5220000" cy="97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9" name="Google Shape;109;p33"/>
          <p:cNvSpPr txBox="1">
            <a:spLocks noGrp="1"/>
          </p:cNvSpPr>
          <p:nvPr>
            <p:ph type="ftr" idx="11"/>
          </p:nvPr>
        </p:nvSpPr>
        <p:spPr>
          <a:xfrm>
            <a:off x="5600400" y="4383657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0" name="Google Shape;110;p33"/>
          <p:cNvSpPr txBox="1"/>
          <p:nvPr/>
        </p:nvSpPr>
        <p:spPr>
          <a:xfrm>
            <a:off x="9549192" y="3999550"/>
            <a:ext cx="914400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1" i="0" u="none" strike="noStrike" cap="none">
              <a:solidFill>
                <a:schemeClr val="accen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1" name="Google Shape;111;p33"/>
          <p:cNvSpPr txBox="1">
            <a:spLocks noGrp="1"/>
          </p:cNvSpPr>
          <p:nvPr>
            <p:ph type="body" idx="1"/>
          </p:nvPr>
        </p:nvSpPr>
        <p:spPr>
          <a:xfrm>
            <a:off x="648000" y="3039132"/>
            <a:ext cx="5220000" cy="10419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sz="1600" b="0" i="0" cap="none">
                <a:solidFill>
                  <a:schemeClr val="accent1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9C8F8B"/>
              </a:buClr>
              <a:buSzPts val="1800"/>
              <a:buNone/>
              <a:defRPr sz="1800">
                <a:solidFill>
                  <a:srgbClr val="9C8F8B"/>
                </a:solidFill>
              </a:defRPr>
            </a:lvl2pPr>
            <a:lvl3pPr marL="1371600" lvl="2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9C8F8B"/>
              </a:buClr>
              <a:buSzPts val="1600"/>
              <a:buNone/>
              <a:defRPr sz="1600">
                <a:solidFill>
                  <a:srgbClr val="9C8F8B"/>
                </a:solidFill>
              </a:defRPr>
            </a:lvl3pPr>
            <a:lvl4pPr marL="1828800" lvl="3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9C8F8B"/>
              </a:buClr>
              <a:buSzPts val="1400"/>
              <a:buNone/>
              <a:defRPr sz="1400">
                <a:solidFill>
                  <a:srgbClr val="9C8F8B"/>
                </a:solidFill>
              </a:defRPr>
            </a:lvl4pPr>
            <a:lvl5pPr marL="2286000" lvl="4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9C8F8B"/>
              </a:buClr>
              <a:buSzPts val="1400"/>
              <a:buNone/>
              <a:defRPr sz="1400">
                <a:solidFill>
                  <a:srgbClr val="9C8F8B"/>
                </a:solidFill>
              </a:defRPr>
            </a:lvl5pPr>
            <a:lvl6pPr marL="2743200" lvl="5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9C8F8B"/>
              </a:buClr>
              <a:buSzPts val="1400"/>
              <a:buNone/>
              <a:defRPr sz="1400">
                <a:solidFill>
                  <a:srgbClr val="9C8F8B"/>
                </a:solidFill>
              </a:defRPr>
            </a:lvl6pPr>
            <a:lvl7pPr marL="3200400" lvl="6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9C8F8B"/>
              </a:buClr>
              <a:buSzPts val="1400"/>
              <a:buNone/>
              <a:defRPr sz="1400">
                <a:solidFill>
                  <a:srgbClr val="9C8F8B"/>
                </a:solidFill>
              </a:defRPr>
            </a:lvl7pPr>
            <a:lvl8pPr marL="3657600" lvl="7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9C8F8B"/>
              </a:buClr>
              <a:buSzPts val="1400"/>
              <a:buNone/>
              <a:defRPr sz="1400">
                <a:solidFill>
                  <a:srgbClr val="9C8F8B"/>
                </a:solidFill>
              </a:defRPr>
            </a:lvl8pPr>
            <a:lvl9pPr marL="4114800" lvl="8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9C8F8B"/>
              </a:buClr>
              <a:buSzPts val="1400"/>
              <a:buNone/>
              <a:defRPr sz="1400">
                <a:solidFill>
                  <a:srgbClr val="9C8F8B"/>
                </a:solidFill>
              </a:defRPr>
            </a:lvl9pPr>
          </a:lstStyle>
          <a:p>
            <a:endParaRPr/>
          </a:p>
        </p:txBody>
      </p:sp>
      <p:sp>
        <p:nvSpPr>
          <p:cNvPr id="112" name="Google Shape;112;p33"/>
          <p:cNvSpPr txBox="1">
            <a:spLocks noGrp="1"/>
          </p:cNvSpPr>
          <p:nvPr>
            <p:ph type="dt" idx="10"/>
          </p:nvPr>
        </p:nvSpPr>
        <p:spPr>
          <a:xfrm>
            <a:off x="648000" y="4383657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 Титульный, заключительный слайд">
  <p:cSld name="1 Титульный, заключительный слайд"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34"/>
          <p:cNvSpPr txBox="1">
            <a:spLocks noGrp="1"/>
          </p:cNvSpPr>
          <p:nvPr>
            <p:ph type="ftr" idx="11"/>
          </p:nvPr>
        </p:nvSpPr>
        <p:spPr>
          <a:xfrm>
            <a:off x="5600400" y="4383657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5" name="Google Shape;115;p34"/>
          <p:cNvSpPr txBox="1">
            <a:spLocks noGrp="1"/>
          </p:cNvSpPr>
          <p:nvPr>
            <p:ph type="title"/>
          </p:nvPr>
        </p:nvSpPr>
        <p:spPr>
          <a:xfrm>
            <a:off x="648000" y="1944000"/>
            <a:ext cx="5220000" cy="97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6" name="Google Shape;116;p34"/>
          <p:cNvSpPr txBox="1">
            <a:spLocks noGrp="1"/>
          </p:cNvSpPr>
          <p:nvPr>
            <p:ph type="body" idx="1"/>
          </p:nvPr>
        </p:nvSpPr>
        <p:spPr>
          <a:xfrm>
            <a:off x="648000" y="3039132"/>
            <a:ext cx="5220000" cy="10419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sz="1600" b="0" i="0" cap="none">
                <a:solidFill>
                  <a:schemeClr val="accent1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9C8F8B"/>
              </a:buClr>
              <a:buSzPts val="1800"/>
              <a:buNone/>
              <a:defRPr sz="1800">
                <a:solidFill>
                  <a:srgbClr val="9C8F8B"/>
                </a:solidFill>
              </a:defRPr>
            </a:lvl2pPr>
            <a:lvl3pPr marL="1371600" lvl="2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9C8F8B"/>
              </a:buClr>
              <a:buSzPts val="1600"/>
              <a:buNone/>
              <a:defRPr sz="1600">
                <a:solidFill>
                  <a:srgbClr val="9C8F8B"/>
                </a:solidFill>
              </a:defRPr>
            </a:lvl3pPr>
            <a:lvl4pPr marL="1828800" lvl="3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9C8F8B"/>
              </a:buClr>
              <a:buSzPts val="1400"/>
              <a:buNone/>
              <a:defRPr sz="1400">
                <a:solidFill>
                  <a:srgbClr val="9C8F8B"/>
                </a:solidFill>
              </a:defRPr>
            </a:lvl4pPr>
            <a:lvl5pPr marL="2286000" lvl="4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9C8F8B"/>
              </a:buClr>
              <a:buSzPts val="1400"/>
              <a:buNone/>
              <a:defRPr sz="1400">
                <a:solidFill>
                  <a:srgbClr val="9C8F8B"/>
                </a:solidFill>
              </a:defRPr>
            </a:lvl5pPr>
            <a:lvl6pPr marL="2743200" lvl="5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9C8F8B"/>
              </a:buClr>
              <a:buSzPts val="1400"/>
              <a:buNone/>
              <a:defRPr sz="1400">
                <a:solidFill>
                  <a:srgbClr val="9C8F8B"/>
                </a:solidFill>
              </a:defRPr>
            </a:lvl6pPr>
            <a:lvl7pPr marL="3200400" lvl="6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9C8F8B"/>
              </a:buClr>
              <a:buSzPts val="1400"/>
              <a:buNone/>
              <a:defRPr sz="1400">
                <a:solidFill>
                  <a:srgbClr val="9C8F8B"/>
                </a:solidFill>
              </a:defRPr>
            </a:lvl7pPr>
            <a:lvl8pPr marL="3657600" lvl="7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9C8F8B"/>
              </a:buClr>
              <a:buSzPts val="1400"/>
              <a:buNone/>
              <a:defRPr sz="1400">
                <a:solidFill>
                  <a:srgbClr val="9C8F8B"/>
                </a:solidFill>
              </a:defRPr>
            </a:lvl8pPr>
            <a:lvl9pPr marL="4114800" lvl="8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9C8F8B"/>
              </a:buClr>
              <a:buSzPts val="1400"/>
              <a:buNone/>
              <a:defRPr sz="1400">
                <a:solidFill>
                  <a:srgbClr val="9C8F8B"/>
                </a:solidFill>
              </a:defRPr>
            </a:lvl9pPr>
          </a:lstStyle>
          <a:p>
            <a:endParaRPr/>
          </a:p>
        </p:txBody>
      </p:sp>
      <p:sp>
        <p:nvSpPr>
          <p:cNvPr id="117" name="Google Shape;117;p34"/>
          <p:cNvSpPr txBox="1"/>
          <p:nvPr/>
        </p:nvSpPr>
        <p:spPr>
          <a:xfrm>
            <a:off x="418057" y="3153398"/>
            <a:ext cx="914400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1" i="0" u="none" strike="noStrike" cap="none">
              <a:solidFill>
                <a:schemeClr val="accen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" name="Google Shape;118;p34"/>
          <p:cNvSpPr txBox="1">
            <a:spLocks noGrp="1"/>
          </p:cNvSpPr>
          <p:nvPr>
            <p:ph type="dt" idx="10"/>
          </p:nvPr>
        </p:nvSpPr>
        <p:spPr>
          <a:xfrm>
            <a:off x="648000" y="4383657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 Титульный, заключительный слайд">
  <p:cSld name="1 Титульный, заключительный слайд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5"/>
          <p:cNvSpPr txBox="1">
            <a:spLocks noGrp="1"/>
          </p:cNvSpPr>
          <p:nvPr>
            <p:ph type="ftr" idx="11"/>
          </p:nvPr>
        </p:nvSpPr>
        <p:spPr>
          <a:xfrm>
            <a:off x="5600400" y="4383657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35"/>
          <p:cNvSpPr txBox="1">
            <a:spLocks noGrp="1"/>
          </p:cNvSpPr>
          <p:nvPr>
            <p:ph type="title"/>
          </p:nvPr>
        </p:nvSpPr>
        <p:spPr>
          <a:xfrm>
            <a:off x="648000" y="1944000"/>
            <a:ext cx="5220000" cy="97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35"/>
          <p:cNvSpPr txBox="1">
            <a:spLocks noGrp="1"/>
          </p:cNvSpPr>
          <p:nvPr>
            <p:ph type="body" idx="1"/>
          </p:nvPr>
        </p:nvSpPr>
        <p:spPr>
          <a:xfrm>
            <a:off x="648000" y="3039132"/>
            <a:ext cx="5220000" cy="10419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sz="1600" b="0" i="0" cap="none">
                <a:solidFill>
                  <a:schemeClr val="accent1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9C8F8B"/>
              </a:buClr>
              <a:buSzPts val="1800"/>
              <a:buNone/>
              <a:defRPr sz="1800">
                <a:solidFill>
                  <a:srgbClr val="9C8F8B"/>
                </a:solidFill>
              </a:defRPr>
            </a:lvl2pPr>
            <a:lvl3pPr marL="1371600" lvl="2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9C8F8B"/>
              </a:buClr>
              <a:buSzPts val="1600"/>
              <a:buNone/>
              <a:defRPr sz="1600">
                <a:solidFill>
                  <a:srgbClr val="9C8F8B"/>
                </a:solidFill>
              </a:defRPr>
            </a:lvl3pPr>
            <a:lvl4pPr marL="1828800" lvl="3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9C8F8B"/>
              </a:buClr>
              <a:buSzPts val="1400"/>
              <a:buNone/>
              <a:defRPr sz="1400">
                <a:solidFill>
                  <a:srgbClr val="9C8F8B"/>
                </a:solidFill>
              </a:defRPr>
            </a:lvl4pPr>
            <a:lvl5pPr marL="2286000" lvl="4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9C8F8B"/>
              </a:buClr>
              <a:buSzPts val="1400"/>
              <a:buNone/>
              <a:defRPr sz="1400">
                <a:solidFill>
                  <a:srgbClr val="9C8F8B"/>
                </a:solidFill>
              </a:defRPr>
            </a:lvl5pPr>
            <a:lvl6pPr marL="2743200" lvl="5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9C8F8B"/>
              </a:buClr>
              <a:buSzPts val="1400"/>
              <a:buNone/>
              <a:defRPr sz="1400">
                <a:solidFill>
                  <a:srgbClr val="9C8F8B"/>
                </a:solidFill>
              </a:defRPr>
            </a:lvl6pPr>
            <a:lvl7pPr marL="3200400" lvl="6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9C8F8B"/>
              </a:buClr>
              <a:buSzPts val="1400"/>
              <a:buNone/>
              <a:defRPr sz="1400">
                <a:solidFill>
                  <a:srgbClr val="9C8F8B"/>
                </a:solidFill>
              </a:defRPr>
            </a:lvl7pPr>
            <a:lvl8pPr marL="3657600" lvl="7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9C8F8B"/>
              </a:buClr>
              <a:buSzPts val="1400"/>
              <a:buNone/>
              <a:defRPr sz="1400">
                <a:solidFill>
                  <a:srgbClr val="9C8F8B"/>
                </a:solidFill>
              </a:defRPr>
            </a:lvl8pPr>
            <a:lvl9pPr marL="4114800" lvl="8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9C8F8B"/>
              </a:buClr>
              <a:buSzPts val="1400"/>
              <a:buNone/>
              <a:defRPr sz="1400">
                <a:solidFill>
                  <a:srgbClr val="9C8F8B"/>
                </a:solidFill>
              </a:defRPr>
            </a:lvl9pPr>
          </a:lstStyle>
          <a:p>
            <a:endParaRPr/>
          </a:p>
        </p:txBody>
      </p:sp>
      <p:sp>
        <p:nvSpPr>
          <p:cNvPr id="25" name="Google Shape;25;p35"/>
          <p:cNvSpPr txBox="1"/>
          <p:nvPr/>
        </p:nvSpPr>
        <p:spPr>
          <a:xfrm>
            <a:off x="418057" y="3153398"/>
            <a:ext cx="914400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1" i="0" u="none" strike="noStrike" cap="none">
              <a:solidFill>
                <a:schemeClr val="accen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" name="Google Shape;26;p35"/>
          <p:cNvSpPr txBox="1">
            <a:spLocks noGrp="1"/>
          </p:cNvSpPr>
          <p:nvPr>
            <p:ph type="dt" idx="10"/>
          </p:nvPr>
        </p:nvSpPr>
        <p:spPr>
          <a:xfrm>
            <a:off x="648000" y="4383657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 Титульный, заключительный лист слайд">
  <p:cSld name="2 Титульный, заключительный лист слайд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36"/>
          <p:cNvSpPr txBox="1">
            <a:spLocks noGrp="1"/>
          </p:cNvSpPr>
          <p:nvPr>
            <p:ph type="ftr" idx="11"/>
          </p:nvPr>
        </p:nvSpPr>
        <p:spPr>
          <a:xfrm>
            <a:off x="5600400" y="4383657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36"/>
          <p:cNvSpPr txBox="1">
            <a:spLocks noGrp="1"/>
          </p:cNvSpPr>
          <p:nvPr>
            <p:ph type="title"/>
          </p:nvPr>
        </p:nvSpPr>
        <p:spPr>
          <a:xfrm>
            <a:off x="648000" y="1944000"/>
            <a:ext cx="5220000" cy="97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36"/>
          <p:cNvSpPr txBox="1">
            <a:spLocks noGrp="1"/>
          </p:cNvSpPr>
          <p:nvPr>
            <p:ph type="body" idx="1"/>
          </p:nvPr>
        </p:nvSpPr>
        <p:spPr>
          <a:xfrm>
            <a:off x="648000" y="3039132"/>
            <a:ext cx="5220000" cy="10419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sz="1600" b="0" i="0" cap="none">
                <a:solidFill>
                  <a:schemeClr val="accent1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9C8F8B"/>
              </a:buClr>
              <a:buSzPts val="1800"/>
              <a:buNone/>
              <a:defRPr sz="1800">
                <a:solidFill>
                  <a:srgbClr val="9C8F8B"/>
                </a:solidFill>
              </a:defRPr>
            </a:lvl2pPr>
            <a:lvl3pPr marL="1371600" lvl="2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9C8F8B"/>
              </a:buClr>
              <a:buSzPts val="1600"/>
              <a:buNone/>
              <a:defRPr sz="1600">
                <a:solidFill>
                  <a:srgbClr val="9C8F8B"/>
                </a:solidFill>
              </a:defRPr>
            </a:lvl3pPr>
            <a:lvl4pPr marL="1828800" lvl="3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9C8F8B"/>
              </a:buClr>
              <a:buSzPts val="1400"/>
              <a:buNone/>
              <a:defRPr sz="1400">
                <a:solidFill>
                  <a:srgbClr val="9C8F8B"/>
                </a:solidFill>
              </a:defRPr>
            </a:lvl4pPr>
            <a:lvl5pPr marL="2286000" lvl="4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9C8F8B"/>
              </a:buClr>
              <a:buSzPts val="1400"/>
              <a:buNone/>
              <a:defRPr sz="1400">
                <a:solidFill>
                  <a:srgbClr val="9C8F8B"/>
                </a:solidFill>
              </a:defRPr>
            </a:lvl5pPr>
            <a:lvl6pPr marL="2743200" lvl="5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9C8F8B"/>
              </a:buClr>
              <a:buSzPts val="1400"/>
              <a:buNone/>
              <a:defRPr sz="1400">
                <a:solidFill>
                  <a:srgbClr val="9C8F8B"/>
                </a:solidFill>
              </a:defRPr>
            </a:lvl6pPr>
            <a:lvl7pPr marL="3200400" lvl="6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9C8F8B"/>
              </a:buClr>
              <a:buSzPts val="1400"/>
              <a:buNone/>
              <a:defRPr sz="1400">
                <a:solidFill>
                  <a:srgbClr val="9C8F8B"/>
                </a:solidFill>
              </a:defRPr>
            </a:lvl7pPr>
            <a:lvl8pPr marL="3657600" lvl="7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9C8F8B"/>
              </a:buClr>
              <a:buSzPts val="1400"/>
              <a:buNone/>
              <a:defRPr sz="1400">
                <a:solidFill>
                  <a:srgbClr val="9C8F8B"/>
                </a:solidFill>
              </a:defRPr>
            </a:lvl8pPr>
            <a:lvl9pPr marL="4114800" lvl="8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9C8F8B"/>
              </a:buClr>
              <a:buSzPts val="1400"/>
              <a:buNone/>
              <a:defRPr sz="1400">
                <a:solidFill>
                  <a:srgbClr val="9C8F8B"/>
                </a:solidFill>
              </a:defRPr>
            </a:lvl9pPr>
          </a:lstStyle>
          <a:p>
            <a:endParaRPr/>
          </a:p>
        </p:txBody>
      </p:sp>
      <p:sp>
        <p:nvSpPr>
          <p:cNvPr id="31" name="Google Shape;31;p36"/>
          <p:cNvSpPr txBox="1">
            <a:spLocks noGrp="1"/>
          </p:cNvSpPr>
          <p:nvPr>
            <p:ph type="dt" idx="10"/>
          </p:nvPr>
        </p:nvSpPr>
        <p:spPr>
          <a:xfrm>
            <a:off x="648000" y="4383657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 Титульный, заключительный слайд">
  <p:cSld name="3 Титульный, заключительный слайд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37"/>
          <p:cNvSpPr txBox="1">
            <a:spLocks noGrp="1"/>
          </p:cNvSpPr>
          <p:nvPr>
            <p:ph type="ftr" idx="11"/>
          </p:nvPr>
        </p:nvSpPr>
        <p:spPr>
          <a:xfrm>
            <a:off x="5600400" y="4383657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37"/>
          <p:cNvSpPr txBox="1">
            <a:spLocks noGrp="1"/>
          </p:cNvSpPr>
          <p:nvPr>
            <p:ph type="title"/>
          </p:nvPr>
        </p:nvSpPr>
        <p:spPr>
          <a:xfrm>
            <a:off x="648000" y="1944000"/>
            <a:ext cx="5220000" cy="97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37"/>
          <p:cNvSpPr txBox="1">
            <a:spLocks noGrp="1"/>
          </p:cNvSpPr>
          <p:nvPr>
            <p:ph type="body" idx="1"/>
          </p:nvPr>
        </p:nvSpPr>
        <p:spPr>
          <a:xfrm>
            <a:off x="648000" y="3039132"/>
            <a:ext cx="5220000" cy="10419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sz="1600" b="0" i="0" cap="none">
                <a:solidFill>
                  <a:schemeClr val="accent1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9C8F8B"/>
              </a:buClr>
              <a:buSzPts val="1800"/>
              <a:buNone/>
              <a:defRPr sz="1800">
                <a:solidFill>
                  <a:srgbClr val="9C8F8B"/>
                </a:solidFill>
              </a:defRPr>
            </a:lvl2pPr>
            <a:lvl3pPr marL="1371600" lvl="2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9C8F8B"/>
              </a:buClr>
              <a:buSzPts val="1600"/>
              <a:buNone/>
              <a:defRPr sz="1600">
                <a:solidFill>
                  <a:srgbClr val="9C8F8B"/>
                </a:solidFill>
              </a:defRPr>
            </a:lvl3pPr>
            <a:lvl4pPr marL="1828800" lvl="3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9C8F8B"/>
              </a:buClr>
              <a:buSzPts val="1400"/>
              <a:buNone/>
              <a:defRPr sz="1400">
                <a:solidFill>
                  <a:srgbClr val="9C8F8B"/>
                </a:solidFill>
              </a:defRPr>
            </a:lvl4pPr>
            <a:lvl5pPr marL="2286000" lvl="4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9C8F8B"/>
              </a:buClr>
              <a:buSzPts val="1400"/>
              <a:buNone/>
              <a:defRPr sz="1400">
                <a:solidFill>
                  <a:srgbClr val="9C8F8B"/>
                </a:solidFill>
              </a:defRPr>
            </a:lvl5pPr>
            <a:lvl6pPr marL="2743200" lvl="5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9C8F8B"/>
              </a:buClr>
              <a:buSzPts val="1400"/>
              <a:buNone/>
              <a:defRPr sz="1400">
                <a:solidFill>
                  <a:srgbClr val="9C8F8B"/>
                </a:solidFill>
              </a:defRPr>
            </a:lvl6pPr>
            <a:lvl7pPr marL="3200400" lvl="6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9C8F8B"/>
              </a:buClr>
              <a:buSzPts val="1400"/>
              <a:buNone/>
              <a:defRPr sz="1400">
                <a:solidFill>
                  <a:srgbClr val="9C8F8B"/>
                </a:solidFill>
              </a:defRPr>
            </a:lvl7pPr>
            <a:lvl8pPr marL="3657600" lvl="7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9C8F8B"/>
              </a:buClr>
              <a:buSzPts val="1400"/>
              <a:buNone/>
              <a:defRPr sz="1400">
                <a:solidFill>
                  <a:srgbClr val="9C8F8B"/>
                </a:solidFill>
              </a:defRPr>
            </a:lvl8pPr>
            <a:lvl9pPr marL="4114800" lvl="8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9C8F8B"/>
              </a:buClr>
              <a:buSzPts val="1400"/>
              <a:buNone/>
              <a:defRPr sz="1400">
                <a:solidFill>
                  <a:srgbClr val="9C8F8B"/>
                </a:solidFill>
              </a:defRPr>
            </a:lvl9pPr>
          </a:lstStyle>
          <a:p>
            <a:endParaRPr/>
          </a:p>
        </p:txBody>
      </p:sp>
      <p:sp>
        <p:nvSpPr>
          <p:cNvPr id="36" name="Google Shape;36;p37"/>
          <p:cNvSpPr txBox="1">
            <a:spLocks noGrp="1"/>
          </p:cNvSpPr>
          <p:nvPr>
            <p:ph type="dt" idx="10"/>
          </p:nvPr>
        </p:nvSpPr>
        <p:spPr>
          <a:xfrm>
            <a:off x="648000" y="4383657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 Титульный, заключительный слайд">
  <p:cSld name="4 Титульный, заключительный слайд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38"/>
          <p:cNvSpPr txBox="1">
            <a:spLocks noGrp="1"/>
          </p:cNvSpPr>
          <p:nvPr>
            <p:ph type="ftr" idx="11"/>
          </p:nvPr>
        </p:nvSpPr>
        <p:spPr>
          <a:xfrm>
            <a:off x="5600400" y="4383657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38"/>
          <p:cNvSpPr txBox="1">
            <a:spLocks noGrp="1"/>
          </p:cNvSpPr>
          <p:nvPr>
            <p:ph type="title"/>
          </p:nvPr>
        </p:nvSpPr>
        <p:spPr>
          <a:xfrm>
            <a:off x="648000" y="1944000"/>
            <a:ext cx="5220000" cy="97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38"/>
          <p:cNvSpPr txBox="1">
            <a:spLocks noGrp="1"/>
          </p:cNvSpPr>
          <p:nvPr>
            <p:ph type="body" idx="1"/>
          </p:nvPr>
        </p:nvSpPr>
        <p:spPr>
          <a:xfrm>
            <a:off x="648000" y="3039132"/>
            <a:ext cx="5220000" cy="10419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sz="1600" b="0" i="0" cap="none">
                <a:solidFill>
                  <a:schemeClr val="accent1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9C8F8B"/>
              </a:buClr>
              <a:buSzPts val="1800"/>
              <a:buNone/>
              <a:defRPr sz="1800">
                <a:solidFill>
                  <a:srgbClr val="9C8F8B"/>
                </a:solidFill>
              </a:defRPr>
            </a:lvl2pPr>
            <a:lvl3pPr marL="1371600" lvl="2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9C8F8B"/>
              </a:buClr>
              <a:buSzPts val="1600"/>
              <a:buNone/>
              <a:defRPr sz="1600">
                <a:solidFill>
                  <a:srgbClr val="9C8F8B"/>
                </a:solidFill>
              </a:defRPr>
            </a:lvl3pPr>
            <a:lvl4pPr marL="1828800" lvl="3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9C8F8B"/>
              </a:buClr>
              <a:buSzPts val="1400"/>
              <a:buNone/>
              <a:defRPr sz="1400">
                <a:solidFill>
                  <a:srgbClr val="9C8F8B"/>
                </a:solidFill>
              </a:defRPr>
            </a:lvl4pPr>
            <a:lvl5pPr marL="2286000" lvl="4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9C8F8B"/>
              </a:buClr>
              <a:buSzPts val="1400"/>
              <a:buNone/>
              <a:defRPr sz="1400">
                <a:solidFill>
                  <a:srgbClr val="9C8F8B"/>
                </a:solidFill>
              </a:defRPr>
            </a:lvl5pPr>
            <a:lvl6pPr marL="2743200" lvl="5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9C8F8B"/>
              </a:buClr>
              <a:buSzPts val="1400"/>
              <a:buNone/>
              <a:defRPr sz="1400">
                <a:solidFill>
                  <a:srgbClr val="9C8F8B"/>
                </a:solidFill>
              </a:defRPr>
            </a:lvl6pPr>
            <a:lvl7pPr marL="3200400" lvl="6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9C8F8B"/>
              </a:buClr>
              <a:buSzPts val="1400"/>
              <a:buNone/>
              <a:defRPr sz="1400">
                <a:solidFill>
                  <a:srgbClr val="9C8F8B"/>
                </a:solidFill>
              </a:defRPr>
            </a:lvl7pPr>
            <a:lvl8pPr marL="3657600" lvl="7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9C8F8B"/>
              </a:buClr>
              <a:buSzPts val="1400"/>
              <a:buNone/>
              <a:defRPr sz="1400">
                <a:solidFill>
                  <a:srgbClr val="9C8F8B"/>
                </a:solidFill>
              </a:defRPr>
            </a:lvl8pPr>
            <a:lvl9pPr marL="4114800" lvl="8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9C8F8B"/>
              </a:buClr>
              <a:buSzPts val="1400"/>
              <a:buNone/>
              <a:defRPr sz="1400">
                <a:solidFill>
                  <a:srgbClr val="9C8F8B"/>
                </a:solidFill>
              </a:defRPr>
            </a:lvl9pPr>
          </a:lstStyle>
          <a:p>
            <a:endParaRPr/>
          </a:p>
        </p:txBody>
      </p:sp>
      <p:sp>
        <p:nvSpPr>
          <p:cNvPr id="41" name="Google Shape;41;p38"/>
          <p:cNvSpPr txBox="1">
            <a:spLocks noGrp="1"/>
          </p:cNvSpPr>
          <p:nvPr>
            <p:ph type="dt" idx="10"/>
          </p:nvPr>
        </p:nvSpPr>
        <p:spPr>
          <a:xfrm>
            <a:off x="648000" y="4383657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5 Титульный, заключительный слайд">
  <p:cSld name="5 Титульный, заключительный слайд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39"/>
          <p:cNvSpPr txBox="1">
            <a:spLocks noGrp="1"/>
          </p:cNvSpPr>
          <p:nvPr>
            <p:ph type="ftr" idx="11"/>
          </p:nvPr>
        </p:nvSpPr>
        <p:spPr>
          <a:xfrm>
            <a:off x="5600400" y="4383657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39"/>
          <p:cNvSpPr txBox="1">
            <a:spLocks noGrp="1"/>
          </p:cNvSpPr>
          <p:nvPr>
            <p:ph type="title"/>
          </p:nvPr>
        </p:nvSpPr>
        <p:spPr>
          <a:xfrm>
            <a:off x="648000" y="1944000"/>
            <a:ext cx="5220000" cy="97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39"/>
          <p:cNvSpPr txBox="1">
            <a:spLocks noGrp="1"/>
          </p:cNvSpPr>
          <p:nvPr>
            <p:ph type="body" idx="1"/>
          </p:nvPr>
        </p:nvSpPr>
        <p:spPr>
          <a:xfrm>
            <a:off x="648000" y="3039132"/>
            <a:ext cx="5220000" cy="10419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sz="1600" b="0" i="0" cap="none">
                <a:solidFill>
                  <a:schemeClr val="accent1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9C8F8B"/>
              </a:buClr>
              <a:buSzPts val="1800"/>
              <a:buNone/>
              <a:defRPr sz="1800">
                <a:solidFill>
                  <a:srgbClr val="9C8F8B"/>
                </a:solidFill>
              </a:defRPr>
            </a:lvl2pPr>
            <a:lvl3pPr marL="1371600" lvl="2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9C8F8B"/>
              </a:buClr>
              <a:buSzPts val="1600"/>
              <a:buNone/>
              <a:defRPr sz="1600">
                <a:solidFill>
                  <a:srgbClr val="9C8F8B"/>
                </a:solidFill>
              </a:defRPr>
            </a:lvl3pPr>
            <a:lvl4pPr marL="1828800" lvl="3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9C8F8B"/>
              </a:buClr>
              <a:buSzPts val="1400"/>
              <a:buNone/>
              <a:defRPr sz="1400">
                <a:solidFill>
                  <a:srgbClr val="9C8F8B"/>
                </a:solidFill>
              </a:defRPr>
            </a:lvl4pPr>
            <a:lvl5pPr marL="2286000" lvl="4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9C8F8B"/>
              </a:buClr>
              <a:buSzPts val="1400"/>
              <a:buNone/>
              <a:defRPr sz="1400">
                <a:solidFill>
                  <a:srgbClr val="9C8F8B"/>
                </a:solidFill>
              </a:defRPr>
            </a:lvl5pPr>
            <a:lvl6pPr marL="2743200" lvl="5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9C8F8B"/>
              </a:buClr>
              <a:buSzPts val="1400"/>
              <a:buNone/>
              <a:defRPr sz="1400">
                <a:solidFill>
                  <a:srgbClr val="9C8F8B"/>
                </a:solidFill>
              </a:defRPr>
            </a:lvl6pPr>
            <a:lvl7pPr marL="3200400" lvl="6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9C8F8B"/>
              </a:buClr>
              <a:buSzPts val="1400"/>
              <a:buNone/>
              <a:defRPr sz="1400">
                <a:solidFill>
                  <a:srgbClr val="9C8F8B"/>
                </a:solidFill>
              </a:defRPr>
            </a:lvl7pPr>
            <a:lvl8pPr marL="3657600" lvl="7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9C8F8B"/>
              </a:buClr>
              <a:buSzPts val="1400"/>
              <a:buNone/>
              <a:defRPr sz="1400">
                <a:solidFill>
                  <a:srgbClr val="9C8F8B"/>
                </a:solidFill>
              </a:defRPr>
            </a:lvl8pPr>
            <a:lvl9pPr marL="4114800" lvl="8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9C8F8B"/>
              </a:buClr>
              <a:buSzPts val="1400"/>
              <a:buNone/>
              <a:defRPr sz="1400">
                <a:solidFill>
                  <a:srgbClr val="9C8F8B"/>
                </a:solidFill>
              </a:defRPr>
            </a:lvl9pPr>
          </a:lstStyle>
          <a:p>
            <a:endParaRPr/>
          </a:p>
        </p:txBody>
      </p:sp>
      <p:sp>
        <p:nvSpPr>
          <p:cNvPr id="46" name="Google Shape;46;p39"/>
          <p:cNvSpPr txBox="1">
            <a:spLocks noGrp="1"/>
          </p:cNvSpPr>
          <p:nvPr>
            <p:ph type="dt" idx="10"/>
          </p:nvPr>
        </p:nvSpPr>
        <p:spPr>
          <a:xfrm>
            <a:off x="648000" y="4383657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6 Титульный, заключительный слайд">
  <p:cSld name="6 Титульный, заключительный слайд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40"/>
          <p:cNvSpPr txBox="1">
            <a:spLocks noGrp="1"/>
          </p:cNvSpPr>
          <p:nvPr>
            <p:ph type="ftr" idx="11"/>
          </p:nvPr>
        </p:nvSpPr>
        <p:spPr>
          <a:xfrm>
            <a:off x="5600400" y="4383657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40"/>
          <p:cNvSpPr txBox="1"/>
          <p:nvPr/>
        </p:nvSpPr>
        <p:spPr>
          <a:xfrm>
            <a:off x="778810" y="3152277"/>
            <a:ext cx="914400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1" i="0" u="none" strike="noStrike" cap="none">
              <a:solidFill>
                <a:schemeClr val="accen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" name="Google Shape;50;p40"/>
          <p:cNvSpPr txBox="1">
            <a:spLocks noGrp="1"/>
          </p:cNvSpPr>
          <p:nvPr>
            <p:ph type="title"/>
          </p:nvPr>
        </p:nvSpPr>
        <p:spPr>
          <a:xfrm>
            <a:off x="648000" y="1944000"/>
            <a:ext cx="5220000" cy="97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40"/>
          <p:cNvSpPr txBox="1">
            <a:spLocks noGrp="1"/>
          </p:cNvSpPr>
          <p:nvPr>
            <p:ph type="body" idx="1"/>
          </p:nvPr>
        </p:nvSpPr>
        <p:spPr>
          <a:xfrm>
            <a:off x="648000" y="3039132"/>
            <a:ext cx="5220000" cy="10419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sz="1600" b="0" i="0" cap="none">
                <a:solidFill>
                  <a:schemeClr val="accent1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9C8F8B"/>
              </a:buClr>
              <a:buSzPts val="1800"/>
              <a:buNone/>
              <a:defRPr sz="1800">
                <a:solidFill>
                  <a:srgbClr val="9C8F8B"/>
                </a:solidFill>
              </a:defRPr>
            </a:lvl2pPr>
            <a:lvl3pPr marL="1371600" lvl="2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9C8F8B"/>
              </a:buClr>
              <a:buSzPts val="1600"/>
              <a:buNone/>
              <a:defRPr sz="1600">
                <a:solidFill>
                  <a:srgbClr val="9C8F8B"/>
                </a:solidFill>
              </a:defRPr>
            </a:lvl3pPr>
            <a:lvl4pPr marL="1828800" lvl="3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9C8F8B"/>
              </a:buClr>
              <a:buSzPts val="1400"/>
              <a:buNone/>
              <a:defRPr sz="1400">
                <a:solidFill>
                  <a:srgbClr val="9C8F8B"/>
                </a:solidFill>
              </a:defRPr>
            </a:lvl4pPr>
            <a:lvl5pPr marL="2286000" lvl="4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9C8F8B"/>
              </a:buClr>
              <a:buSzPts val="1400"/>
              <a:buNone/>
              <a:defRPr sz="1400">
                <a:solidFill>
                  <a:srgbClr val="9C8F8B"/>
                </a:solidFill>
              </a:defRPr>
            </a:lvl5pPr>
            <a:lvl6pPr marL="2743200" lvl="5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9C8F8B"/>
              </a:buClr>
              <a:buSzPts val="1400"/>
              <a:buNone/>
              <a:defRPr sz="1400">
                <a:solidFill>
                  <a:srgbClr val="9C8F8B"/>
                </a:solidFill>
              </a:defRPr>
            </a:lvl6pPr>
            <a:lvl7pPr marL="3200400" lvl="6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9C8F8B"/>
              </a:buClr>
              <a:buSzPts val="1400"/>
              <a:buNone/>
              <a:defRPr sz="1400">
                <a:solidFill>
                  <a:srgbClr val="9C8F8B"/>
                </a:solidFill>
              </a:defRPr>
            </a:lvl7pPr>
            <a:lvl8pPr marL="3657600" lvl="7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9C8F8B"/>
              </a:buClr>
              <a:buSzPts val="1400"/>
              <a:buNone/>
              <a:defRPr sz="1400">
                <a:solidFill>
                  <a:srgbClr val="9C8F8B"/>
                </a:solidFill>
              </a:defRPr>
            </a:lvl8pPr>
            <a:lvl9pPr marL="4114800" lvl="8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9C8F8B"/>
              </a:buClr>
              <a:buSzPts val="1400"/>
              <a:buNone/>
              <a:defRPr sz="1400">
                <a:solidFill>
                  <a:srgbClr val="9C8F8B"/>
                </a:solidFill>
              </a:defRPr>
            </a:lvl9pPr>
          </a:lstStyle>
          <a:p>
            <a:endParaRPr/>
          </a:p>
        </p:txBody>
      </p:sp>
      <p:sp>
        <p:nvSpPr>
          <p:cNvPr id="52" name="Google Shape;52;p40"/>
          <p:cNvSpPr txBox="1">
            <a:spLocks noGrp="1"/>
          </p:cNvSpPr>
          <p:nvPr>
            <p:ph type="dt" idx="10"/>
          </p:nvPr>
        </p:nvSpPr>
        <p:spPr>
          <a:xfrm>
            <a:off x="648000" y="4383657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8 Титульный, заключительный слайд">
  <p:cSld name="8 Титульный, заключительный слайд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41"/>
          <p:cNvSpPr txBox="1">
            <a:spLocks noGrp="1"/>
          </p:cNvSpPr>
          <p:nvPr>
            <p:ph type="title"/>
          </p:nvPr>
        </p:nvSpPr>
        <p:spPr>
          <a:xfrm>
            <a:off x="648000" y="1944000"/>
            <a:ext cx="5220000" cy="97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41"/>
          <p:cNvSpPr txBox="1">
            <a:spLocks noGrp="1"/>
          </p:cNvSpPr>
          <p:nvPr>
            <p:ph type="ftr" idx="11"/>
          </p:nvPr>
        </p:nvSpPr>
        <p:spPr>
          <a:xfrm>
            <a:off x="5600400" y="4383657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41"/>
          <p:cNvSpPr txBox="1"/>
          <p:nvPr/>
        </p:nvSpPr>
        <p:spPr>
          <a:xfrm>
            <a:off x="9549192" y="3999550"/>
            <a:ext cx="914400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1" i="0" u="none" strike="noStrike" cap="none">
              <a:solidFill>
                <a:schemeClr val="accen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" name="Google Shape;57;p41"/>
          <p:cNvSpPr txBox="1">
            <a:spLocks noGrp="1"/>
          </p:cNvSpPr>
          <p:nvPr>
            <p:ph type="body" idx="1"/>
          </p:nvPr>
        </p:nvSpPr>
        <p:spPr>
          <a:xfrm>
            <a:off x="648000" y="3039132"/>
            <a:ext cx="5220000" cy="10419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sz="1600" b="0" i="0" cap="none">
                <a:solidFill>
                  <a:schemeClr val="accent1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9C8F8B"/>
              </a:buClr>
              <a:buSzPts val="1800"/>
              <a:buNone/>
              <a:defRPr sz="1800">
                <a:solidFill>
                  <a:srgbClr val="9C8F8B"/>
                </a:solidFill>
              </a:defRPr>
            </a:lvl2pPr>
            <a:lvl3pPr marL="1371600" lvl="2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9C8F8B"/>
              </a:buClr>
              <a:buSzPts val="1600"/>
              <a:buNone/>
              <a:defRPr sz="1600">
                <a:solidFill>
                  <a:srgbClr val="9C8F8B"/>
                </a:solidFill>
              </a:defRPr>
            </a:lvl3pPr>
            <a:lvl4pPr marL="1828800" lvl="3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9C8F8B"/>
              </a:buClr>
              <a:buSzPts val="1400"/>
              <a:buNone/>
              <a:defRPr sz="1400">
                <a:solidFill>
                  <a:srgbClr val="9C8F8B"/>
                </a:solidFill>
              </a:defRPr>
            </a:lvl4pPr>
            <a:lvl5pPr marL="2286000" lvl="4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9C8F8B"/>
              </a:buClr>
              <a:buSzPts val="1400"/>
              <a:buNone/>
              <a:defRPr sz="1400">
                <a:solidFill>
                  <a:srgbClr val="9C8F8B"/>
                </a:solidFill>
              </a:defRPr>
            </a:lvl5pPr>
            <a:lvl6pPr marL="2743200" lvl="5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9C8F8B"/>
              </a:buClr>
              <a:buSzPts val="1400"/>
              <a:buNone/>
              <a:defRPr sz="1400">
                <a:solidFill>
                  <a:srgbClr val="9C8F8B"/>
                </a:solidFill>
              </a:defRPr>
            </a:lvl6pPr>
            <a:lvl7pPr marL="3200400" lvl="6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9C8F8B"/>
              </a:buClr>
              <a:buSzPts val="1400"/>
              <a:buNone/>
              <a:defRPr sz="1400">
                <a:solidFill>
                  <a:srgbClr val="9C8F8B"/>
                </a:solidFill>
              </a:defRPr>
            </a:lvl7pPr>
            <a:lvl8pPr marL="3657600" lvl="7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9C8F8B"/>
              </a:buClr>
              <a:buSzPts val="1400"/>
              <a:buNone/>
              <a:defRPr sz="1400">
                <a:solidFill>
                  <a:srgbClr val="9C8F8B"/>
                </a:solidFill>
              </a:defRPr>
            </a:lvl8pPr>
            <a:lvl9pPr marL="4114800" lvl="8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9C8F8B"/>
              </a:buClr>
              <a:buSzPts val="1400"/>
              <a:buNone/>
              <a:defRPr sz="1400">
                <a:solidFill>
                  <a:srgbClr val="9C8F8B"/>
                </a:solidFill>
              </a:defRPr>
            </a:lvl9pPr>
          </a:lstStyle>
          <a:p>
            <a:endParaRPr/>
          </a:p>
        </p:txBody>
      </p:sp>
      <p:sp>
        <p:nvSpPr>
          <p:cNvPr id="58" name="Google Shape;58;p41"/>
          <p:cNvSpPr txBox="1">
            <a:spLocks noGrp="1"/>
          </p:cNvSpPr>
          <p:nvPr>
            <p:ph type="dt" idx="10"/>
          </p:nvPr>
        </p:nvSpPr>
        <p:spPr>
          <a:xfrm>
            <a:off x="648000" y="4383657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 Текст, графика">
  <p:cSld name="1 Текст, графика"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25"/>
          <p:cNvSpPr txBox="1">
            <a:spLocks noGrp="1"/>
          </p:cNvSpPr>
          <p:nvPr>
            <p:ph type="title"/>
          </p:nvPr>
        </p:nvSpPr>
        <p:spPr>
          <a:xfrm>
            <a:off x="648000" y="267494"/>
            <a:ext cx="4140024" cy="7920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5" name="Google Shape;65;p25"/>
          <p:cNvSpPr txBox="1">
            <a:spLocks noGrp="1"/>
          </p:cNvSpPr>
          <p:nvPr>
            <p:ph type="body" idx="1"/>
          </p:nvPr>
        </p:nvSpPr>
        <p:spPr>
          <a:xfrm>
            <a:off x="648000" y="1458001"/>
            <a:ext cx="7848000" cy="27577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3600" rIns="0" bIns="0" anchor="t" anchorCtr="0">
            <a:normAutofit/>
          </a:bodyPr>
          <a:lstStyle>
            <a:lvl1pPr marL="457200" lvl="0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2"/>
          <p:cNvSpPr txBox="1">
            <a:spLocks noGrp="1"/>
          </p:cNvSpPr>
          <p:nvPr>
            <p:ph type="title"/>
          </p:nvPr>
        </p:nvSpPr>
        <p:spPr>
          <a:xfrm>
            <a:off x="648000" y="486000"/>
            <a:ext cx="7848000" cy="97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ial"/>
              <a:buNone/>
              <a:defRPr sz="30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22"/>
          <p:cNvSpPr txBox="1">
            <a:spLocks noGrp="1"/>
          </p:cNvSpPr>
          <p:nvPr>
            <p:ph type="body" idx="1"/>
          </p:nvPr>
        </p:nvSpPr>
        <p:spPr>
          <a:xfrm>
            <a:off x="648000" y="1458001"/>
            <a:ext cx="7848000" cy="27134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3600" rIns="0" bIns="0" anchor="t" anchorCtr="0">
            <a:normAutofit/>
          </a:bodyPr>
          <a:lstStyle>
            <a:lvl1pPr marL="457200" marR="0" lvl="0" indent="-3175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Arial"/>
              <a:buChar char="•"/>
              <a:defRPr sz="1400" b="1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–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Arial"/>
              <a:buChar char="•"/>
              <a:defRPr sz="1000" b="1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Char char="–"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79400" algn="l" rtl="0">
              <a:lnSpc>
                <a:spcPct val="100000"/>
              </a:lnSpc>
              <a:spcBef>
                <a:spcPts val="16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»"/>
              <a:defRPr sz="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Google Shape;12;p22"/>
          <p:cNvSpPr txBox="1"/>
          <p:nvPr/>
        </p:nvSpPr>
        <p:spPr>
          <a:xfrm>
            <a:off x="1255919" y="4583695"/>
            <a:ext cx="914400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1" i="0" u="none" strike="noStrike" cap="none">
              <a:solidFill>
                <a:schemeClr val="accen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" name="Google Shape;13;p22"/>
          <p:cNvSpPr txBox="1"/>
          <p:nvPr/>
        </p:nvSpPr>
        <p:spPr>
          <a:xfrm>
            <a:off x="834940" y="4573169"/>
            <a:ext cx="914400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1" i="0" u="none" strike="noStrike" cap="none">
              <a:solidFill>
                <a:schemeClr val="accen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" name="Google Shape;14;p22"/>
          <p:cNvSpPr txBox="1">
            <a:spLocks noGrp="1"/>
          </p:cNvSpPr>
          <p:nvPr>
            <p:ph type="dt" idx="10"/>
          </p:nvPr>
        </p:nvSpPr>
        <p:spPr>
          <a:xfrm>
            <a:off x="648000" y="4383657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" name="Google Shape;15;p22"/>
          <p:cNvSpPr txBox="1">
            <a:spLocks noGrp="1"/>
          </p:cNvSpPr>
          <p:nvPr>
            <p:ph type="ftr" idx="11"/>
          </p:nvPr>
        </p:nvSpPr>
        <p:spPr>
          <a:xfrm>
            <a:off x="5600400" y="4383657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1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24"/>
          <p:cNvSpPr txBox="1">
            <a:spLocks noGrp="1"/>
          </p:cNvSpPr>
          <p:nvPr>
            <p:ph type="title"/>
          </p:nvPr>
        </p:nvSpPr>
        <p:spPr>
          <a:xfrm>
            <a:off x="648000" y="486000"/>
            <a:ext cx="7848000" cy="97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None/>
              <a:defRPr sz="3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1" name="Google Shape;61;p24"/>
          <p:cNvSpPr txBox="1">
            <a:spLocks noGrp="1"/>
          </p:cNvSpPr>
          <p:nvPr>
            <p:ph type="body" idx="1"/>
          </p:nvPr>
        </p:nvSpPr>
        <p:spPr>
          <a:xfrm>
            <a:off x="648000" y="1458001"/>
            <a:ext cx="7848000" cy="27134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3600" rIns="0" bIns="0" anchor="t" anchorCtr="0">
            <a:normAutofit/>
          </a:bodyPr>
          <a:lstStyle>
            <a:lvl1pPr marL="457200" marR="0" lvl="0" indent="-3175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Arial"/>
              <a:buChar char="•"/>
              <a:defRPr sz="1400" b="1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–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Arial"/>
              <a:buChar char="•"/>
              <a:defRPr sz="1000" b="1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Char char="–"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79400" algn="l" rtl="0">
              <a:lnSpc>
                <a:spcPct val="100000"/>
              </a:lnSpc>
              <a:spcBef>
                <a:spcPts val="16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»"/>
              <a:defRPr sz="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2" name="Google Shape;62;p24"/>
          <p:cNvSpPr txBox="1"/>
          <p:nvPr/>
        </p:nvSpPr>
        <p:spPr>
          <a:xfrm>
            <a:off x="1662864" y="242078"/>
            <a:ext cx="914400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1" i="0" u="none" strike="noStrike" cap="none">
              <a:solidFill>
                <a:schemeClr val="accen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63.e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png"/><Relationship Id="rId13" Type="http://schemas.openxmlformats.org/officeDocument/2006/relationships/image" Target="../media/image73.png"/><Relationship Id="rId3" Type="http://schemas.openxmlformats.org/officeDocument/2006/relationships/image" Target="../media/image64.jpeg"/><Relationship Id="rId7" Type="http://schemas.openxmlformats.org/officeDocument/2006/relationships/image" Target="../media/image5.png"/><Relationship Id="rId12" Type="http://schemas.openxmlformats.org/officeDocument/2006/relationships/image" Target="../media/image72.png"/><Relationship Id="rId2" Type="http://schemas.openxmlformats.org/officeDocument/2006/relationships/notesSlide" Target="../notesSlides/notesSlide11.xml"/><Relationship Id="rId16" Type="http://schemas.openxmlformats.org/officeDocument/2006/relationships/image" Target="../media/image76.tif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67.jpeg"/><Relationship Id="rId11" Type="http://schemas.openxmlformats.org/officeDocument/2006/relationships/image" Target="../media/image71.png"/><Relationship Id="rId5" Type="http://schemas.openxmlformats.org/officeDocument/2006/relationships/image" Target="../media/image66.jpeg"/><Relationship Id="rId15" Type="http://schemas.openxmlformats.org/officeDocument/2006/relationships/image" Target="../media/image75.png"/><Relationship Id="rId10" Type="http://schemas.openxmlformats.org/officeDocument/2006/relationships/image" Target="../media/image70.png"/><Relationship Id="rId4" Type="http://schemas.openxmlformats.org/officeDocument/2006/relationships/image" Target="../media/image65.jpeg"/><Relationship Id="rId9" Type="http://schemas.openxmlformats.org/officeDocument/2006/relationships/image" Target="../media/image69.png"/><Relationship Id="rId14" Type="http://schemas.openxmlformats.org/officeDocument/2006/relationships/image" Target="../media/image7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png"/><Relationship Id="rId3" Type="http://schemas.openxmlformats.org/officeDocument/2006/relationships/image" Target="../media/image5.png"/><Relationship Id="rId7" Type="http://schemas.openxmlformats.org/officeDocument/2006/relationships/image" Target="../media/image8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79.jpg"/><Relationship Id="rId5" Type="http://schemas.openxmlformats.org/officeDocument/2006/relationships/image" Target="../media/image78.png"/><Relationship Id="rId10" Type="http://schemas.openxmlformats.org/officeDocument/2006/relationships/image" Target="../media/image83.png"/><Relationship Id="rId4" Type="http://schemas.openxmlformats.org/officeDocument/2006/relationships/image" Target="../media/image77.png"/><Relationship Id="rId9" Type="http://schemas.openxmlformats.org/officeDocument/2006/relationships/image" Target="../media/image8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87.png"/><Relationship Id="rId5" Type="http://schemas.openxmlformats.org/officeDocument/2006/relationships/image" Target="../media/image86.jpeg"/><Relationship Id="rId4" Type="http://schemas.openxmlformats.org/officeDocument/2006/relationships/image" Target="../media/image8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89.jpeg"/><Relationship Id="rId4" Type="http://schemas.openxmlformats.org/officeDocument/2006/relationships/image" Target="../media/image8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91.jpeg"/><Relationship Id="rId4" Type="http://schemas.openxmlformats.org/officeDocument/2006/relationships/image" Target="../media/image9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5.png"/><Relationship Id="rId4" Type="http://schemas.openxmlformats.org/officeDocument/2006/relationships/image" Target="../media/image93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5.png"/><Relationship Id="rId5" Type="http://schemas.openxmlformats.org/officeDocument/2006/relationships/image" Target="../media/image96.png"/><Relationship Id="rId4" Type="http://schemas.openxmlformats.org/officeDocument/2006/relationships/image" Target="../media/image9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5.png"/><Relationship Id="rId4" Type="http://schemas.openxmlformats.org/officeDocument/2006/relationships/image" Target="../media/image9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5.png"/><Relationship Id="rId4" Type="http://schemas.openxmlformats.org/officeDocument/2006/relationships/image" Target="../media/image100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5.png"/><Relationship Id="rId4" Type="http://schemas.openxmlformats.org/officeDocument/2006/relationships/image" Target="../media/image10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05.jpeg"/><Relationship Id="rId5" Type="http://schemas.openxmlformats.org/officeDocument/2006/relationships/image" Target="../media/image104.jpeg"/><Relationship Id="rId4" Type="http://schemas.openxmlformats.org/officeDocument/2006/relationships/image" Target="../media/image10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0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3.png"/><Relationship Id="rId3" Type="http://schemas.openxmlformats.org/officeDocument/2006/relationships/image" Target="../media/image14.png"/><Relationship Id="rId7" Type="http://schemas.openxmlformats.org/officeDocument/2006/relationships/image" Target="../media/image17.png"/><Relationship Id="rId12" Type="http://schemas.openxmlformats.org/officeDocument/2006/relationships/image" Target="../media/image2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image" Target="../media/image5.png"/><Relationship Id="rId15" Type="http://schemas.openxmlformats.org/officeDocument/2006/relationships/image" Target="../media/image25.png"/><Relationship Id="rId10" Type="http://schemas.openxmlformats.org/officeDocument/2006/relationships/image" Target="../media/image20.png"/><Relationship Id="rId4" Type="http://schemas.openxmlformats.org/officeDocument/2006/relationships/image" Target="../media/image15.jpeg"/><Relationship Id="rId9" Type="http://schemas.openxmlformats.org/officeDocument/2006/relationships/image" Target="../media/image19.png"/><Relationship Id="rId14" Type="http://schemas.openxmlformats.org/officeDocument/2006/relationships/image" Target="../media/image2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jpg"/><Relationship Id="rId7" Type="http://schemas.openxmlformats.org/officeDocument/2006/relationships/image" Target="../media/image30.png"/><Relationship Id="rId12" Type="http://schemas.openxmlformats.org/officeDocument/2006/relationships/image" Target="../media/image3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9.png"/><Relationship Id="rId11" Type="http://schemas.openxmlformats.org/officeDocument/2006/relationships/image" Target="../media/image33.png"/><Relationship Id="rId5" Type="http://schemas.openxmlformats.org/officeDocument/2006/relationships/image" Target="../media/image28.png"/><Relationship Id="rId10" Type="http://schemas.openxmlformats.org/officeDocument/2006/relationships/image" Target="../media/image32.png"/><Relationship Id="rId4" Type="http://schemas.openxmlformats.org/officeDocument/2006/relationships/image" Target="../media/image27.jpg"/><Relationship Id="rId9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10" Type="http://schemas.openxmlformats.org/officeDocument/2006/relationships/image" Target="../media/image5.png"/><Relationship Id="rId4" Type="http://schemas.openxmlformats.org/officeDocument/2006/relationships/image" Target="../media/image36.png"/><Relationship Id="rId9" Type="http://schemas.openxmlformats.org/officeDocument/2006/relationships/image" Target="../media/image4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13" Type="http://schemas.openxmlformats.org/officeDocument/2006/relationships/image" Target="../media/image5.png"/><Relationship Id="rId18" Type="http://schemas.openxmlformats.org/officeDocument/2006/relationships/image" Target="../media/image56.png"/><Relationship Id="rId3" Type="http://schemas.openxmlformats.org/officeDocument/2006/relationships/image" Target="../media/image42.png"/><Relationship Id="rId21" Type="http://schemas.openxmlformats.org/officeDocument/2006/relationships/image" Target="../media/image59.png"/><Relationship Id="rId7" Type="http://schemas.openxmlformats.org/officeDocument/2006/relationships/image" Target="../media/image46.png"/><Relationship Id="rId12" Type="http://schemas.openxmlformats.org/officeDocument/2006/relationships/image" Target="../media/image51.emf"/><Relationship Id="rId17" Type="http://schemas.openxmlformats.org/officeDocument/2006/relationships/image" Target="../media/image55.pn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54.png"/><Relationship Id="rId20" Type="http://schemas.openxmlformats.org/officeDocument/2006/relationships/image" Target="../media/image58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45.png"/><Relationship Id="rId11" Type="http://schemas.openxmlformats.org/officeDocument/2006/relationships/image" Target="../media/image50.png"/><Relationship Id="rId5" Type="http://schemas.openxmlformats.org/officeDocument/2006/relationships/image" Target="../media/image44.png"/><Relationship Id="rId15" Type="http://schemas.openxmlformats.org/officeDocument/2006/relationships/image" Target="../media/image53.png"/><Relationship Id="rId10" Type="http://schemas.openxmlformats.org/officeDocument/2006/relationships/image" Target="../media/image49.png"/><Relationship Id="rId19" Type="http://schemas.openxmlformats.org/officeDocument/2006/relationships/image" Target="../media/image57.png"/><Relationship Id="rId4" Type="http://schemas.openxmlformats.org/officeDocument/2006/relationships/image" Target="../media/image43.png"/><Relationship Id="rId9" Type="http://schemas.openxmlformats.org/officeDocument/2006/relationships/image" Target="../media/image48.png"/><Relationship Id="rId14" Type="http://schemas.openxmlformats.org/officeDocument/2006/relationships/image" Target="../media/image5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5.png"/><Relationship Id="rId4" Type="http://schemas.openxmlformats.org/officeDocument/2006/relationships/image" Target="../media/image6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" name="Google Shape;125;p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211960" y="-6350"/>
            <a:ext cx="4938390" cy="3154164"/>
          </a:xfrm>
          <a:prstGeom prst="rect">
            <a:avLst/>
          </a:prstGeom>
          <a:noFill/>
          <a:ln>
            <a:noFill/>
          </a:ln>
        </p:spPr>
      </p:pic>
      <p:pic>
        <p:nvPicPr>
          <p:cNvPr id="126" name="Google Shape;126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-6350"/>
            <a:ext cx="4648200" cy="3154164"/>
          </a:xfrm>
          <a:prstGeom prst="rect">
            <a:avLst/>
          </a:prstGeom>
          <a:noFill/>
          <a:ln>
            <a:noFill/>
          </a:ln>
        </p:spPr>
      </p:pic>
      <p:sp>
        <p:nvSpPr>
          <p:cNvPr id="128" name="Google Shape;128;p1"/>
          <p:cNvSpPr txBox="1"/>
          <p:nvPr/>
        </p:nvSpPr>
        <p:spPr>
          <a:xfrm>
            <a:off x="3864293" y="4083918"/>
            <a:ext cx="1312161" cy="6001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D965F"/>
              </a:buClr>
              <a:buSzPts val="3600"/>
              <a:buFont typeface="Arial"/>
              <a:buNone/>
            </a:pPr>
            <a:r>
              <a:rPr lang="ru-RU" sz="3600" b="1" i="0" u="none" strike="noStrike" cap="none" dirty="0" smtClean="0">
                <a:solidFill>
                  <a:srgbClr val="CD965F"/>
                </a:solidFill>
                <a:latin typeface="Arial"/>
                <a:ea typeface="Arial"/>
                <a:cs typeface="Arial"/>
                <a:sym typeface="Arial"/>
              </a:rPr>
              <a:t>2023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9" name="Google Shape;129;p1"/>
          <p:cNvSpPr/>
          <p:nvPr/>
        </p:nvSpPr>
        <p:spPr>
          <a:xfrm>
            <a:off x="539551" y="3507854"/>
            <a:ext cx="5421927" cy="1200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ru-RU" sz="3600" b="1" i="0" u="none" strike="noStrike" cap="none" dirty="0">
                <a:solidFill>
                  <a:srgbClr val="E74825"/>
                </a:solidFill>
                <a:latin typeface="Arial"/>
                <a:ea typeface="Arial"/>
                <a:cs typeface="Arial"/>
                <a:sym typeface="Arial"/>
              </a:rPr>
              <a:t>ЦЕНТРЫ ГОСУСЛУГ</a:t>
            </a:r>
            <a:br>
              <a:rPr lang="ru-RU" sz="3600" b="1" i="0" u="none" strike="noStrike" cap="none" dirty="0">
                <a:solidFill>
                  <a:srgbClr val="E74825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ru-RU" sz="3600" b="1" i="0" u="none" strike="noStrike" cap="none" dirty="0">
                <a:solidFill>
                  <a:srgbClr val="561C0E"/>
                </a:solidFill>
                <a:latin typeface="Arial"/>
                <a:ea typeface="Arial"/>
                <a:cs typeface="Arial"/>
                <a:sym typeface="Arial"/>
              </a:rPr>
              <a:t>МОСКВЫ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30" name="Google Shape;130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637360" y="3606332"/>
            <a:ext cx="2066615" cy="1053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Прямоугольник 23"/>
          <p:cNvSpPr/>
          <p:nvPr/>
        </p:nvSpPr>
        <p:spPr>
          <a:xfrm flipV="1">
            <a:off x="5747016" y="933893"/>
            <a:ext cx="3145463" cy="3526867"/>
          </a:xfrm>
          <a:prstGeom prst="rect">
            <a:avLst/>
          </a:prstGeom>
          <a:solidFill>
            <a:srgbClr val="F7F7F7"/>
          </a:solidFill>
          <a:ln w="28575">
            <a:noFill/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331571" y="1473866"/>
            <a:ext cx="5283517" cy="1561179"/>
          </a:xfrm>
          <a:prstGeom prst="rect">
            <a:avLst/>
          </a:prstGeom>
          <a:noFill/>
          <a:ln w="28575">
            <a:noFill/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 algn="just">
              <a:buClr>
                <a:srgbClr val="E74825"/>
              </a:buClr>
              <a:buFont typeface="Arial" panose="020B0604020202020204" pitchFamily="34" charset="0"/>
              <a:buChar char="•"/>
            </a:pPr>
            <a:r>
              <a:rPr lang="ru-RU" sz="1100" b="1" dirty="0" smtClean="0">
                <a:solidFill>
                  <a:srgbClr val="E74825"/>
                </a:solidFill>
              </a:rPr>
              <a:t>С </a:t>
            </a:r>
            <a:r>
              <a:rPr lang="ru-RU" sz="1100" b="1" dirty="0">
                <a:solidFill>
                  <a:srgbClr val="E74825"/>
                </a:solidFill>
              </a:rPr>
              <a:t>13 октября 2022 г.</a:t>
            </a:r>
            <a:r>
              <a:rPr lang="ru-RU" sz="1100" dirty="0">
                <a:solidFill>
                  <a:srgbClr val="623B2A"/>
                </a:solidFill>
              </a:rPr>
              <a:t> во флагманских офисах </a:t>
            </a:r>
            <a:r>
              <a:rPr lang="ru-RU" sz="1100" dirty="0" smtClean="0">
                <a:solidFill>
                  <a:srgbClr val="623B2A"/>
                </a:solidFill>
              </a:rPr>
              <a:t>принимают заявления </a:t>
            </a:r>
            <a:br>
              <a:rPr lang="ru-RU" sz="1100" dirty="0" smtClean="0">
                <a:solidFill>
                  <a:srgbClr val="623B2A"/>
                </a:solidFill>
              </a:rPr>
            </a:br>
            <a:r>
              <a:rPr lang="ru-RU" sz="1100" dirty="0" smtClean="0">
                <a:solidFill>
                  <a:srgbClr val="623B2A"/>
                </a:solidFill>
              </a:rPr>
              <a:t>на </a:t>
            </a:r>
            <a:r>
              <a:rPr lang="ru-RU" sz="1100" dirty="0">
                <a:solidFill>
                  <a:srgbClr val="623B2A"/>
                </a:solidFill>
              </a:rPr>
              <a:t>выплату единовременной материальной помощи в рамках адресной социальной помощи </a:t>
            </a:r>
            <a:r>
              <a:rPr lang="ru-RU" sz="1100" b="1" dirty="0">
                <a:solidFill>
                  <a:srgbClr val="623B2A"/>
                </a:solidFill>
              </a:rPr>
              <a:t>семьям мобилизованных </a:t>
            </a:r>
            <a:r>
              <a:rPr lang="ru-RU" sz="1100" b="1" dirty="0" smtClean="0">
                <a:solidFill>
                  <a:srgbClr val="623B2A"/>
                </a:solidFill>
              </a:rPr>
              <a:t>граждан</a:t>
            </a:r>
          </a:p>
          <a:p>
            <a:pPr marL="171450" indent="-171450" algn="just">
              <a:buClr>
                <a:srgbClr val="E74825"/>
              </a:buClr>
              <a:buFont typeface="Arial" panose="020B0604020202020204" pitchFamily="34" charset="0"/>
              <a:buChar char="•"/>
            </a:pPr>
            <a:endParaRPr lang="ru-RU" sz="1100" dirty="0" smtClean="0">
              <a:solidFill>
                <a:srgbClr val="623B2A"/>
              </a:solidFill>
            </a:endParaRPr>
          </a:p>
          <a:p>
            <a:pPr marL="171450" indent="-171450" algn="just">
              <a:buClr>
                <a:srgbClr val="E74825"/>
              </a:buClr>
              <a:buFont typeface="Arial" panose="020B0604020202020204" pitchFamily="34" charset="0"/>
              <a:buChar char="•"/>
            </a:pPr>
            <a:r>
              <a:rPr lang="ru-RU" sz="1100" b="1" dirty="0">
                <a:solidFill>
                  <a:srgbClr val="E74825"/>
                </a:solidFill>
              </a:rPr>
              <a:t>С 1 ноября 2022 </a:t>
            </a:r>
            <a:r>
              <a:rPr lang="ru-RU" sz="1100" b="1" dirty="0" smtClean="0">
                <a:solidFill>
                  <a:srgbClr val="E74825"/>
                </a:solidFill>
              </a:rPr>
              <a:t>г. </a:t>
            </a:r>
            <a:r>
              <a:rPr lang="ru-RU" sz="1100" b="1" dirty="0">
                <a:solidFill>
                  <a:srgbClr val="623B2A"/>
                </a:solidFill>
              </a:rPr>
              <a:t>упрощен порядок назначения ежемесячных пособий на детей малообеспеченных семей и единовременного пособия молодым родителям</a:t>
            </a:r>
            <a:r>
              <a:rPr lang="ru-RU" sz="1100" dirty="0">
                <a:solidFill>
                  <a:srgbClr val="623B2A"/>
                </a:solidFill>
              </a:rPr>
              <a:t> </a:t>
            </a:r>
            <a:r>
              <a:rPr lang="ru-RU" sz="1100" dirty="0" smtClean="0">
                <a:solidFill>
                  <a:srgbClr val="623B2A"/>
                </a:solidFill>
              </a:rPr>
              <a:t>для </a:t>
            </a:r>
            <a:r>
              <a:rPr lang="ru-RU" sz="1100" dirty="0">
                <a:solidFill>
                  <a:srgbClr val="623B2A"/>
                </a:solidFill>
              </a:rPr>
              <a:t>граждан, призванных военными комиссариатами на военную службу</a:t>
            </a:r>
            <a:r>
              <a:rPr lang="ru-RU" sz="1100" b="1" dirty="0">
                <a:solidFill>
                  <a:srgbClr val="623B2A"/>
                </a:solidFill>
              </a:rPr>
              <a:t> в рамках частичной </a:t>
            </a:r>
            <a:r>
              <a:rPr lang="ru-RU" sz="1100" b="1" dirty="0" smtClean="0">
                <a:solidFill>
                  <a:srgbClr val="623B2A"/>
                </a:solidFill>
              </a:rPr>
              <a:t>мобилизации</a:t>
            </a:r>
            <a:endParaRPr lang="ru-RU" sz="1100" dirty="0">
              <a:solidFill>
                <a:srgbClr val="623B2A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5751039" y="925039"/>
            <a:ext cx="3112561" cy="3535723"/>
          </a:xfrm>
          <a:prstGeom prst="rect">
            <a:avLst/>
          </a:prstGeom>
          <a:noFill/>
          <a:ln w="28575">
            <a:noFill/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just">
              <a:buClr>
                <a:srgbClr val="E74825"/>
              </a:buClr>
              <a:buFont typeface="Arial" panose="020B0604020202020204" pitchFamily="34" charset="0"/>
              <a:buChar char="•"/>
            </a:pPr>
            <a:r>
              <a:rPr lang="ru-RU" sz="1100" dirty="0">
                <a:solidFill>
                  <a:srgbClr val="623B2A"/>
                </a:solidFill>
              </a:rPr>
              <a:t>В центрах </a:t>
            </a:r>
            <a:r>
              <a:rPr lang="ru-RU" sz="1100" dirty="0" err="1">
                <a:solidFill>
                  <a:srgbClr val="623B2A"/>
                </a:solidFill>
              </a:rPr>
              <a:t>госуслуг</a:t>
            </a:r>
            <a:r>
              <a:rPr lang="ru-RU" sz="1100" dirty="0">
                <a:solidFill>
                  <a:srgbClr val="623B2A"/>
                </a:solidFill>
              </a:rPr>
              <a:t> застрахованные лица, имеющие полис ОМС, выданный в другом субъекте РФ, желающие прикрепиться к московской страховой медицинской организации, могут </a:t>
            </a:r>
            <a:r>
              <a:rPr lang="ru-RU" sz="1100" b="1" dirty="0">
                <a:solidFill>
                  <a:srgbClr val="623B2A"/>
                </a:solidFill>
              </a:rPr>
              <a:t>подать заявление о замене территории страхования</a:t>
            </a:r>
            <a:r>
              <a:rPr lang="ru-RU" sz="1100" b="1" dirty="0" smtClean="0">
                <a:solidFill>
                  <a:srgbClr val="623B2A"/>
                </a:solidFill>
              </a:rPr>
              <a:t>.</a:t>
            </a:r>
          </a:p>
          <a:p>
            <a:pPr marL="285750" indent="-285750" algn="just">
              <a:buClr>
                <a:srgbClr val="E74825"/>
              </a:buClr>
              <a:buFont typeface="Arial" panose="020B0604020202020204" pitchFamily="34" charset="0"/>
              <a:buChar char="•"/>
            </a:pPr>
            <a:endParaRPr lang="ru-RU" sz="1100" b="1" dirty="0">
              <a:solidFill>
                <a:srgbClr val="623B2A"/>
              </a:solidFill>
            </a:endParaRPr>
          </a:p>
          <a:p>
            <a:pPr marL="285750" indent="-285750" algn="just">
              <a:buClr>
                <a:srgbClr val="E74825"/>
              </a:buClr>
              <a:buFont typeface="Arial" panose="020B0604020202020204" pitchFamily="34" charset="0"/>
              <a:buChar char="•"/>
            </a:pPr>
            <a:r>
              <a:rPr lang="ru-RU" sz="1100" dirty="0" smtClean="0">
                <a:solidFill>
                  <a:srgbClr val="623B2A"/>
                </a:solidFill>
              </a:rPr>
              <a:t>Во флагманских </a:t>
            </a:r>
            <a:r>
              <a:rPr lang="ru-RU" sz="1100" dirty="0">
                <a:solidFill>
                  <a:srgbClr val="623B2A"/>
                </a:solidFill>
              </a:rPr>
              <a:t>офисах и Дворце госуслуг </a:t>
            </a:r>
            <a:r>
              <a:rPr lang="ru-RU" sz="1100" dirty="0" smtClean="0">
                <a:solidFill>
                  <a:srgbClr val="623B2A"/>
                </a:solidFill>
              </a:rPr>
              <a:t>появилась </a:t>
            </a:r>
            <a:r>
              <a:rPr lang="ru-RU" sz="1100" dirty="0">
                <a:solidFill>
                  <a:srgbClr val="623B2A"/>
                </a:solidFill>
              </a:rPr>
              <a:t>возможность создания заверенных </a:t>
            </a:r>
            <a:r>
              <a:rPr lang="ru-RU" sz="1100" b="1" dirty="0">
                <a:solidFill>
                  <a:srgbClr val="623B2A"/>
                </a:solidFill>
              </a:rPr>
              <a:t>усиленной квалифицированной подписью</a:t>
            </a:r>
            <a:r>
              <a:rPr lang="ru-RU" sz="1100" dirty="0">
                <a:solidFill>
                  <a:srgbClr val="623B2A"/>
                </a:solidFill>
              </a:rPr>
              <a:t> </a:t>
            </a:r>
            <a:r>
              <a:rPr lang="ru-RU" sz="1100" b="1" dirty="0">
                <a:solidFill>
                  <a:srgbClr val="623B2A"/>
                </a:solidFill>
              </a:rPr>
              <a:t>электронных дубликатов</a:t>
            </a:r>
            <a:r>
              <a:rPr lang="ru-RU" sz="1100" dirty="0">
                <a:solidFill>
                  <a:srgbClr val="623B2A"/>
                </a:solidFill>
              </a:rPr>
              <a:t> бумажных </a:t>
            </a:r>
            <a:r>
              <a:rPr lang="ru-RU" sz="1100" b="1" dirty="0" smtClean="0">
                <a:solidFill>
                  <a:srgbClr val="623B2A"/>
                </a:solidFill>
              </a:rPr>
              <a:t>документов</a:t>
            </a:r>
          </a:p>
          <a:p>
            <a:pPr marL="285750" indent="-285750" algn="just">
              <a:buClr>
                <a:srgbClr val="E74825"/>
              </a:buClr>
              <a:buFont typeface="Arial" panose="020B0604020202020204" pitchFamily="34" charset="0"/>
              <a:buChar char="•"/>
            </a:pPr>
            <a:endParaRPr lang="ru-RU" sz="1100" b="1" dirty="0" smtClean="0">
              <a:solidFill>
                <a:srgbClr val="623B2A"/>
              </a:solidFill>
            </a:endParaRPr>
          </a:p>
          <a:p>
            <a:pPr marL="285750" indent="-285750" algn="just">
              <a:buClr>
                <a:srgbClr val="E74825"/>
              </a:buClr>
              <a:buFont typeface="Arial" panose="020B0604020202020204" pitchFamily="34" charset="0"/>
              <a:buChar char="•"/>
            </a:pPr>
            <a:r>
              <a:rPr lang="ru-RU" sz="1100" dirty="0" smtClean="0">
                <a:solidFill>
                  <a:srgbClr val="623B2A"/>
                </a:solidFill>
              </a:rPr>
              <a:t>Во флагманах и Дворце госуслуг можно подтвердить </a:t>
            </a:r>
            <a:r>
              <a:rPr lang="ru-RU" sz="1100" dirty="0">
                <a:solidFill>
                  <a:srgbClr val="623B2A"/>
                </a:solidFill>
              </a:rPr>
              <a:t>личность </a:t>
            </a:r>
            <a:r>
              <a:rPr lang="ru-RU" sz="1100" dirty="0" smtClean="0">
                <a:solidFill>
                  <a:srgbClr val="623B2A"/>
                </a:solidFill>
              </a:rPr>
              <a:t>для оформления </a:t>
            </a:r>
            <a:r>
              <a:rPr lang="ru-RU" sz="1100" b="1" dirty="0" smtClean="0">
                <a:solidFill>
                  <a:srgbClr val="623B2A"/>
                </a:solidFill>
              </a:rPr>
              <a:t>персонифицированной электронной карты болельщика</a:t>
            </a:r>
            <a:endParaRPr lang="ru-RU" sz="1100" dirty="0">
              <a:solidFill>
                <a:srgbClr val="623B2A"/>
              </a:solidFill>
            </a:endParaRPr>
          </a:p>
        </p:txBody>
      </p:sp>
      <p:sp>
        <p:nvSpPr>
          <p:cNvPr id="468" name="Google Shape;468;g109cae1b9bf_0_15"/>
          <p:cNvSpPr/>
          <p:nvPr/>
        </p:nvSpPr>
        <p:spPr>
          <a:xfrm>
            <a:off x="611560" y="4659982"/>
            <a:ext cx="3240300" cy="24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ru-RU" sz="1000" b="1" i="1" u="none" strike="noStrike" cap="none">
                <a:solidFill>
                  <a:srgbClr val="E74825"/>
                </a:solidFill>
                <a:latin typeface="Arial"/>
                <a:ea typeface="Arial"/>
                <a:cs typeface="Arial"/>
                <a:sym typeface="Arial"/>
              </a:rPr>
              <a:t>Новые и уникальные услуги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9" name="Google Shape;469;g109cae1b9bf_0_15"/>
          <p:cNvSpPr txBox="1"/>
          <p:nvPr/>
        </p:nvSpPr>
        <p:spPr>
          <a:xfrm>
            <a:off x="323528" y="4659982"/>
            <a:ext cx="288000" cy="50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8F0E8"/>
              </a:buClr>
              <a:buSzPts val="1800"/>
              <a:buFont typeface="Arial"/>
              <a:buNone/>
            </a:pPr>
            <a:fld id="{00000000-1234-1234-1234-123412341234}" type="slidenum">
              <a:rPr lang="ru-RU" sz="1800" b="1" i="0" u="none" strike="noStrike" cap="none">
                <a:solidFill>
                  <a:srgbClr val="F8F0E8"/>
                </a:solidFill>
                <a:latin typeface="Arial"/>
                <a:ea typeface="Arial"/>
                <a:cs typeface="Arial"/>
                <a:sym typeface="Arial"/>
              </a:rPr>
              <a:t>10</a:t>
            </a:fld>
            <a:endParaRPr sz="1800" b="1" i="0" u="none" strike="noStrike" cap="none">
              <a:solidFill>
                <a:srgbClr val="F8F0E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2628247" y="4803998"/>
            <a:ext cx="6264233" cy="0"/>
          </a:xfrm>
          <a:prstGeom prst="line">
            <a:avLst/>
          </a:prstGeom>
          <a:ln w="12700">
            <a:solidFill>
              <a:srgbClr val="E74825"/>
            </a:solidFill>
            <a:prstDash val="sysDot"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Google Shape;415;p8"/>
          <p:cNvCxnSpPr/>
          <p:nvPr/>
        </p:nvCxnSpPr>
        <p:spPr>
          <a:xfrm>
            <a:off x="251520" y="627534"/>
            <a:ext cx="8640960" cy="0"/>
          </a:xfrm>
          <a:prstGeom prst="straightConnector1">
            <a:avLst/>
          </a:prstGeom>
          <a:noFill/>
          <a:ln w="25400" cap="flat" cmpd="sng">
            <a:solidFill>
              <a:srgbClr val="E74825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26" name="Google Shape;417;p8"/>
          <p:cNvPicPr preferRelativeResize="0"/>
          <p:nvPr/>
        </p:nvPicPr>
        <p:blipFill rotWithShape="1"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28384" y="195486"/>
            <a:ext cx="835220" cy="355262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Прямоугольник с двумя скругленными противолежащими углами 11"/>
          <p:cNvSpPr/>
          <p:nvPr/>
        </p:nvSpPr>
        <p:spPr>
          <a:xfrm>
            <a:off x="331574" y="925039"/>
            <a:ext cx="5283517" cy="548829"/>
          </a:xfrm>
          <a:prstGeom prst="round2DiagRect">
            <a:avLst/>
          </a:prstGeom>
          <a:solidFill>
            <a:srgbClr val="E7482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Google Shape;621;p15"/>
          <p:cNvSpPr txBox="1"/>
          <p:nvPr/>
        </p:nvSpPr>
        <p:spPr>
          <a:xfrm>
            <a:off x="467528" y="1094043"/>
            <a:ext cx="4267032" cy="2108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5900" rIns="0" bIns="0" anchor="t" anchorCtr="0">
            <a:spAutoFit/>
          </a:bodyPr>
          <a:lstStyle/>
          <a:p>
            <a:pPr marL="8637" marR="3455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200" b="1" i="0" u="none" strike="noStrike" cap="none" dirty="0" smtClean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ПОМОЩЬ СЕМЬЯМ МОБИЛИЗОВАННЫХ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" name="Прямоугольник с двумя скругленными противолежащими углами 13"/>
          <p:cNvSpPr/>
          <p:nvPr/>
        </p:nvSpPr>
        <p:spPr>
          <a:xfrm>
            <a:off x="323528" y="3035045"/>
            <a:ext cx="5291564" cy="548829"/>
          </a:xfrm>
          <a:prstGeom prst="round2DiagRect">
            <a:avLst/>
          </a:prstGeom>
          <a:solidFill>
            <a:srgbClr val="E7482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8637" marR="3455" lvl="0">
              <a:buSzPts val="1400"/>
            </a:pPr>
            <a:r>
              <a:rPr lang="ru-RU" sz="1200" b="1" dirty="0"/>
              <a:t>УСЛУГИ ДЕПАРТАМЕНТА ОБРАЗОВАНИЯ И НАУКИ </a:t>
            </a:r>
            <a:r>
              <a:rPr lang="ru-RU" sz="1200" b="1" dirty="0" smtClean="0"/>
              <a:t/>
            </a:r>
            <a:br>
              <a:rPr lang="ru-RU" sz="1200" b="1" dirty="0" smtClean="0"/>
            </a:br>
            <a:r>
              <a:rPr lang="ru-RU" sz="1200" b="1" dirty="0" smtClean="0"/>
              <a:t>ГОРОДА </a:t>
            </a:r>
            <a:r>
              <a:rPr lang="ru-RU" sz="1200" b="1" dirty="0"/>
              <a:t>МОСКВЫ </a:t>
            </a:r>
          </a:p>
        </p:txBody>
      </p:sp>
      <p:sp>
        <p:nvSpPr>
          <p:cNvPr id="20" name="Google Shape;494;p12"/>
          <p:cNvSpPr/>
          <p:nvPr/>
        </p:nvSpPr>
        <p:spPr>
          <a:xfrm>
            <a:off x="251520" y="267494"/>
            <a:ext cx="7704856" cy="3231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buSzPts val="1500"/>
            </a:pPr>
            <a:r>
              <a:rPr lang="ru-RU" sz="1500" b="1" dirty="0">
                <a:solidFill>
                  <a:srgbClr val="561C0E"/>
                </a:solidFill>
              </a:rPr>
              <a:t>НОВЫЕ УСЛУГИ ЦЕНТРОВ «МОИ ДОКУМЕНТЫ» </a:t>
            </a:r>
            <a:endParaRPr lang="ru-RU" dirty="0"/>
          </a:p>
        </p:txBody>
      </p:sp>
      <p:sp>
        <p:nvSpPr>
          <p:cNvPr id="23" name="Прямоугольник 22"/>
          <p:cNvSpPr/>
          <p:nvPr/>
        </p:nvSpPr>
        <p:spPr>
          <a:xfrm flipH="1">
            <a:off x="327546" y="3583872"/>
            <a:ext cx="5283517" cy="876890"/>
          </a:xfrm>
          <a:prstGeom prst="rect">
            <a:avLst/>
          </a:prstGeom>
          <a:noFill/>
          <a:ln w="28575">
            <a:noFill/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Clr>
                <a:srgbClr val="E74825"/>
              </a:buClr>
              <a:buFont typeface="Arial" panose="020B0604020202020204" pitchFamily="34" charset="0"/>
              <a:buChar char="•"/>
            </a:pPr>
            <a:r>
              <a:rPr lang="ru-RU" sz="1100" dirty="0">
                <a:solidFill>
                  <a:srgbClr val="623B2A"/>
                </a:solidFill>
              </a:rPr>
              <a:t>«Подтверждение документов об образовании и (или) </a:t>
            </a:r>
            <a:br>
              <a:rPr lang="ru-RU" sz="1100" dirty="0">
                <a:solidFill>
                  <a:srgbClr val="623B2A"/>
                </a:solidFill>
              </a:rPr>
            </a:br>
            <a:r>
              <a:rPr lang="ru-RU" sz="1100" dirty="0">
                <a:solidFill>
                  <a:srgbClr val="623B2A"/>
                </a:solidFill>
              </a:rPr>
              <a:t>о квалификации»</a:t>
            </a:r>
          </a:p>
          <a:p>
            <a:pPr marL="285750" indent="-285750">
              <a:buClr>
                <a:srgbClr val="E74825"/>
              </a:buClr>
              <a:buFont typeface="Arial" panose="020B0604020202020204" pitchFamily="34" charset="0"/>
              <a:buChar char="•"/>
            </a:pPr>
            <a:endParaRPr lang="ru-RU" sz="1100" dirty="0">
              <a:solidFill>
                <a:srgbClr val="623B2A"/>
              </a:solidFill>
            </a:endParaRPr>
          </a:p>
          <a:p>
            <a:pPr marL="285750" indent="-285750">
              <a:buClr>
                <a:srgbClr val="E74825"/>
              </a:buClr>
              <a:buFont typeface="Arial" panose="020B0604020202020204" pitchFamily="34" charset="0"/>
              <a:buChar char="•"/>
            </a:pPr>
            <a:r>
              <a:rPr lang="ru-RU" sz="1100" dirty="0">
                <a:solidFill>
                  <a:srgbClr val="623B2A"/>
                </a:solidFill>
              </a:rPr>
              <a:t>«Подтверждение документов об ученых степенях и ученых званиях»</a:t>
            </a:r>
          </a:p>
        </p:txBody>
      </p:sp>
      <p:grpSp>
        <p:nvGrpSpPr>
          <p:cNvPr id="15" name="Группа 14"/>
          <p:cNvGrpSpPr/>
          <p:nvPr/>
        </p:nvGrpSpPr>
        <p:grpSpPr>
          <a:xfrm>
            <a:off x="5113172" y="970770"/>
            <a:ext cx="365883" cy="452509"/>
            <a:chOff x="4203701" y="1547813"/>
            <a:chExt cx="509588" cy="630238"/>
          </a:xfrm>
        </p:grpSpPr>
        <p:sp>
          <p:nvSpPr>
            <p:cNvPr id="16" name="Freeform 575"/>
            <p:cNvSpPr>
              <a:spLocks/>
            </p:cNvSpPr>
            <p:nvPr/>
          </p:nvSpPr>
          <p:spPr bwMode="auto">
            <a:xfrm>
              <a:off x="4276726" y="1874838"/>
              <a:ext cx="22225" cy="20638"/>
            </a:xfrm>
            <a:custGeom>
              <a:avLst/>
              <a:gdLst>
                <a:gd name="T0" fmla="*/ 9 w 19"/>
                <a:gd name="T1" fmla="*/ 0 h 17"/>
                <a:gd name="T2" fmla="*/ 4 w 19"/>
                <a:gd name="T3" fmla="*/ 2 h 17"/>
                <a:gd name="T4" fmla="*/ 2 w 19"/>
                <a:gd name="T5" fmla="*/ 12 h 17"/>
                <a:gd name="T6" fmla="*/ 9 w 19"/>
                <a:gd name="T7" fmla="*/ 17 h 17"/>
                <a:gd name="T8" fmla="*/ 18 w 19"/>
                <a:gd name="T9" fmla="*/ 10 h 17"/>
                <a:gd name="T10" fmla="*/ 9 w 19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7">
                  <a:moveTo>
                    <a:pt x="9" y="0"/>
                  </a:moveTo>
                  <a:cubicBezTo>
                    <a:pt x="8" y="0"/>
                    <a:pt x="6" y="0"/>
                    <a:pt x="4" y="2"/>
                  </a:cubicBezTo>
                  <a:cubicBezTo>
                    <a:pt x="1" y="4"/>
                    <a:pt x="0" y="8"/>
                    <a:pt x="2" y="12"/>
                  </a:cubicBezTo>
                  <a:cubicBezTo>
                    <a:pt x="3" y="15"/>
                    <a:pt x="6" y="17"/>
                    <a:pt x="9" y="17"/>
                  </a:cubicBezTo>
                  <a:cubicBezTo>
                    <a:pt x="14" y="17"/>
                    <a:pt x="17" y="14"/>
                    <a:pt x="18" y="10"/>
                  </a:cubicBezTo>
                  <a:cubicBezTo>
                    <a:pt x="19" y="4"/>
                    <a:pt x="14" y="0"/>
                    <a:pt x="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8" name="Freeform 576"/>
            <p:cNvSpPr>
              <a:spLocks/>
            </p:cNvSpPr>
            <p:nvPr/>
          </p:nvSpPr>
          <p:spPr bwMode="auto">
            <a:xfrm>
              <a:off x="4362451" y="1874838"/>
              <a:ext cx="25400" cy="20638"/>
            </a:xfrm>
            <a:custGeom>
              <a:avLst/>
              <a:gdLst>
                <a:gd name="T0" fmla="*/ 12 w 21"/>
                <a:gd name="T1" fmla="*/ 0 h 17"/>
                <a:gd name="T2" fmla="*/ 6 w 21"/>
                <a:gd name="T3" fmla="*/ 2 h 17"/>
                <a:gd name="T4" fmla="*/ 12 w 21"/>
                <a:gd name="T5" fmla="*/ 17 h 17"/>
                <a:gd name="T6" fmla="*/ 20 w 21"/>
                <a:gd name="T7" fmla="*/ 10 h 17"/>
                <a:gd name="T8" fmla="*/ 12 w 21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7">
                  <a:moveTo>
                    <a:pt x="12" y="0"/>
                  </a:moveTo>
                  <a:cubicBezTo>
                    <a:pt x="10" y="0"/>
                    <a:pt x="8" y="1"/>
                    <a:pt x="6" y="2"/>
                  </a:cubicBezTo>
                  <a:cubicBezTo>
                    <a:pt x="0" y="7"/>
                    <a:pt x="4" y="17"/>
                    <a:pt x="12" y="17"/>
                  </a:cubicBezTo>
                  <a:cubicBezTo>
                    <a:pt x="16" y="17"/>
                    <a:pt x="20" y="14"/>
                    <a:pt x="20" y="10"/>
                  </a:cubicBezTo>
                  <a:cubicBezTo>
                    <a:pt x="21" y="4"/>
                    <a:pt x="16" y="0"/>
                    <a:pt x="1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9" name="Freeform 577"/>
            <p:cNvSpPr>
              <a:spLocks/>
            </p:cNvSpPr>
            <p:nvPr/>
          </p:nvSpPr>
          <p:spPr bwMode="auto">
            <a:xfrm>
              <a:off x="4297363" y="1916113"/>
              <a:ext cx="69850" cy="31750"/>
            </a:xfrm>
            <a:custGeom>
              <a:avLst/>
              <a:gdLst>
                <a:gd name="T0" fmla="*/ 53 w 57"/>
                <a:gd name="T1" fmla="*/ 4 h 26"/>
                <a:gd name="T2" fmla="*/ 41 w 57"/>
                <a:gd name="T3" fmla="*/ 4 h 26"/>
                <a:gd name="T4" fmla="*/ 28 w 57"/>
                <a:gd name="T5" fmla="*/ 9 h 26"/>
                <a:gd name="T6" fmla="*/ 15 w 57"/>
                <a:gd name="T7" fmla="*/ 4 h 26"/>
                <a:gd name="T8" fmla="*/ 3 w 57"/>
                <a:gd name="T9" fmla="*/ 4 h 26"/>
                <a:gd name="T10" fmla="*/ 3 w 57"/>
                <a:gd name="T11" fmla="*/ 16 h 26"/>
                <a:gd name="T12" fmla="*/ 28 w 57"/>
                <a:gd name="T13" fmla="*/ 26 h 26"/>
                <a:gd name="T14" fmla="*/ 53 w 57"/>
                <a:gd name="T15" fmla="*/ 16 h 26"/>
                <a:gd name="T16" fmla="*/ 53 w 57"/>
                <a:gd name="T17" fmla="*/ 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26">
                  <a:moveTo>
                    <a:pt x="53" y="4"/>
                  </a:moveTo>
                  <a:cubicBezTo>
                    <a:pt x="50" y="0"/>
                    <a:pt x="45" y="0"/>
                    <a:pt x="41" y="4"/>
                  </a:cubicBezTo>
                  <a:cubicBezTo>
                    <a:pt x="38" y="7"/>
                    <a:pt x="33" y="9"/>
                    <a:pt x="28" y="9"/>
                  </a:cubicBezTo>
                  <a:cubicBezTo>
                    <a:pt x="23" y="9"/>
                    <a:pt x="18" y="7"/>
                    <a:pt x="15" y="4"/>
                  </a:cubicBezTo>
                  <a:cubicBezTo>
                    <a:pt x="12" y="0"/>
                    <a:pt x="6" y="0"/>
                    <a:pt x="3" y="4"/>
                  </a:cubicBezTo>
                  <a:cubicBezTo>
                    <a:pt x="0" y="7"/>
                    <a:pt x="0" y="12"/>
                    <a:pt x="3" y="16"/>
                  </a:cubicBezTo>
                  <a:cubicBezTo>
                    <a:pt x="10" y="22"/>
                    <a:pt x="19" y="26"/>
                    <a:pt x="28" y="26"/>
                  </a:cubicBezTo>
                  <a:cubicBezTo>
                    <a:pt x="38" y="26"/>
                    <a:pt x="47" y="22"/>
                    <a:pt x="53" y="16"/>
                  </a:cubicBezTo>
                  <a:cubicBezTo>
                    <a:pt x="57" y="12"/>
                    <a:pt x="57" y="7"/>
                    <a:pt x="53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7" name="Freeform 578"/>
            <p:cNvSpPr>
              <a:spLocks noEditPoints="1"/>
            </p:cNvSpPr>
            <p:nvPr/>
          </p:nvSpPr>
          <p:spPr bwMode="auto">
            <a:xfrm>
              <a:off x="4203701" y="1547813"/>
              <a:ext cx="509588" cy="630238"/>
            </a:xfrm>
            <a:custGeom>
              <a:avLst/>
              <a:gdLst>
                <a:gd name="T0" fmla="*/ 350 w 419"/>
                <a:gd name="T1" fmla="*/ 34 h 519"/>
                <a:gd name="T2" fmla="*/ 364 w 419"/>
                <a:gd name="T3" fmla="*/ 331 h 519"/>
                <a:gd name="T4" fmla="*/ 342 w 419"/>
                <a:gd name="T5" fmla="*/ 223 h 519"/>
                <a:gd name="T6" fmla="*/ 178 w 419"/>
                <a:gd name="T7" fmla="*/ 66 h 519"/>
                <a:gd name="T8" fmla="*/ 280 w 419"/>
                <a:gd name="T9" fmla="*/ 18 h 519"/>
                <a:gd name="T10" fmla="*/ 281 w 419"/>
                <a:gd name="T11" fmla="*/ 18 h 519"/>
                <a:gd name="T12" fmla="*/ 339 w 419"/>
                <a:gd name="T13" fmla="*/ 18 h 519"/>
                <a:gd name="T14" fmla="*/ 272 w 419"/>
                <a:gd name="T15" fmla="*/ 0 h 519"/>
                <a:gd name="T16" fmla="*/ 161 w 419"/>
                <a:gd name="T17" fmla="*/ 66 h 519"/>
                <a:gd name="T18" fmla="*/ 159 w 419"/>
                <a:gd name="T19" fmla="*/ 164 h 519"/>
                <a:gd name="T20" fmla="*/ 48 w 419"/>
                <a:gd name="T21" fmla="*/ 188 h 519"/>
                <a:gd name="T22" fmla="*/ 96 w 419"/>
                <a:gd name="T23" fmla="*/ 188 h 519"/>
                <a:gd name="T24" fmla="*/ 41 w 419"/>
                <a:gd name="T25" fmla="*/ 217 h 519"/>
                <a:gd name="T26" fmla="*/ 3 w 419"/>
                <a:gd name="T27" fmla="*/ 273 h 519"/>
                <a:gd name="T28" fmla="*/ 20 w 419"/>
                <a:gd name="T29" fmla="*/ 443 h 519"/>
                <a:gd name="T30" fmla="*/ 3 w 419"/>
                <a:gd name="T31" fmla="*/ 490 h 519"/>
                <a:gd name="T32" fmla="*/ 122 w 419"/>
                <a:gd name="T33" fmla="*/ 519 h 519"/>
                <a:gd name="T34" fmla="*/ 375 w 419"/>
                <a:gd name="T35" fmla="*/ 344 h 519"/>
                <a:gd name="T36" fmla="*/ 330 w 419"/>
                <a:gd name="T37" fmla="*/ 272 h 519"/>
                <a:gd name="T38" fmla="*/ 270 w 419"/>
                <a:gd name="T39" fmla="*/ 294 h 519"/>
                <a:gd name="T40" fmla="*/ 330 w 419"/>
                <a:gd name="T41" fmla="*/ 272 h 519"/>
                <a:gd name="T42" fmla="*/ 231 w 419"/>
                <a:gd name="T43" fmla="*/ 184 h 519"/>
                <a:gd name="T44" fmla="*/ 269 w 419"/>
                <a:gd name="T45" fmla="*/ 184 h 519"/>
                <a:gd name="T46" fmla="*/ 248 w 419"/>
                <a:gd name="T47" fmla="*/ 144 h 519"/>
                <a:gd name="T48" fmla="*/ 262 w 419"/>
                <a:gd name="T49" fmla="*/ 250 h 519"/>
                <a:gd name="T50" fmla="*/ 204 w 419"/>
                <a:gd name="T51" fmla="*/ 249 h 519"/>
                <a:gd name="T52" fmla="*/ 204 w 419"/>
                <a:gd name="T53" fmla="*/ 358 h 519"/>
                <a:gd name="T54" fmla="*/ 207 w 419"/>
                <a:gd name="T55" fmla="*/ 273 h 519"/>
                <a:gd name="T56" fmla="*/ 129 w 419"/>
                <a:gd name="T57" fmla="*/ 220 h 519"/>
                <a:gd name="T58" fmla="*/ 20 w 419"/>
                <a:gd name="T59" fmla="*/ 273 h 519"/>
                <a:gd name="T60" fmla="*/ 105 w 419"/>
                <a:gd name="T61" fmla="*/ 216 h 519"/>
                <a:gd name="T62" fmla="*/ 190 w 419"/>
                <a:gd name="T63" fmla="*/ 273 h 519"/>
                <a:gd name="T64" fmla="*/ 105 w 419"/>
                <a:gd name="T65" fmla="*/ 374 h 519"/>
                <a:gd name="T66" fmla="*/ 63 w 419"/>
                <a:gd name="T67" fmla="*/ 389 h 519"/>
                <a:gd name="T68" fmla="*/ 29 w 419"/>
                <a:gd name="T69" fmla="*/ 494 h 519"/>
                <a:gd name="T70" fmla="*/ 23 w 419"/>
                <a:gd name="T71" fmla="*/ 474 h 519"/>
                <a:gd name="T72" fmla="*/ 65 w 419"/>
                <a:gd name="T73" fmla="*/ 478 h 519"/>
                <a:gd name="T74" fmla="*/ 37 w 419"/>
                <a:gd name="T75" fmla="*/ 454 h 519"/>
                <a:gd name="T76" fmla="*/ 105 w 419"/>
                <a:gd name="T77" fmla="*/ 424 h 519"/>
                <a:gd name="T78" fmla="*/ 74 w 419"/>
                <a:gd name="T79" fmla="*/ 461 h 519"/>
                <a:gd name="T80" fmla="*/ 81 w 419"/>
                <a:gd name="T81" fmla="*/ 501 h 519"/>
                <a:gd name="T82" fmla="*/ 271 w 419"/>
                <a:gd name="T83" fmla="*/ 382 h 519"/>
                <a:gd name="T84" fmla="*/ 190 w 419"/>
                <a:gd name="T85" fmla="*/ 431 h 519"/>
                <a:gd name="T86" fmla="*/ 253 w 419"/>
                <a:gd name="T87" fmla="*/ 301 h 519"/>
                <a:gd name="T88" fmla="*/ 326 w 419"/>
                <a:gd name="T89" fmla="*/ 309 h 519"/>
                <a:gd name="T90" fmla="*/ 308 w 419"/>
                <a:gd name="T91" fmla="*/ 367 h 519"/>
                <a:gd name="T92" fmla="*/ 280 w 419"/>
                <a:gd name="T93" fmla="*/ 457 h 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19" h="519">
                  <a:moveTo>
                    <a:pt x="408" y="116"/>
                  </a:moveTo>
                  <a:cubicBezTo>
                    <a:pt x="398" y="81"/>
                    <a:pt x="382" y="53"/>
                    <a:pt x="362" y="34"/>
                  </a:cubicBezTo>
                  <a:cubicBezTo>
                    <a:pt x="358" y="31"/>
                    <a:pt x="353" y="31"/>
                    <a:pt x="350" y="34"/>
                  </a:cubicBezTo>
                  <a:cubicBezTo>
                    <a:pt x="346" y="38"/>
                    <a:pt x="347" y="43"/>
                    <a:pt x="350" y="46"/>
                  </a:cubicBezTo>
                  <a:cubicBezTo>
                    <a:pt x="393" y="86"/>
                    <a:pt x="403" y="161"/>
                    <a:pt x="403" y="216"/>
                  </a:cubicBezTo>
                  <a:cubicBezTo>
                    <a:pt x="403" y="271"/>
                    <a:pt x="389" y="309"/>
                    <a:pt x="364" y="331"/>
                  </a:cubicBezTo>
                  <a:cubicBezTo>
                    <a:pt x="351" y="342"/>
                    <a:pt x="337" y="347"/>
                    <a:pt x="326" y="349"/>
                  </a:cubicBezTo>
                  <a:cubicBezTo>
                    <a:pt x="341" y="326"/>
                    <a:pt x="348" y="299"/>
                    <a:pt x="347" y="272"/>
                  </a:cubicBezTo>
                  <a:cubicBezTo>
                    <a:pt x="346" y="253"/>
                    <a:pt x="345" y="237"/>
                    <a:pt x="342" y="223"/>
                  </a:cubicBezTo>
                  <a:cubicBezTo>
                    <a:pt x="338" y="199"/>
                    <a:pt x="331" y="180"/>
                    <a:pt x="321" y="166"/>
                  </a:cubicBezTo>
                  <a:cubicBezTo>
                    <a:pt x="309" y="149"/>
                    <a:pt x="293" y="138"/>
                    <a:pt x="272" y="134"/>
                  </a:cubicBezTo>
                  <a:cubicBezTo>
                    <a:pt x="220" y="122"/>
                    <a:pt x="188" y="80"/>
                    <a:pt x="178" y="66"/>
                  </a:cubicBezTo>
                  <a:cubicBezTo>
                    <a:pt x="185" y="37"/>
                    <a:pt x="211" y="17"/>
                    <a:pt x="240" y="17"/>
                  </a:cubicBezTo>
                  <a:cubicBezTo>
                    <a:pt x="272" y="17"/>
                    <a:pt x="272" y="17"/>
                    <a:pt x="272" y="17"/>
                  </a:cubicBezTo>
                  <a:cubicBezTo>
                    <a:pt x="275" y="17"/>
                    <a:pt x="278" y="17"/>
                    <a:pt x="280" y="18"/>
                  </a:cubicBezTo>
                  <a:cubicBezTo>
                    <a:pt x="281" y="18"/>
                    <a:pt x="281" y="18"/>
                    <a:pt x="281" y="18"/>
                  </a:cubicBezTo>
                  <a:cubicBezTo>
                    <a:pt x="281" y="18"/>
                    <a:pt x="281" y="18"/>
                    <a:pt x="281" y="18"/>
                  </a:cubicBezTo>
                  <a:cubicBezTo>
                    <a:pt x="281" y="18"/>
                    <a:pt x="281" y="18"/>
                    <a:pt x="281" y="18"/>
                  </a:cubicBezTo>
                  <a:cubicBezTo>
                    <a:pt x="300" y="19"/>
                    <a:pt x="317" y="24"/>
                    <a:pt x="331" y="32"/>
                  </a:cubicBezTo>
                  <a:cubicBezTo>
                    <a:pt x="335" y="35"/>
                    <a:pt x="340" y="33"/>
                    <a:pt x="343" y="29"/>
                  </a:cubicBezTo>
                  <a:cubicBezTo>
                    <a:pt x="345" y="25"/>
                    <a:pt x="343" y="20"/>
                    <a:pt x="339" y="18"/>
                  </a:cubicBezTo>
                  <a:cubicBezTo>
                    <a:pt x="323" y="8"/>
                    <a:pt x="304" y="3"/>
                    <a:pt x="283" y="1"/>
                  </a:cubicBezTo>
                  <a:cubicBezTo>
                    <a:pt x="282" y="1"/>
                    <a:pt x="282" y="1"/>
                    <a:pt x="282" y="1"/>
                  </a:cubicBezTo>
                  <a:cubicBezTo>
                    <a:pt x="279" y="0"/>
                    <a:pt x="275" y="0"/>
                    <a:pt x="272" y="0"/>
                  </a:cubicBezTo>
                  <a:cubicBezTo>
                    <a:pt x="240" y="0"/>
                    <a:pt x="240" y="0"/>
                    <a:pt x="240" y="0"/>
                  </a:cubicBezTo>
                  <a:cubicBezTo>
                    <a:pt x="201" y="0"/>
                    <a:pt x="168" y="28"/>
                    <a:pt x="161" y="65"/>
                  </a:cubicBezTo>
                  <a:cubicBezTo>
                    <a:pt x="161" y="66"/>
                    <a:pt x="161" y="66"/>
                    <a:pt x="161" y="66"/>
                  </a:cubicBezTo>
                  <a:cubicBezTo>
                    <a:pt x="161" y="66"/>
                    <a:pt x="161" y="66"/>
                    <a:pt x="161" y="66"/>
                  </a:cubicBezTo>
                  <a:cubicBezTo>
                    <a:pt x="160" y="71"/>
                    <a:pt x="159" y="76"/>
                    <a:pt x="159" y="81"/>
                  </a:cubicBezTo>
                  <a:cubicBezTo>
                    <a:pt x="159" y="164"/>
                    <a:pt x="159" y="164"/>
                    <a:pt x="159" y="164"/>
                  </a:cubicBezTo>
                  <a:cubicBezTo>
                    <a:pt x="159" y="173"/>
                    <a:pt x="160" y="181"/>
                    <a:pt x="162" y="189"/>
                  </a:cubicBezTo>
                  <a:cubicBezTo>
                    <a:pt x="146" y="177"/>
                    <a:pt x="126" y="171"/>
                    <a:pt x="105" y="171"/>
                  </a:cubicBezTo>
                  <a:cubicBezTo>
                    <a:pt x="85" y="171"/>
                    <a:pt x="65" y="177"/>
                    <a:pt x="48" y="188"/>
                  </a:cubicBezTo>
                  <a:cubicBezTo>
                    <a:pt x="44" y="191"/>
                    <a:pt x="43" y="196"/>
                    <a:pt x="46" y="200"/>
                  </a:cubicBezTo>
                  <a:cubicBezTo>
                    <a:pt x="49" y="204"/>
                    <a:pt x="54" y="205"/>
                    <a:pt x="58" y="202"/>
                  </a:cubicBezTo>
                  <a:cubicBezTo>
                    <a:pt x="69" y="195"/>
                    <a:pt x="82" y="190"/>
                    <a:pt x="96" y="188"/>
                  </a:cubicBezTo>
                  <a:cubicBezTo>
                    <a:pt x="95" y="201"/>
                    <a:pt x="89" y="211"/>
                    <a:pt x="81" y="220"/>
                  </a:cubicBezTo>
                  <a:cubicBezTo>
                    <a:pt x="65" y="235"/>
                    <a:pt x="41" y="240"/>
                    <a:pt x="26" y="241"/>
                  </a:cubicBezTo>
                  <a:cubicBezTo>
                    <a:pt x="30" y="233"/>
                    <a:pt x="35" y="225"/>
                    <a:pt x="41" y="217"/>
                  </a:cubicBezTo>
                  <a:cubicBezTo>
                    <a:pt x="44" y="214"/>
                    <a:pt x="43" y="209"/>
                    <a:pt x="40" y="206"/>
                  </a:cubicBezTo>
                  <a:cubicBezTo>
                    <a:pt x="36" y="202"/>
                    <a:pt x="31" y="203"/>
                    <a:pt x="28" y="206"/>
                  </a:cubicBezTo>
                  <a:cubicBezTo>
                    <a:pt x="12" y="225"/>
                    <a:pt x="3" y="248"/>
                    <a:pt x="3" y="273"/>
                  </a:cubicBezTo>
                  <a:cubicBezTo>
                    <a:pt x="3" y="315"/>
                    <a:pt x="29" y="351"/>
                    <a:pt x="66" y="367"/>
                  </a:cubicBezTo>
                  <a:cubicBezTo>
                    <a:pt x="58" y="371"/>
                    <a:pt x="51" y="376"/>
                    <a:pt x="45" y="382"/>
                  </a:cubicBezTo>
                  <a:cubicBezTo>
                    <a:pt x="29" y="399"/>
                    <a:pt x="20" y="420"/>
                    <a:pt x="20" y="443"/>
                  </a:cubicBezTo>
                  <a:cubicBezTo>
                    <a:pt x="20" y="456"/>
                    <a:pt x="20" y="456"/>
                    <a:pt x="20" y="456"/>
                  </a:cubicBezTo>
                  <a:cubicBezTo>
                    <a:pt x="17" y="457"/>
                    <a:pt x="13" y="461"/>
                    <a:pt x="13" y="461"/>
                  </a:cubicBezTo>
                  <a:cubicBezTo>
                    <a:pt x="4" y="468"/>
                    <a:pt x="0" y="479"/>
                    <a:pt x="3" y="490"/>
                  </a:cubicBezTo>
                  <a:cubicBezTo>
                    <a:pt x="6" y="501"/>
                    <a:pt x="14" y="508"/>
                    <a:pt x="25" y="510"/>
                  </a:cubicBezTo>
                  <a:cubicBezTo>
                    <a:pt x="26" y="510"/>
                    <a:pt x="26" y="510"/>
                    <a:pt x="26" y="510"/>
                  </a:cubicBezTo>
                  <a:cubicBezTo>
                    <a:pt x="60" y="516"/>
                    <a:pt x="92" y="519"/>
                    <a:pt x="122" y="519"/>
                  </a:cubicBezTo>
                  <a:cubicBezTo>
                    <a:pt x="191" y="519"/>
                    <a:pt x="248" y="503"/>
                    <a:pt x="291" y="471"/>
                  </a:cubicBezTo>
                  <a:cubicBezTo>
                    <a:pt x="348" y="427"/>
                    <a:pt x="361" y="368"/>
                    <a:pt x="364" y="352"/>
                  </a:cubicBezTo>
                  <a:cubicBezTo>
                    <a:pt x="368" y="350"/>
                    <a:pt x="371" y="347"/>
                    <a:pt x="375" y="344"/>
                  </a:cubicBezTo>
                  <a:cubicBezTo>
                    <a:pt x="404" y="319"/>
                    <a:pt x="419" y="276"/>
                    <a:pt x="419" y="216"/>
                  </a:cubicBezTo>
                  <a:cubicBezTo>
                    <a:pt x="419" y="178"/>
                    <a:pt x="415" y="144"/>
                    <a:pt x="408" y="116"/>
                  </a:cubicBezTo>
                  <a:close/>
                  <a:moveTo>
                    <a:pt x="330" y="272"/>
                  </a:moveTo>
                  <a:cubicBezTo>
                    <a:pt x="330" y="278"/>
                    <a:pt x="330" y="284"/>
                    <a:pt x="330" y="289"/>
                  </a:cubicBezTo>
                  <a:cubicBezTo>
                    <a:pt x="323" y="294"/>
                    <a:pt x="310" y="296"/>
                    <a:pt x="293" y="296"/>
                  </a:cubicBezTo>
                  <a:cubicBezTo>
                    <a:pt x="284" y="295"/>
                    <a:pt x="276" y="294"/>
                    <a:pt x="270" y="294"/>
                  </a:cubicBezTo>
                  <a:cubicBezTo>
                    <a:pt x="270" y="267"/>
                    <a:pt x="270" y="267"/>
                    <a:pt x="270" y="267"/>
                  </a:cubicBezTo>
                  <a:cubicBezTo>
                    <a:pt x="292" y="265"/>
                    <a:pt x="312" y="256"/>
                    <a:pt x="328" y="243"/>
                  </a:cubicBezTo>
                  <a:cubicBezTo>
                    <a:pt x="329" y="252"/>
                    <a:pt x="330" y="261"/>
                    <a:pt x="330" y="272"/>
                  </a:cubicBezTo>
                  <a:close/>
                  <a:moveTo>
                    <a:pt x="176" y="91"/>
                  </a:moveTo>
                  <a:cubicBezTo>
                    <a:pt x="188" y="105"/>
                    <a:pt x="206" y="123"/>
                    <a:pt x="231" y="136"/>
                  </a:cubicBezTo>
                  <a:cubicBezTo>
                    <a:pt x="231" y="184"/>
                    <a:pt x="231" y="184"/>
                    <a:pt x="231" y="184"/>
                  </a:cubicBezTo>
                  <a:cubicBezTo>
                    <a:pt x="231" y="189"/>
                    <a:pt x="235" y="192"/>
                    <a:pt x="239" y="192"/>
                  </a:cubicBezTo>
                  <a:cubicBezTo>
                    <a:pt x="260" y="192"/>
                    <a:pt x="260" y="192"/>
                    <a:pt x="260" y="192"/>
                  </a:cubicBezTo>
                  <a:cubicBezTo>
                    <a:pt x="265" y="192"/>
                    <a:pt x="269" y="189"/>
                    <a:pt x="269" y="184"/>
                  </a:cubicBezTo>
                  <a:cubicBezTo>
                    <a:pt x="269" y="179"/>
                    <a:pt x="265" y="175"/>
                    <a:pt x="260" y="175"/>
                  </a:cubicBezTo>
                  <a:cubicBezTo>
                    <a:pt x="248" y="175"/>
                    <a:pt x="248" y="175"/>
                    <a:pt x="248" y="175"/>
                  </a:cubicBezTo>
                  <a:cubicBezTo>
                    <a:pt x="248" y="144"/>
                    <a:pt x="248" y="144"/>
                    <a:pt x="248" y="144"/>
                  </a:cubicBezTo>
                  <a:cubicBezTo>
                    <a:pt x="254" y="146"/>
                    <a:pt x="261" y="149"/>
                    <a:pt x="268" y="150"/>
                  </a:cubicBezTo>
                  <a:cubicBezTo>
                    <a:pt x="299" y="157"/>
                    <a:pt x="317" y="180"/>
                    <a:pt x="325" y="222"/>
                  </a:cubicBezTo>
                  <a:cubicBezTo>
                    <a:pt x="309" y="240"/>
                    <a:pt x="286" y="250"/>
                    <a:pt x="262" y="250"/>
                  </a:cubicBezTo>
                  <a:cubicBezTo>
                    <a:pt x="215" y="250"/>
                    <a:pt x="176" y="212"/>
                    <a:pt x="176" y="164"/>
                  </a:cubicBezTo>
                  <a:lnTo>
                    <a:pt x="176" y="91"/>
                  </a:lnTo>
                  <a:close/>
                  <a:moveTo>
                    <a:pt x="204" y="249"/>
                  </a:moveTo>
                  <a:cubicBezTo>
                    <a:pt x="218" y="259"/>
                    <a:pt x="235" y="265"/>
                    <a:pt x="253" y="267"/>
                  </a:cubicBezTo>
                  <a:cubicBezTo>
                    <a:pt x="253" y="279"/>
                    <a:pt x="253" y="279"/>
                    <a:pt x="253" y="279"/>
                  </a:cubicBezTo>
                  <a:cubicBezTo>
                    <a:pt x="220" y="306"/>
                    <a:pt x="212" y="332"/>
                    <a:pt x="204" y="358"/>
                  </a:cubicBezTo>
                  <a:cubicBezTo>
                    <a:pt x="198" y="374"/>
                    <a:pt x="194" y="389"/>
                    <a:pt x="182" y="405"/>
                  </a:cubicBezTo>
                  <a:cubicBezTo>
                    <a:pt x="173" y="388"/>
                    <a:pt x="160" y="375"/>
                    <a:pt x="144" y="367"/>
                  </a:cubicBezTo>
                  <a:cubicBezTo>
                    <a:pt x="181" y="351"/>
                    <a:pt x="207" y="315"/>
                    <a:pt x="207" y="273"/>
                  </a:cubicBezTo>
                  <a:cubicBezTo>
                    <a:pt x="207" y="265"/>
                    <a:pt x="206" y="257"/>
                    <a:pt x="204" y="249"/>
                  </a:cubicBezTo>
                  <a:close/>
                  <a:moveTo>
                    <a:pt x="184" y="241"/>
                  </a:moveTo>
                  <a:cubicBezTo>
                    <a:pt x="169" y="240"/>
                    <a:pt x="145" y="235"/>
                    <a:pt x="129" y="220"/>
                  </a:cubicBezTo>
                  <a:cubicBezTo>
                    <a:pt x="121" y="212"/>
                    <a:pt x="116" y="201"/>
                    <a:pt x="114" y="188"/>
                  </a:cubicBezTo>
                  <a:cubicBezTo>
                    <a:pt x="146" y="192"/>
                    <a:pt x="172" y="213"/>
                    <a:pt x="184" y="241"/>
                  </a:cubicBezTo>
                  <a:close/>
                  <a:moveTo>
                    <a:pt x="20" y="273"/>
                  </a:moveTo>
                  <a:cubicBezTo>
                    <a:pt x="20" y="268"/>
                    <a:pt x="21" y="263"/>
                    <a:pt x="22" y="259"/>
                  </a:cubicBezTo>
                  <a:cubicBezTo>
                    <a:pt x="36" y="258"/>
                    <a:pt x="70" y="254"/>
                    <a:pt x="93" y="232"/>
                  </a:cubicBezTo>
                  <a:cubicBezTo>
                    <a:pt x="98" y="227"/>
                    <a:pt x="102" y="222"/>
                    <a:pt x="105" y="216"/>
                  </a:cubicBezTo>
                  <a:cubicBezTo>
                    <a:pt x="108" y="222"/>
                    <a:pt x="112" y="227"/>
                    <a:pt x="117" y="232"/>
                  </a:cubicBezTo>
                  <a:cubicBezTo>
                    <a:pt x="140" y="254"/>
                    <a:pt x="174" y="258"/>
                    <a:pt x="189" y="259"/>
                  </a:cubicBezTo>
                  <a:cubicBezTo>
                    <a:pt x="189" y="263"/>
                    <a:pt x="190" y="268"/>
                    <a:pt x="190" y="273"/>
                  </a:cubicBezTo>
                  <a:cubicBezTo>
                    <a:pt x="190" y="319"/>
                    <a:pt x="152" y="357"/>
                    <a:pt x="105" y="357"/>
                  </a:cubicBezTo>
                  <a:cubicBezTo>
                    <a:pt x="58" y="357"/>
                    <a:pt x="20" y="319"/>
                    <a:pt x="20" y="273"/>
                  </a:cubicBezTo>
                  <a:close/>
                  <a:moveTo>
                    <a:pt x="105" y="374"/>
                  </a:moveTo>
                  <a:cubicBezTo>
                    <a:pt x="121" y="374"/>
                    <a:pt x="136" y="380"/>
                    <a:pt x="148" y="389"/>
                  </a:cubicBezTo>
                  <a:cubicBezTo>
                    <a:pt x="136" y="400"/>
                    <a:pt x="121" y="407"/>
                    <a:pt x="105" y="407"/>
                  </a:cubicBezTo>
                  <a:cubicBezTo>
                    <a:pt x="89" y="407"/>
                    <a:pt x="74" y="400"/>
                    <a:pt x="63" y="389"/>
                  </a:cubicBezTo>
                  <a:cubicBezTo>
                    <a:pt x="75" y="380"/>
                    <a:pt x="89" y="374"/>
                    <a:pt x="105" y="374"/>
                  </a:cubicBezTo>
                  <a:close/>
                  <a:moveTo>
                    <a:pt x="64" y="499"/>
                  </a:moveTo>
                  <a:cubicBezTo>
                    <a:pt x="52" y="498"/>
                    <a:pt x="41" y="496"/>
                    <a:pt x="29" y="494"/>
                  </a:cubicBezTo>
                  <a:cubicBezTo>
                    <a:pt x="28" y="494"/>
                    <a:pt x="28" y="494"/>
                    <a:pt x="28" y="494"/>
                  </a:cubicBezTo>
                  <a:cubicBezTo>
                    <a:pt x="24" y="493"/>
                    <a:pt x="20" y="490"/>
                    <a:pt x="19" y="485"/>
                  </a:cubicBezTo>
                  <a:cubicBezTo>
                    <a:pt x="18" y="481"/>
                    <a:pt x="20" y="477"/>
                    <a:pt x="23" y="474"/>
                  </a:cubicBezTo>
                  <a:cubicBezTo>
                    <a:pt x="24" y="473"/>
                    <a:pt x="24" y="473"/>
                    <a:pt x="24" y="473"/>
                  </a:cubicBezTo>
                  <a:cubicBezTo>
                    <a:pt x="27" y="471"/>
                    <a:pt x="32" y="470"/>
                    <a:pt x="36" y="471"/>
                  </a:cubicBezTo>
                  <a:cubicBezTo>
                    <a:pt x="49" y="475"/>
                    <a:pt x="59" y="477"/>
                    <a:pt x="65" y="478"/>
                  </a:cubicBezTo>
                  <a:lnTo>
                    <a:pt x="64" y="499"/>
                  </a:lnTo>
                  <a:close/>
                  <a:moveTo>
                    <a:pt x="41" y="455"/>
                  </a:moveTo>
                  <a:cubicBezTo>
                    <a:pt x="40" y="455"/>
                    <a:pt x="38" y="454"/>
                    <a:pt x="37" y="454"/>
                  </a:cubicBezTo>
                  <a:cubicBezTo>
                    <a:pt x="37" y="443"/>
                    <a:pt x="37" y="443"/>
                    <a:pt x="37" y="443"/>
                  </a:cubicBezTo>
                  <a:cubicBezTo>
                    <a:pt x="37" y="428"/>
                    <a:pt x="42" y="413"/>
                    <a:pt x="51" y="401"/>
                  </a:cubicBezTo>
                  <a:cubicBezTo>
                    <a:pt x="65" y="416"/>
                    <a:pt x="84" y="424"/>
                    <a:pt x="105" y="424"/>
                  </a:cubicBezTo>
                  <a:cubicBezTo>
                    <a:pt x="126" y="424"/>
                    <a:pt x="145" y="416"/>
                    <a:pt x="160" y="401"/>
                  </a:cubicBezTo>
                  <a:cubicBezTo>
                    <a:pt x="167" y="411"/>
                    <a:pt x="172" y="424"/>
                    <a:pt x="173" y="437"/>
                  </a:cubicBezTo>
                  <a:cubicBezTo>
                    <a:pt x="126" y="455"/>
                    <a:pt x="77" y="461"/>
                    <a:pt x="74" y="461"/>
                  </a:cubicBezTo>
                  <a:cubicBezTo>
                    <a:pt x="72" y="461"/>
                    <a:pt x="61" y="462"/>
                    <a:pt x="41" y="455"/>
                  </a:cubicBezTo>
                  <a:close/>
                  <a:moveTo>
                    <a:pt x="280" y="457"/>
                  </a:moveTo>
                  <a:cubicBezTo>
                    <a:pt x="232" y="493"/>
                    <a:pt x="166" y="508"/>
                    <a:pt x="81" y="501"/>
                  </a:cubicBezTo>
                  <a:cubicBezTo>
                    <a:pt x="82" y="477"/>
                    <a:pt x="82" y="477"/>
                    <a:pt x="82" y="477"/>
                  </a:cubicBezTo>
                  <a:cubicBezTo>
                    <a:pt x="96" y="475"/>
                    <a:pt x="126" y="471"/>
                    <a:pt x="159" y="460"/>
                  </a:cubicBezTo>
                  <a:cubicBezTo>
                    <a:pt x="218" y="442"/>
                    <a:pt x="256" y="415"/>
                    <a:pt x="271" y="382"/>
                  </a:cubicBezTo>
                  <a:cubicBezTo>
                    <a:pt x="273" y="377"/>
                    <a:pt x="271" y="372"/>
                    <a:pt x="267" y="371"/>
                  </a:cubicBezTo>
                  <a:cubicBezTo>
                    <a:pt x="262" y="369"/>
                    <a:pt x="257" y="371"/>
                    <a:pt x="255" y="375"/>
                  </a:cubicBezTo>
                  <a:cubicBezTo>
                    <a:pt x="244" y="400"/>
                    <a:pt x="219" y="418"/>
                    <a:pt x="190" y="431"/>
                  </a:cubicBezTo>
                  <a:cubicBezTo>
                    <a:pt x="189" y="428"/>
                    <a:pt x="189" y="426"/>
                    <a:pt x="188" y="423"/>
                  </a:cubicBezTo>
                  <a:cubicBezTo>
                    <a:pt x="207" y="403"/>
                    <a:pt x="214" y="382"/>
                    <a:pt x="220" y="363"/>
                  </a:cubicBezTo>
                  <a:cubicBezTo>
                    <a:pt x="226" y="342"/>
                    <a:pt x="233" y="322"/>
                    <a:pt x="253" y="301"/>
                  </a:cubicBezTo>
                  <a:cubicBezTo>
                    <a:pt x="254" y="305"/>
                    <a:pt x="256" y="308"/>
                    <a:pt x="260" y="309"/>
                  </a:cubicBezTo>
                  <a:cubicBezTo>
                    <a:pt x="263" y="310"/>
                    <a:pt x="279" y="313"/>
                    <a:pt x="297" y="313"/>
                  </a:cubicBezTo>
                  <a:cubicBezTo>
                    <a:pt x="307" y="313"/>
                    <a:pt x="317" y="312"/>
                    <a:pt x="326" y="309"/>
                  </a:cubicBezTo>
                  <a:cubicBezTo>
                    <a:pt x="321" y="325"/>
                    <a:pt x="313" y="340"/>
                    <a:pt x="302" y="353"/>
                  </a:cubicBezTo>
                  <a:cubicBezTo>
                    <a:pt x="300" y="355"/>
                    <a:pt x="300" y="359"/>
                    <a:pt x="301" y="361"/>
                  </a:cubicBezTo>
                  <a:cubicBezTo>
                    <a:pt x="302" y="364"/>
                    <a:pt x="305" y="366"/>
                    <a:pt x="308" y="367"/>
                  </a:cubicBezTo>
                  <a:cubicBezTo>
                    <a:pt x="308" y="367"/>
                    <a:pt x="310" y="367"/>
                    <a:pt x="313" y="367"/>
                  </a:cubicBezTo>
                  <a:cubicBezTo>
                    <a:pt x="319" y="367"/>
                    <a:pt x="331" y="366"/>
                    <a:pt x="345" y="361"/>
                  </a:cubicBezTo>
                  <a:cubicBezTo>
                    <a:pt x="339" y="384"/>
                    <a:pt x="322" y="425"/>
                    <a:pt x="280" y="45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8" name="Freeform 579"/>
            <p:cNvSpPr>
              <a:spLocks/>
            </p:cNvSpPr>
            <p:nvPr/>
          </p:nvSpPr>
          <p:spPr bwMode="auto">
            <a:xfrm>
              <a:off x="4435476" y="1719263"/>
              <a:ext cx="39688" cy="22225"/>
            </a:xfrm>
            <a:custGeom>
              <a:avLst/>
              <a:gdLst>
                <a:gd name="T0" fmla="*/ 9 w 32"/>
                <a:gd name="T1" fmla="*/ 0 h 18"/>
                <a:gd name="T2" fmla="*/ 0 w 32"/>
                <a:gd name="T3" fmla="*/ 8 h 18"/>
                <a:gd name="T4" fmla="*/ 8 w 32"/>
                <a:gd name="T5" fmla="*/ 17 h 18"/>
                <a:gd name="T6" fmla="*/ 22 w 32"/>
                <a:gd name="T7" fmla="*/ 18 h 18"/>
                <a:gd name="T8" fmla="*/ 23 w 32"/>
                <a:gd name="T9" fmla="*/ 18 h 18"/>
                <a:gd name="T10" fmla="*/ 31 w 32"/>
                <a:gd name="T11" fmla="*/ 11 h 18"/>
                <a:gd name="T12" fmla="*/ 24 w 32"/>
                <a:gd name="T13" fmla="*/ 1 h 18"/>
                <a:gd name="T14" fmla="*/ 9 w 32"/>
                <a:gd name="T1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18">
                  <a:moveTo>
                    <a:pt x="9" y="0"/>
                  </a:moveTo>
                  <a:cubicBezTo>
                    <a:pt x="4" y="0"/>
                    <a:pt x="1" y="3"/>
                    <a:pt x="0" y="8"/>
                  </a:cubicBezTo>
                  <a:cubicBezTo>
                    <a:pt x="0" y="13"/>
                    <a:pt x="3" y="17"/>
                    <a:pt x="8" y="17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7" y="18"/>
                    <a:pt x="31" y="15"/>
                    <a:pt x="31" y="11"/>
                  </a:cubicBezTo>
                  <a:cubicBezTo>
                    <a:pt x="32" y="6"/>
                    <a:pt x="28" y="2"/>
                    <a:pt x="24" y="1"/>
                  </a:cubicBezTo>
                  <a:cubicBezTo>
                    <a:pt x="9" y="0"/>
                    <a:pt x="9" y="0"/>
                    <a:pt x="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9" name="Freeform 580"/>
            <p:cNvSpPr>
              <a:spLocks/>
            </p:cNvSpPr>
            <p:nvPr/>
          </p:nvSpPr>
          <p:spPr bwMode="auto">
            <a:xfrm>
              <a:off x="4475163" y="1800226"/>
              <a:ext cx="68263" cy="31750"/>
            </a:xfrm>
            <a:custGeom>
              <a:avLst/>
              <a:gdLst>
                <a:gd name="T0" fmla="*/ 54 w 57"/>
                <a:gd name="T1" fmla="*/ 3 h 26"/>
                <a:gd name="T2" fmla="*/ 42 w 57"/>
                <a:gd name="T3" fmla="*/ 3 h 26"/>
                <a:gd name="T4" fmla="*/ 29 w 57"/>
                <a:gd name="T5" fmla="*/ 9 h 26"/>
                <a:gd name="T6" fmla="*/ 16 w 57"/>
                <a:gd name="T7" fmla="*/ 3 h 26"/>
                <a:gd name="T8" fmla="*/ 4 w 57"/>
                <a:gd name="T9" fmla="*/ 3 h 26"/>
                <a:gd name="T10" fmla="*/ 4 w 57"/>
                <a:gd name="T11" fmla="*/ 15 h 26"/>
                <a:gd name="T12" fmla="*/ 29 w 57"/>
                <a:gd name="T13" fmla="*/ 26 h 26"/>
                <a:gd name="T14" fmla="*/ 54 w 57"/>
                <a:gd name="T15" fmla="*/ 15 h 26"/>
                <a:gd name="T16" fmla="*/ 54 w 57"/>
                <a:gd name="T17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26">
                  <a:moveTo>
                    <a:pt x="54" y="3"/>
                  </a:moveTo>
                  <a:cubicBezTo>
                    <a:pt x="51" y="0"/>
                    <a:pt x="45" y="0"/>
                    <a:pt x="42" y="3"/>
                  </a:cubicBezTo>
                  <a:cubicBezTo>
                    <a:pt x="38" y="7"/>
                    <a:pt x="34" y="9"/>
                    <a:pt x="29" y="9"/>
                  </a:cubicBezTo>
                  <a:cubicBezTo>
                    <a:pt x="24" y="9"/>
                    <a:pt x="19" y="7"/>
                    <a:pt x="16" y="3"/>
                  </a:cubicBezTo>
                  <a:cubicBezTo>
                    <a:pt x="12" y="0"/>
                    <a:pt x="7" y="0"/>
                    <a:pt x="4" y="3"/>
                  </a:cubicBezTo>
                  <a:cubicBezTo>
                    <a:pt x="0" y="7"/>
                    <a:pt x="0" y="12"/>
                    <a:pt x="4" y="15"/>
                  </a:cubicBezTo>
                  <a:cubicBezTo>
                    <a:pt x="10" y="22"/>
                    <a:pt x="19" y="26"/>
                    <a:pt x="29" y="26"/>
                  </a:cubicBezTo>
                  <a:cubicBezTo>
                    <a:pt x="38" y="26"/>
                    <a:pt x="47" y="22"/>
                    <a:pt x="54" y="15"/>
                  </a:cubicBezTo>
                  <a:cubicBezTo>
                    <a:pt x="57" y="12"/>
                    <a:pt x="57" y="7"/>
                    <a:pt x="54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01475" y="3117861"/>
            <a:ext cx="389277" cy="383194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Рисунок 3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2267744" y="771550"/>
            <a:ext cx="2150935" cy="1440160"/>
          </a:xfrm>
          <a:prstGeom prst="rect">
            <a:avLst/>
          </a:prstGeom>
        </p:spPr>
      </p:pic>
      <p:pic>
        <p:nvPicPr>
          <p:cNvPr id="37" name="Рисунок 3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323528" y="771550"/>
            <a:ext cx="2029024" cy="1440160"/>
          </a:xfrm>
          <a:prstGeom prst="rect">
            <a:avLst/>
          </a:prstGeom>
        </p:spPr>
      </p:pic>
      <p:sp>
        <p:nvSpPr>
          <p:cNvPr id="56" name="Прямоугольник 55"/>
          <p:cNvSpPr/>
          <p:nvPr/>
        </p:nvSpPr>
        <p:spPr>
          <a:xfrm>
            <a:off x="323528" y="2705551"/>
            <a:ext cx="5040560" cy="792088"/>
          </a:xfrm>
          <a:prstGeom prst="rect">
            <a:avLst/>
          </a:prstGeom>
          <a:solidFill>
            <a:srgbClr val="E7482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Прямоугольник 59"/>
          <p:cNvSpPr/>
          <p:nvPr/>
        </p:nvSpPr>
        <p:spPr>
          <a:xfrm flipV="1">
            <a:off x="323528" y="3651870"/>
            <a:ext cx="8568952" cy="936104"/>
          </a:xfrm>
          <a:prstGeom prst="rect">
            <a:avLst/>
          </a:prstGeom>
          <a:solidFill>
            <a:srgbClr val="F7F7F7"/>
          </a:solidFill>
          <a:ln w="28575">
            <a:noFill/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4" name="Рисунок 73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6248140" y="771550"/>
            <a:ext cx="2644340" cy="1442429"/>
          </a:xfrm>
          <a:prstGeom prst="rect">
            <a:avLst/>
          </a:prstGeom>
        </p:spPr>
      </p:pic>
      <p:grpSp>
        <p:nvGrpSpPr>
          <p:cNvPr id="75" name="Группа 74"/>
          <p:cNvGrpSpPr/>
          <p:nvPr/>
        </p:nvGrpSpPr>
        <p:grpSpPr>
          <a:xfrm>
            <a:off x="7884368" y="1419622"/>
            <a:ext cx="1008112" cy="1152128"/>
            <a:chOff x="7144372" y="3317086"/>
            <a:chExt cx="1687116" cy="1656184"/>
          </a:xfrm>
        </p:grpSpPr>
        <p:sp>
          <p:nvSpPr>
            <p:cNvPr id="76" name="Полилиния 75"/>
            <p:cNvSpPr/>
            <p:nvPr/>
          </p:nvSpPr>
          <p:spPr>
            <a:xfrm rot="10800000">
              <a:off x="7175304" y="3317086"/>
              <a:ext cx="1656184" cy="1656184"/>
            </a:xfrm>
            <a:custGeom>
              <a:avLst/>
              <a:gdLst/>
              <a:ahLst/>
              <a:cxnLst/>
              <a:rect l="l" t="t" r="r" b="b"/>
              <a:pathLst>
                <a:path w="1656184" h="1656184">
                  <a:moveTo>
                    <a:pt x="366594" y="0"/>
                  </a:moveTo>
                  <a:lnTo>
                    <a:pt x="1656184" y="0"/>
                  </a:lnTo>
                  <a:lnTo>
                    <a:pt x="1656184" y="522639"/>
                  </a:lnTo>
                  <a:lnTo>
                    <a:pt x="549879" y="522639"/>
                  </a:lnTo>
                  <a:lnTo>
                    <a:pt x="549879" y="1656184"/>
                  </a:lnTo>
                  <a:lnTo>
                    <a:pt x="0" y="1656184"/>
                  </a:lnTo>
                  <a:lnTo>
                    <a:pt x="0" y="348433"/>
                  </a:lnTo>
                  <a:cubicBezTo>
                    <a:pt x="0" y="155999"/>
                    <a:pt x="164130" y="0"/>
                    <a:pt x="366594" y="0"/>
                  </a:cubicBezTo>
                  <a:close/>
                </a:path>
              </a:pathLst>
            </a:custGeom>
            <a:solidFill>
              <a:srgbClr val="CD965F">
                <a:alpha val="7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7" name="Полилиния 76"/>
            <p:cNvSpPr/>
            <p:nvPr/>
          </p:nvSpPr>
          <p:spPr>
            <a:xfrm rot="10800000">
              <a:off x="7144372" y="4450631"/>
              <a:ext cx="1687115" cy="522639"/>
            </a:xfrm>
            <a:custGeom>
              <a:avLst/>
              <a:gdLst/>
              <a:ahLst/>
              <a:cxnLst/>
              <a:rect l="l" t="t" r="r" b="b"/>
              <a:pathLst>
                <a:path w="1687115" h="522639">
                  <a:moveTo>
                    <a:pt x="366594" y="0"/>
                  </a:moveTo>
                  <a:lnTo>
                    <a:pt x="1687115" y="0"/>
                  </a:lnTo>
                  <a:lnTo>
                    <a:pt x="1687115" y="522639"/>
                  </a:lnTo>
                  <a:lnTo>
                    <a:pt x="549879" y="522639"/>
                  </a:lnTo>
                  <a:lnTo>
                    <a:pt x="0" y="522639"/>
                  </a:lnTo>
                  <a:lnTo>
                    <a:pt x="0" y="348433"/>
                  </a:lnTo>
                  <a:cubicBezTo>
                    <a:pt x="0" y="155999"/>
                    <a:pt x="164130" y="0"/>
                    <a:pt x="366594" y="0"/>
                  </a:cubicBezTo>
                  <a:close/>
                </a:path>
              </a:pathLst>
            </a:custGeom>
            <a:solidFill>
              <a:srgbClr val="CD965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78" name="Прямоугольник 77"/>
          <p:cNvSpPr/>
          <p:nvPr/>
        </p:nvSpPr>
        <p:spPr>
          <a:xfrm>
            <a:off x="2267744" y="2283718"/>
            <a:ext cx="1589918" cy="400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1100" i="1" dirty="0">
                <a:solidFill>
                  <a:srgbClr val="561C0E"/>
                </a:solidFill>
              </a:rPr>
              <a:t>Большая площадь помещения</a:t>
            </a:r>
          </a:p>
        </p:txBody>
      </p:sp>
      <p:sp>
        <p:nvSpPr>
          <p:cNvPr id="79" name="Прямоугольник 78"/>
          <p:cNvSpPr/>
          <p:nvPr/>
        </p:nvSpPr>
        <p:spPr>
          <a:xfrm>
            <a:off x="4355976" y="2283718"/>
            <a:ext cx="1584176" cy="400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1100" i="1" dirty="0">
                <a:solidFill>
                  <a:srgbClr val="561C0E"/>
                </a:solidFill>
              </a:rPr>
              <a:t>Просторный детский уголок</a:t>
            </a:r>
          </a:p>
        </p:txBody>
      </p:sp>
      <p:sp>
        <p:nvSpPr>
          <p:cNvPr id="80" name="Прямоугольник 79"/>
          <p:cNvSpPr/>
          <p:nvPr/>
        </p:nvSpPr>
        <p:spPr>
          <a:xfrm>
            <a:off x="251520" y="2283718"/>
            <a:ext cx="2088232" cy="400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1100" i="1" dirty="0">
                <a:solidFill>
                  <a:srgbClr val="561C0E"/>
                </a:solidFill>
              </a:rPr>
              <a:t>Расширенная зона электронных услуг</a:t>
            </a:r>
          </a:p>
        </p:txBody>
      </p:sp>
      <p:sp>
        <p:nvSpPr>
          <p:cNvPr id="81" name="Прямоугольник 80"/>
          <p:cNvSpPr/>
          <p:nvPr/>
        </p:nvSpPr>
        <p:spPr>
          <a:xfrm>
            <a:off x="6372200" y="2283718"/>
            <a:ext cx="2012596" cy="400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1100" i="1" dirty="0">
                <a:solidFill>
                  <a:srgbClr val="561C0E"/>
                </a:solidFill>
              </a:rPr>
              <a:t>Комфортная зона ожидания</a:t>
            </a:r>
          </a:p>
        </p:txBody>
      </p:sp>
      <p:sp>
        <p:nvSpPr>
          <p:cNvPr id="82" name="Прямоугольник 81"/>
          <p:cNvSpPr/>
          <p:nvPr/>
        </p:nvSpPr>
        <p:spPr>
          <a:xfrm>
            <a:off x="1475656" y="267494"/>
            <a:ext cx="5976664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500" b="1" dirty="0">
                <a:solidFill>
                  <a:srgbClr val="561C0E"/>
                </a:solidFill>
              </a:rPr>
              <a:t>ФЛАГМАНСКИЕ ОФИСЫ «МОИ ДОКУМЕНТЫ»</a:t>
            </a:r>
          </a:p>
        </p:txBody>
      </p:sp>
      <p:sp>
        <p:nvSpPr>
          <p:cNvPr id="83" name="Прямоугольник 82"/>
          <p:cNvSpPr/>
          <p:nvPr/>
        </p:nvSpPr>
        <p:spPr>
          <a:xfrm>
            <a:off x="529175" y="4659982"/>
            <a:ext cx="2269202" cy="3468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1000" b="1" i="1" dirty="0">
                <a:solidFill>
                  <a:srgbClr val="E74825"/>
                </a:solidFill>
              </a:rPr>
              <a:t>Дополнительные возможности</a:t>
            </a:r>
          </a:p>
        </p:txBody>
      </p:sp>
      <p:sp>
        <p:nvSpPr>
          <p:cNvPr id="84" name="Заголовок 13"/>
          <p:cNvSpPr/>
          <p:nvPr/>
        </p:nvSpPr>
        <p:spPr>
          <a:xfrm>
            <a:off x="323528" y="4659982"/>
            <a:ext cx="288032" cy="504056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0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fld id="{385BE958-5DA2-4D61-9C90-17FF1012EDD4}" type="slidenum">
              <a:rPr lang="en-US" sz="1800" smtClean="0">
                <a:solidFill>
                  <a:srgbClr val="F8F0E8"/>
                </a:solidFill>
              </a:rPr>
              <a:t>11</a:t>
            </a:fld>
            <a:endParaRPr lang="ru-RU" sz="1800" dirty="0">
              <a:solidFill>
                <a:srgbClr val="F8F0E8"/>
              </a:solidFill>
            </a:endParaRPr>
          </a:p>
        </p:txBody>
      </p:sp>
      <p:cxnSp>
        <p:nvCxnSpPr>
          <p:cNvPr id="85" name="Прямая соединительная линия 84"/>
          <p:cNvCxnSpPr/>
          <p:nvPr/>
        </p:nvCxnSpPr>
        <p:spPr>
          <a:xfrm>
            <a:off x="2843808" y="4803998"/>
            <a:ext cx="6048671" cy="0"/>
          </a:xfrm>
          <a:prstGeom prst="line">
            <a:avLst/>
          </a:prstGeom>
          <a:ln w="12700">
            <a:solidFill>
              <a:srgbClr val="E74825"/>
            </a:solidFill>
            <a:prstDash val="sysDot"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6" name="Прямоугольник 85"/>
          <p:cNvSpPr/>
          <p:nvPr/>
        </p:nvSpPr>
        <p:spPr>
          <a:xfrm>
            <a:off x="467544" y="2767342"/>
            <a:ext cx="50405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chemeClr val="bg1"/>
                </a:solidFill>
              </a:rPr>
              <a:t>Флагманский офис «Мои Документы» – </a:t>
            </a:r>
            <a:br>
              <a:rPr lang="ru-RU" sz="1200" b="1" dirty="0">
                <a:solidFill>
                  <a:schemeClr val="bg1"/>
                </a:solidFill>
              </a:rPr>
            </a:br>
            <a:r>
              <a:rPr lang="ru-RU" sz="1200" dirty="0">
                <a:solidFill>
                  <a:schemeClr val="bg1"/>
                </a:solidFill>
              </a:rPr>
              <a:t>это главный окружной центр предоставления </a:t>
            </a:r>
            <a:r>
              <a:rPr lang="ru-RU" sz="1200" dirty="0" err="1">
                <a:solidFill>
                  <a:schemeClr val="bg1"/>
                </a:solidFill>
              </a:rPr>
              <a:t>госуслуг</a:t>
            </a:r>
            <a:r>
              <a:rPr lang="ru-RU" sz="1200" dirty="0">
                <a:solidFill>
                  <a:schemeClr val="bg1"/>
                </a:solidFill>
              </a:rPr>
              <a:t>, </a:t>
            </a:r>
            <a:br>
              <a:rPr lang="ru-RU" sz="1200" dirty="0">
                <a:solidFill>
                  <a:schemeClr val="bg1"/>
                </a:solidFill>
              </a:rPr>
            </a:br>
            <a:r>
              <a:rPr lang="ru-RU" sz="1200" dirty="0">
                <a:solidFill>
                  <a:schemeClr val="bg1"/>
                </a:solidFill>
              </a:rPr>
              <a:t>который обеспечивает революционно новый уровень сервиса</a:t>
            </a:r>
          </a:p>
        </p:txBody>
      </p:sp>
      <p:cxnSp>
        <p:nvCxnSpPr>
          <p:cNvPr id="87" name="Прямая соединительная линия 86"/>
          <p:cNvCxnSpPr/>
          <p:nvPr/>
        </p:nvCxnSpPr>
        <p:spPr>
          <a:xfrm>
            <a:off x="1475656" y="627534"/>
            <a:ext cx="7416824" cy="0"/>
          </a:xfrm>
          <a:prstGeom prst="line">
            <a:avLst/>
          </a:prstGeom>
          <a:ln>
            <a:solidFill>
              <a:srgbClr val="E7482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8" name="Прямоугольник 87"/>
          <p:cNvSpPr/>
          <p:nvPr/>
        </p:nvSpPr>
        <p:spPr>
          <a:xfrm>
            <a:off x="5652120" y="2767342"/>
            <a:ext cx="2927360" cy="10926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300" b="1" dirty="0">
                <a:solidFill>
                  <a:srgbClr val="E74825"/>
                </a:solidFill>
              </a:rPr>
              <a:t>Главная особенность – </a:t>
            </a:r>
            <a:r>
              <a:rPr lang="ru-RU" sz="1300" dirty="0">
                <a:solidFill>
                  <a:srgbClr val="561C0E"/>
                </a:solidFill>
              </a:rPr>
              <a:t>расширенный перечень услуг </a:t>
            </a:r>
            <a:br>
              <a:rPr lang="ru-RU" sz="1300" dirty="0">
                <a:solidFill>
                  <a:srgbClr val="561C0E"/>
                </a:solidFill>
              </a:rPr>
            </a:br>
            <a:r>
              <a:rPr lang="ru-RU" sz="1300" dirty="0">
                <a:solidFill>
                  <a:srgbClr val="561C0E"/>
                </a:solidFill>
              </a:rPr>
              <a:t>и дополнительных сервисов</a:t>
            </a:r>
            <a:endParaRPr lang="en-US" sz="1300" dirty="0">
              <a:solidFill>
                <a:srgbClr val="561C0E"/>
              </a:solidFill>
            </a:endParaRPr>
          </a:p>
          <a:p>
            <a:endParaRPr lang="ru-RU" sz="1300" dirty="0">
              <a:solidFill>
                <a:srgbClr val="561C0E"/>
              </a:solidFill>
            </a:endParaRPr>
          </a:p>
          <a:p>
            <a:endParaRPr lang="ru-RU" sz="1300" dirty="0">
              <a:solidFill>
                <a:schemeClr val="bg1"/>
              </a:solidFill>
            </a:endParaRPr>
          </a:p>
        </p:txBody>
      </p:sp>
      <p:grpSp>
        <p:nvGrpSpPr>
          <p:cNvPr id="89" name="Группа 88"/>
          <p:cNvGrpSpPr/>
          <p:nvPr/>
        </p:nvGrpSpPr>
        <p:grpSpPr>
          <a:xfrm>
            <a:off x="323528" y="411510"/>
            <a:ext cx="1008112" cy="1152128"/>
            <a:chOff x="251519" y="771550"/>
            <a:chExt cx="871736" cy="976574"/>
          </a:xfrm>
        </p:grpSpPr>
        <p:sp>
          <p:nvSpPr>
            <p:cNvPr id="90" name="Полилиния 89"/>
            <p:cNvSpPr/>
            <p:nvPr/>
          </p:nvSpPr>
          <p:spPr>
            <a:xfrm>
              <a:off x="251519" y="771550"/>
              <a:ext cx="855753" cy="976574"/>
            </a:xfrm>
            <a:custGeom>
              <a:avLst/>
              <a:gdLst/>
              <a:ahLst/>
              <a:cxnLst/>
              <a:rect l="l" t="t" r="r" b="b"/>
              <a:pathLst>
                <a:path w="1656184" h="1656184">
                  <a:moveTo>
                    <a:pt x="366594" y="0"/>
                  </a:moveTo>
                  <a:lnTo>
                    <a:pt x="1656184" y="0"/>
                  </a:lnTo>
                  <a:lnTo>
                    <a:pt x="1656184" y="522639"/>
                  </a:lnTo>
                  <a:lnTo>
                    <a:pt x="549879" y="522639"/>
                  </a:lnTo>
                  <a:lnTo>
                    <a:pt x="549879" y="1656184"/>
                  </a:lnTo>
                  <a:lnTo>
                    <a:pt x="0" y="1656184"/>
                  </a:lnTo>
                  <a:lnTo>
                    <a:pt x="0" y="348433"/>
                  </a:lnTo>
                  <a:cubicBezTo>
                    <a:pt x="0" y="155999"/>
                    <a:pt x="164130" y="0"/>
                    <a:pt x="366594" y="0"/>
                  </a:cubicBezTo>
                  <a:close/>
                </a:path>
              </a:pathLst>
            </a:custGeom>
            <a:solidFill>
              <a:srgbClr val="E74825">
                <a:alpha val="7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1" name="Полилиния 90"/>
            <p:cNvSpPr/>
            <p:nvPr/>
          </p:nvSpPr>
          <p:spPr>
            <a:xfrm>
              <a:off x="251520" y="771550"/>
              <a:ext cx="871735" cy="308176"/>
            </a:xfrm>
            <a:custGeom>
              <a:avLst/>
              <a:gdLst/>
              <a:ahLst/>
              <a:cxnLst/>
              <a:rect l="l" t="t" r="r" b="b"/>
              <a:pathLst>
                <a:path w="1687115" h="522639">
                  <a:moveTo>
                    <a:pt x="366594" y="0"/>
                  </a:moveTo>
                  <a:lnTo>
                    <a:pt x="1687115" y="0"/>
                  </a:lnTo>
                  <a:lnTo>
                    <a:pt x="1687115" y="522639"/>
                  </a:lnTo>
                  <a:lnTo>
                    <a:pt x="549879" y="522639"/>
                  </a:lnTo>
                  <a:lnTo>
                    <a:pt x="0" y="522639"/>
                  </a:lnTo>
                  <a:lnTo>
                    <a:pt x="0" y="348433"/>
                  </a:lnTo>
                  <a:cubicBezTo>
                    <a:pt x="0" y="155999"/>
                    <a:pt x="164130" y="0"/>
                    <a:pt x="366594" y="0"/>
                  </a:cubicBezTo>
                  <a:close/>
                </a:path>
              </a:pathLst>
            </a:custGeom>
            <a:solidFill>
              <a:srgbClr val="E7482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92" name="Рисунок 9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897" b="-252"/>
          <a:stretch/>
        </p:blipFill>
        <p:spPr>
          <a:xfrm>
            <a:off x="4397664" y="771550"/>
            <a:ext cx="2046544" cy="1447491"/>
          </a:xfrm>
          <a:prstGeom prst="rect">
            <a:avLst/>
          </a:prstGeom>
        </p:spPr>
      </p:pic>
      <p:pic>
        <p:nvPicPr>
          <p:cNvPr id="93" name="Google Shape;495;p12"/>
          <p:cNvPicPr preferRelativeResize="0"/>
          <p:nvPr/>
        </p:nvPicPr>
        <p:blipFill rotWithShape="1">
          <a:blip r:embed="rId7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28384" y="195486"/>
            <a:ext cx="835220" cy="355262"/>
          </a:xfrm>
          <a:prstGeom prst="rect">
            <a:avLst/>
          </a:prstGeom>
          <a:noFill/>
          <a:ln>
            <a:noFill/>
          </a:ln>
        </p:spPr>
      </p:pic>
      <p:pic>
        <p:nvPicPr>
          <p:cNvPr id="94" name="Рисунок 9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222369" y="3659551"/>
            <a:ext cx="732010" cy="843204"/>
          </a:xfrm>
          <a:prstGeom prst="rect">
            <a:avLst/>
          </a:prstGeom>
        </p:spPr>
      </p:pic>
      <p:pic>
        <p:nvPicPr>
          <p:cNvPr id="95" name="Рисунок 9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184514" y="3650589"/>
            <a:ext cx="537426" cy="843204"/>
          </a:xfrm>
          <a:prstGeom prst="rect">
            <a:avLst/>
          </a:prstGeom>
        </p:spPr>
      </p:pic>
      <p:pic>
        <p:nvPicPr>
          <p:cNvPr id="96" name="Рисунок 9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936629" y="3659551"/>
            <a:ext cx="898797" cy="843204"/>
          </a:xfrm>
          <a:prstGeom prst="rect">
            <a:avLst/>
          </a:prstGeom>
        </p:spPr>
      </p:pic>
      <p:pic>
        <p:nvPicPr>
          <p:cNvPr id="97" name="Рисунок 96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032906" y="3664590"/>
            <a:ext cx="832083" cy="843204"/>
          </a:xfrm>
          <a:prstGeom prst="rect">
            <a:avLst/>
          </a:prstGeom>
        </p:spPr>
      </p:pic>
      <p:pic>
        <p:nvPicPr>
          <p:cNvPr id="98" name="Рисунок 97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042880" y="3650589"/>
            <a:ext cx="1514058" cy="922892"/>
          </a:xfrm>
          <a:prstGeom prst="rect">
            <a:avLst/>
          </a:prstGeom>
        </p:spPr>
      </p:pic>
      <p:pic>
        <p:nvPicPr>
          <p:cNvPr id="99" name="Рисунок 98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95536" y="3665082"/>
            <a:ext cx="652323" cy="843204"/>
          </a:xfrm>
          <a:prstGeom prst="rect">
            <a:avLst/>
          </a:prstGeom>
        </p:spPr>
      </p:pic>
      <p:pic>
        <p:nvPicPr>
          <p:cNvPr id="100" name="Рисунок 99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257700" y="3659551"/>
            <a:ext cx="733863" cy="843204"/>
          </a:xfrm>
          <a:prstGeom prst="rect">
            <a:avLst/>
          </a:prstGeom>
        </p:spPr>
      </p:pic>
      <p:grpSp>
        <p:nvGrpSpPr>
          <p:cNvPr id="101" name="Группа 100"/>
          <p:cNvGrpSpPr/>
          <p:nvPr/>
        </p:nvGrpSpPr>
        <p:grpSpPr>
          <a:xfrm>
            <a:off x="6096480" y="3760178"/>
            <a:ext cx="658368" cy="648072"/>
            <a:chOff x="6372200" y="3723878"/>
            <a:chExt cx="658368" cy="648072"/>
          </a:xfrm>
        </p:grpSpPr>
        <p:pic>
          <p:nvPicPr>
            <p:cNvPr id="102" name="Рисунок 101"/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372200" y="3723878"/>
              <a:ext cx="612806" cy="553703"/>
            </a:xfrm>
            <a:prstGeom prst="rect">
              <a:avLst/>
            </a:prstGeom>
          </p:spPr>
        </p:pic>
        <p:pic>
          <p:nvPicPr>
            <p:cNvPr id="103" name="Рисунок 102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372200" y="4250030"/>
              <a:ext cx="658368" cy="12192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484;p12"/>
          <p:cNvSpPr/>
          <p:nvPr/>
        </p:nvSpPr>
        <p:spPr>
          <a:xfrm>
            <a:off x="267287" y="915554"/>
            <a:ext cx="6227298" cy="89917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5904410" y="915554"/>
            <a:ext cx="2945675" cy="900183"/>
          </a:xfrm>
          <a:prstGeom prst="rect">
            <a:avLst/>
          </a:prstGeom>
          <a:solidFill>
            <a:srgbClr val="E7482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9" name="Google Shape;479;p12"/>
          <p:cNvSpPr/>
          <p:nvPr/>
        </p:nvSpPr>
        <p:spPr>
          <a:xfrm>
            <a:off x="4859815" y="3642620"/>
            <a:ext cx="796074" cy="833896"/>
          </a:xfrm>
          <a:prstGeom prst="ellipse">
            <a:avLst/>
          </a:prstGeom>
          <a:solidFill>
            <a:srgbClr val="F7F7F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0" name="Google Shape;480;p12"/>
          <p:cNvSpPr/>
          <p:nvPr/>
        </p:nvSpPr>
        <p:spPr>
          <a:xfrm>
            <a:off x="4859815" y="2759911"/>
            <a:ext cx="796074" cy="833896"/>
          </a:xfrm>
          <a:prstGeom prst="ellipse">
            <a:avLst/>
          </a:prstGeom>
          <a:solidFill>
            <a:srgbClr val="F7F7F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1" name="Google Shape;481;p12"/>
          <p:cNvSpPr/>
          <p:nvPr/>
        </p:nvSpPr>
        <p:spPr>
          <a:xfrm>
            <a:off x="4859815" y="1877202"/>
            <a:ext cx="796074" cy="833896"/>
          </a:xfrm>
          <a:prstGeom prst="ellipse">
            <a:avLst/>
          </a:prstGeom>
          <a:solidFill>
            <a:srgbClr val="F7F7F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6" name="Google Shape;486;p12"/>
          <p:cNvSpPr txBox="1"/>
          <p:nvPr/>
        </p:nvSpPr>
        <p:spPr>
          <a:xfrm>
            <a:off x="1427167" y="1989410"/>
            <a:ext cx="3355848" cy="2793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330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ru-RU" sz="1200" b="1" dirty="0" smtClean="0">
                <a:solidFill>
                  <a:srgbClr val="E74825"/>
                </a:solidFill>
              </a:rPr>
              <a:t>Регистрация </a:t>
            </a:r>
            <a:r>
              <a:rPr lang="ru-RU" sz="1200" b="1" dirty="0">
                <a:solidFill>
                  <a:srgbClr val="E74825"/>
                </a:solidFill>
              </a:rPr>
              <a:t>транспортных средств</a:t>
            </a:r>
            <a:r>
              <a:rPr lang="ru-RU" sz="1100" b="1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100" b="1" dirty="0">
                <a:latin typeface="Calibri"/>
                <a:ea typeface="Calibri"/>
                <a:cs typeface="Calibri"/>
                <a:sym typeface="Calibri"/>
              </a:rPr>
              <a:t/>
            </a:r>
            <a:br>
              <a:rPr lang="en-US" sz="1100" b="1" dirty="0">
                <a:latin typeface="Calibri"/>
                <a:ea typeface="Calibri"/>
                <a:cs typeface="Calibri"/>
                <a:sym typeface="Calibri"/>
              </a:rPr>
            </a:br>
            <a:r>
              <a:rPr lang="ru-RU" sz="1200" dirty="0">
                <a:solidFill>
                  <a:schemeClr val="dk1"/>
                </a:solidFill>
              </a:rPr>
              <a:t>(во флагманских офисах)</a:t>
            </a:r>
            <a:endParaRPr lang="en-US" sz="1200" dirty="0">
              <a:solidFill>
                <a:schemeClr val="dk1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lang="en-US" sz="1200" dirty="0">
              <a:solidFill>
                <a:schemeClr val="dk1"/>
              </a:solidFill>
            </a:endParaRPr>
          </a:p>
          <a:p>
            <a:pPr lvl="0"/>
            <a:r>
              <a:rPr lang="ru-RU" sz="1200" b="1" dirty="0">
                <a:solidFill>
                  <a:srgbClr val="E74825"/>
                </a:solidFill>
              </a:rPr>
              <a:t>Прием заявления о признании </a:t>
            </a:r>
            <a:r>
              <a:rPr lang="en-US" sz="1200" b="1" dirty="0">
                <a:solidFill>
                  <a:srgbClr val="E74825"/>
                </a:solidFill>
              </a:rPr>
              <a:t/>
            </a:r>
            <a:br>
              <a:rPr lang="en-US" sz="1200" b="1" dirty="0">
                <a:solidFill>
                  <a:srgbClr val="E74825"/>
                </a:solidFill>
              </a:rPr>
            </a:br>
            <a:r>
              <a:rPr lang="ru-RU" sz="1200" b="1" dirty="0">
                <a:solidFill>
                  <a:srgbClr val="E74825"/>
                </a:solidFill>
              </a:rPr>
              <a:t>гражданина банкротом во внесудебном порядке </a:t>
            </a:r>
            <a:r>
              <a:rPr lang="ru-RU" sz="1200" dirty="0">
                <a:solidFill>
                  <a:schemeClr val="dk1"/>
                </a:solidFill>
              </a:rPr>
              <a:t>(во флагманских офисах </a:t>
            </a:r>
            <a:r>
              <a:rPr lang="en-US" sz="1200" dirty="0">
                <a:solidFill>
                  <a:schemeClr val="dk1"/>
                </a:solidFill>
              </a:rPr>
              <a:t/>
            </a:r>
            <a:br>
              <a:rPr lang="en-US" sz="1200" dirty="0">
                <a:solidFill>
                  <a:schemeClr val="dk1"/>
                </a:solidFill>
              </a:rPr>
            </a:br>
            <a:r>
              <a:rPr lang="ru-RU" sz="1200" dirty="0">
                <a:solidFill>
                  <a:schemeClr val="dk1"/>
                </a:solidFill>
              </a:rPr>
              <a:t>и Дворце </a:t>
            </a:r>
            <a:r>
              <a:rPr lang="ru-RU" sz="1200" dirty="0" err="1">
                <a:solidFill>
                  <a:schemeClr val="dk1"/>
                </a:solidFill>
              </a:rPr>
              <a:t>госуслуг</a:t>
            </a:r>
            <a:r>
              <a:rPr lang="ru-RU" sz="1200" dirty="0">
                <a:solidFill>
                  <a:schemeClr val="dk1"/>
                </a:solidFill>
              </a:rPr>
              <a:t> на ВДНХ)</a:t>
            </a:r>
            <a:endParaRPr lang="en-US" sz="1200" dirty="0">
              <a:solidFill>
                <a:schemeClr val="dk1"/>
              </a:solidFill>
            </a:endParaRPr>
          </a:p>
          <a:p>
            <a:pPr lvl="0"/>
            <a:endParaRPr lang="en-US" sz="1200" dirty="0">
              <a:solidFill>
                <a:schemeClr val="dk1"/>
              </a:solidFill>
            </a:endParaRPr>
          </a:p>
          <a:p>
            <a:pPr lvl="0"/>
            <a:r>
              <a:rPr lang="ru-RU" sz="1200" b="1" dirty="0">
                <a:solidFill>
                  <a:srgbClr val="E74825"/>
                </a:solidFill>
              </a:rPr>
              <a:t>Выдача паспортов 14-летним гражданам </a:t>
            </a:r>
            <a:r>
              <a:rPr lang="en-US" sz="1200" b="1" dirty="0">
                <a:solidFill>
                  <a:srgbClr val="E74825"/>
                </a:solidFill>
              </a:rPr>
              <a:t/>
            </a:r>
            <a:br>
              <a:rPr lang="en-US" sz="1200" b="1" dirty="0">
                <a:solidFill>
                  <a:srgbClr val="E74825"/>
                </a:solidFill>
              </a:rPr>
            </a:br>
            <a:r>
              <a:rPr lang="ru-RU" sz="1200" b="1" dirty="0">
                <a:solidFill>
                  <a:srgbClr val="E74825"/>
                </a:solidFill>
              </a:rPr>
              <a:t>в торжественной </a:t>
            </a:r>
            <a:r>
              <a:rPr lang="ru-RU" sz="1200" b="1" dirty="0" smtClean="0">
                <a:solidFill>
                  <a:srgbClr val="E74825"/>
                </a:solidFill>
              </a:rPr>
              <a:t>обстановке</a:t>
            </a:r>
          </a:p>
          <a:p>
            <a:pPr lvl="0"/>
            <a:r>
              <a:rPr lang="ru-RU" sz="1200" b="1" dirty="0" smtClean="0">
                <a:solidFill>
                  <a:srgbClr val="E74825"/>
                </a:solidFill>
              </a:rPr>
              <a:t>сотрудниками МВД </a:t>
            </a:r>
            <a:endParaRPr lang="ru-RU" sz="1200" dirty="0"/>
          </a:p>
          <a:p>
            <a:pPr lvl="0"/>
            <a:r>
              <a:rPr lang="ru-RU" sz="1200" dirty="0">
                <a:solidFill>
                  <a:schemeClr val="dk1"/>
                </a:solidFill>
              </a:rPr>
              <a:t>(флагманские офисы и Дворец </a:t>
            </a:r>
            <a:r>
              <a:rPr lang="ru-RU" sz="1200" dirty="0" err="1">
                <a:solidFill>
                  <a:schemeClr val="dk1"/>
                </a:solidFill>
              </a:rPr>
              <a:t>госуслуг</a:t>
            </a:r>
            <a:r>
              <a:rPr lang="ru-RU" sz="1200" dirty="0">
                <a:solidFill>
                  <a:schemeClr val="dk1"/>
                </a:solidFill>
              </a:rPr>
              <a:t> </a:t>
            </a:r>
            <a:r>
              <a:rPr lang="en-US" sz="1200" dirty="0">
                <a:solidFill>
                  <a:schemeClr val="dk1"/>
                </a:solidFill>
              </a:rPr>
              <a:t/>
            </a:r>
            <a:br>
              <a:rPr lang="en-US" sz="1200" dirty="0">
                <a:solidFill>
                  <a:schemeClr val="dk1"/>
                </a:solidFill>
              </a:rPr>
            </a:br>
            <a:r>
              <a:rPr lang="ru-RU" sz="1200" dirty="0">
                <a:solidFill>
                  <a:schemeClr val="dk1"/>
                </a:solidFill>
              </a:rPr>
              <a:t>на ВДНХ)</a:t>
            </a:r>
            <a:endParaRPr lang="ru-RU" sz="1200" dirty="0"/>
          </a:p>
          <a:p>
            <a:pPr lvl="0"/>
            <a:endParaRPr lang="ru-RU" sz="1200"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7" name="Google Shape;487;p12"/>
          <p:cNvSpPr txBox="1"/>
          <p:nvPr/>
        </p:nvSpPr>
        <p:spPr>
          <a:xfrm>
            <a:off x="494011" y="861725"/>
            <a:ext cx="4761781" cy="57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lang="ru-RU" sz="2800" b="1" baseline="-25000" dirty="0" smtClean="0">
                <a:solidFill>
                  <a:schemeClr val="bg1"/>
                </a:solidFill>
              </a:rPr>
              <a:t>СУПЕРСЕРВИСЫ </a:t>
            </a:r>
            <a:r>
              <a:rPr lang="ru-RU" sz="2800" b="1" baseline="-25000" dirty="0">
                <a:solidFill>
                  <a:schemeClr val="bg1"/>
                </a:solidFill>
              </a:rPr>
              <a:t>ФЛАГМАНОВ:</a:t>
            </a:r>
            <a:endParaRPr sz="2800" dirty="0">
              <a:solidFill>
                <a:schemeClr val="bg1"/>
              </a:solidFill>
            </a:endParaRPr>
          </a:p>
        </p:txBody>
      </p:sp>
      <p:sp>
        <p:nvSpPr>
          <p:cNvPr id="488" name="Google Shape;488;p12"/>
          <p:cNvSpPr txBox="1"/>
          <p:nvPr/>
        </p:nvSpPr>
        <p:spPr>
          <a:xfrm>
            <a:off x="5894364" y="2026924"/>
            <a:ext cx="3131720" cy="23677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330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ru-RU" sz="1200" b="1" i="0" u="none" strike="noStrike" cap="none" dirty="0">
                <a:solidFill>
                  <a:srgbClr val="E74825"/>
                </a:solidFill>
                <a:latin typeface="Arial"/>
                <a:ea typeface="Arial"/>
                <a:cs typeface="Arial"/>
                <a:sym typeface="Arial"/>
              </a:rPr>
              <a:t>Выдача водительского </a:t>
            </a:r>
            <a:br>
              <a:rPr lang="ru-RU" sz="1200" b="1" i="0" u="none" strike="noStrike" cap="none" dirty="0">
                <a:solidFill>
                  <a:srgbClr val="E74825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ru-RU" sz="1200" b="1" i="0" u="none" strike="noStrike" cap="none" dirty="0">
                <a:solidFill>
                  <a:srgbClr val="E74825"/>
                </a:solidFill>
                <a:latin typeface="Arial"/>
                <a:ea typeface="Arial"/>
                <a:cs typeface="Arial"/>
                <a:sym typeface="Arial"/>
              </a:rPr>
              <a:t>удостоверения в день обращения </a:t>
            </a:r>
            <a:r>
              <a:rPr lang="en-US" dirty="0"/>
              <a:t/>
            </a:r>
            <a:br>
              <a:rPr lang="en-US" dirty="0"/>
            </a:br>
            <a:r>
              <a:rPr lang="ru-RU" sz="12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(во флагмански</a:t>
            </a:r>
            <a:r>
              <a:rPr lang="ru-RU" sz="1200" dirty="0">
                <a:solidFill>
                  <a:schemeClr val="dk1"/>
                </a:solidFill>
              </a:rPr>
              <a:t>х</a:t>
            </a:r>
            <a:r>
              <a:rPr lang="ru-RU" sz="12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офисах)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ru-RU" sz="1200" b="1" i="0" u="none" strike="noStrike" cap="none" dirty="0">
                <a:solidFill>
                  <a:srgbClr val="E74825"/>
                </a:solidFill>
                <a:latin typeface="Arial"/>
                <a:ea typeface="Arial"/>
                <a:cs typeface="Arial"/>
                <a:sym typeface="Arial"/>
              </a:rPr>
              <a:t>Оформление</a:t>
            </a:r>
            <a:r>
              <a:rPr lang="en-US" sz="1200" b="1" i="0" u="none" strike="noStrike" cap="none" dirty="0">
                <a:solidFill>
                  <a:srgbClr val="E74825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200" b="1" i="0" u="none" strike="noStrike" cap="none" dirty="0">
                <a:solidFill>
                  <a:srgbClr val="E74825"/>
                </a:solidFill>
                <a:latin typeface="Arial"/>
                <a:ea typeface="Arial"/>
                <a:cs typeface="Arial"/>
                <a:sym typeface="Arial"/>
              </a:rPr>
              <a:t>загранпаспорта детям </a:t>
            </a:r>
            <a:r>
              <a:rPr lang="ru-RU" sz="12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ru-RU" sz="12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ru-RU" sz="12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до 14 лет, зарегистрированным в Москве,</a:t>
            </a:r>
            <a:r>
              <a:rPr lang="en-US" dirty="0"/>
              <a:t/>
            </a:r>
            <a:br>
              <a:rPr lang="en-US" dirty="0"/>
            </a:br>
            <a:r>
              <a:rPr lang="ru-RU" sz="12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за сутки – </a:t>
            </a:r>
            <a:r>
              <a:rPr lang="ru-RU" sz="12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5"/>
                  </a:ext>
                </a:extLst>
              </a:rPr>
              <a:t>ЮАО</a:t>
            </a:r>
            <a:r>
              <a:rPr lang="ru-RU" sz="12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и ЮВАО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ru-RU" sz="1200" b="1" i="0" u="none" strike="noStrike" cap="none" dirty="0">
                <a:solidFill>
                  <a:srgbClr val="E74825"/>
                </a:solidFill>
                <a:latin typeface="Arial"/>
                <a:ea typeface="Arial"/>
                <a:cs typeface="Arial"/>
                <a:sym typeface="Arial"/>
              </a:rPr>
              <a:t>Приобретение гражданства </a:t>
            </a:r>
            <a:br>
              <a:rPr lang="ru-RU" sz="1200" b="1" i="0" u="none" strike="noStrike" cap="none" dirty="0">
                <a:solidFill>
                  <a:srgbClr val="E74825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ru-RU" sz="1200" b="1" i="0" u="none" strike="noStrike" cap="none" dirty="0">
                <a:solidFill>
                  <a:srgbClr val="E74825"/>
                </a:solidFill>
                <a:latin typeface="Arial"/>
                <a:ea typeface="Arial"/>
                <a:cs typeface="Arial"/>
                <a:sym typeface="Arial"/>
              </a:rPr>
              <a:t>несовершеннолетними детьми</a:t>
            </a:r>
            <a:r>
              <a:rPr lang="ru-RU" sz="12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ru-RU" sz="12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ru-RU" sz="12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(иностранным гражданам и лицам </a:t>
            </a:r>
            <a:br>
              <a:rPr lang="ru-RU" sz="12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ru-RU" sz="12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без гражданства) – ЦАО и ЮЗАО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1" name="Google Shape;491;p12"/>
          <p:cNvSpPr/>
          <p:nvPr/>
        </p:nvSpPr>
        <p:spPr>
          <a:xfrm>
            <a:off x="611560" y="4653356"/>
            <a:ext cx="3240360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ru-RU" sz="1000" b="1" i="1" dirty="0">
                <a:solidFill>
                  <a:srgbClr val="E74825"/>
                </a:solidFill>
              </a:rPr>
              <a:t>У</a:t>
            </a:r>
            <a:r>
              <a:rPr lang="ru-RU" sz="1000" b="1" i="1" u="none" strike="noStrike" cap="none" dirty="0" smtClean="0">
                <a:solidFill>
                  <a:srgbClr val="E74825"/>
                </a:solidFill>
                <a:latin typeface="Arial"/>
                <a:ea typeface="Arial"/>
                <a:cs typeface="Arial"/>
                <a:sym typeface="Arial"/>
              </a:rPr>
              <a:t>никальные </a:t>
            </a:r>
            <a:r>
              <a:rPr lang="ru-RU" sz="1000" b="1" i="1" u="none" strike="noStrike" cap="none" dirty="0">
                <a:solidFill>
                  <a:srgbClr val="E74825"/>
                </a:solidFill>
                <a:latin typeface="Arial"/>
                <a:ea typeface="Arial"/>
                <a:cs typeface="Arial"/>
                <a:sym typeface="Arial"/>
              </a:rPr>
              <a:t>услуги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2" name="Google Shape;492;p12"/>
          <p:cNvSpPr txBox="1"/>
          <p:nvPr/>
        </p:nvSpPr>
        <p:spPr>
          <a:xfrm>
            <a:off x="323528" y="4659982"/>
            <a:ext cx="288032" cy="5040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8F0E8"/>
              </a:buClr>
              <a:buSzPts val="1800"/>
              <a:buFont typeface="Arial"/>
              <a:buNone/>
            </a:pPr>
            <a:fld id="{00000000-1234-1234-1234-123412341234}" type="slidenum">
              <a:rPr lang="ru-RU" sz="1800" b="1" i="0" u="none" strike="noStrike" cap="none">
                <a:solidFill>
                  <a:srgbClr val="F8F0E8"/>
                </a:solidFill>
                <a:latin typeface="Arial"/>
                <a:ea typeface="Arial"/>
                <a:cs typeface="Arial"/>
                <a:sym typeface="Arial"/>
              </a:rPr>
              <a:t>12</a:t>
            </a:fld>
            <a:endParaRPr sz="1800" b="1" i="0" u="none" strike="noStrike" cap="none">
              <a:solidFill>
                <a:srgbClr val="F8F0E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493" name="Google Shape;493;p12"/>
          <p:cNvCxnSpPr/>
          <p:nvPr/>
        </p:nvCxnSpPr>
        <p:spPr>
          <a:xfrm>
            <a:off x="251520" y="627534"/>
            <a:ext cx="8640960" cy="0"/>
          </a:xfrm>
          <a:prstGeom prst="straightConnector1">
            <a:avLst/>
          </a:prstGeom>
          <a:noFill/>
          <a:ln w="25400" cap="flat" cmpd="sng">
            <a:solidFill>
              <a:srgbClr val="E74825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94" name="Google Shape;494;p12"/>
          <p:cNvSpPr/>
          <p:nvPr/>
        </p:nvSpPr>
        <p:spPr>
          <a:xfrm>
            <a:off x="251520" y="267494"/>
            <a:ext cx="7704856" cy="3231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ru-RU" sz="1500" b="1" dirty="0">
                <a:solidFill>
                  <a:srgbClr val="561C0E"/>
                </a:solidFill>
              </a:rPr>
              <a:t>УНИКАЛЬНЫЕ УСЛУГИ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95" name="Google Shape;495;p12"/>
          <p:cNvPicPr preferRelativeResize="0"/>
          <p:nvPr/>
        </p:nvPicPr>
        <p:blipFill rotWithShape="1"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28384" y="195486"/>
            <a:ext cx="835220" cy="3552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96" name="Google Shape;496;p1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871789" y="2069682"/>
            <a:ext cx="772126" cy="486439"/>
          </a:xfrm>
          <a:prstGeom prst="rect">
            <a:avLst/>
          </a:prstGeom>
          <a:noFill/>
          <a:ln>
            <a:noFill/>
          </a:ln>
        </p:spPr>
      </p:pic>
      <p:pic>
        <p:nvPicPr>
          <p:cNvPr id="497" name="Google Shape;497;p1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049377" y="2846367"/>
            <a:ext cx="422956" cy="643054"/>
          </a:xfrm>
          <a:prstGeom prst="rect">
            <a:avLst/>
          </a:prstGeom>
          <a:noFill/>
          <a:ln>
            <a:noFill/>
          </a:ln>
        </p:spPr>
      </p:pic>
      <p:pic>
        <p:nvPicPr>
          <p:cNvPr id="499" name="Google Shape;499;p1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5012878" y="3682052"/>
            <a:ext cx="489949" cy="694913"/>
          </a:xfrm>
          <a:prstGeom prst="rect">
            <a:avLst/>
          </a:prstGeom>
          <a:noFill/>
          <a:ln>
            <a:noFill/>
          </a:ln>
        </p:spPr>
      </p:pic>
      <p:pic>
        <p:nvPicPr>
          <p:cNvPr id="501" name="Google Shape;501;p12"/>
          <p:cNvPicPr preferRelativeResize="0"/>
          <p:nvPr/>
        </p:nvPicPr>
        <p:blipFill rotWithShape="1">
          <a:blip r:embed="rId7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59998" y="911743"/>
            <a:ext cx="2006554" cy="85051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7" name="Прямая соединительная линия 26"/>
          <p:cNvCxnSpPr/>
          <p:nvPr/>
        </p:nvCxnSpPr>
        <p:spPr>
          <a:xfrm>
            <a:off x="2054087" y="4804303"/>
            <a:ext cx="6829014" cy="0"/>
          </a:xfrm>
          <a:prstGeom prst="line">
            <a:avLst/>
          </a:prstGeom>
          <a:ln w="12700">
            <a:solidFill>
              <a:srgbClr val="E74825"/>
            </a:solidFill>
            <a:prstDash val="sysDot"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Google Shape;481;p12"/>
          <p:cNvSpPr/>
          <p:nvPr/>
        </p:nvSpPr>
        <p:spPr>
          <a:xfrm>
            <a:off x="368854" y="1870373"/>
            <a:ext cx="796074" cy="833896"/>
          </a:xfrm>
          <a:prstGeom prst="ellipse">
            <a:avLst/>
          </a:prstGeom>
          <a:solidFill>
            <a:srgbClr val="F7F7F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" name="Google Shape;481;p12"/>
          <p:cNvSpPr/>
          <p:nvPr/>
        </p:nvSpPr>
        <p:spPr>
          <a:xfrm>
            <a:off x="368854" y="2759911"/>
            <a:ext cx="796074" cy="833896"/>
          </a:xfrm>
          <a:prstGeom prst="ellipse">
            <a:avLst/>
          </a:prstGeom>
          <a:solidFill>
            <a:srgbClr val="F7F7F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" name="Google Shape;481;p12"/>
          <p:cNvSpPr/>
          <p:nvPr/>
        </p:nvSpPr>
        <p:spPr>
          <a:xfrm>
            <a:off x="368854" y="3642620"/>
            <a:ext cx="796074" cy="833896"/>
          </a:xfrm>
          <a:prstGeom prst="ellipse">
            <a:avLst/>
          </a:prstGeom>
          <a:solidFill>
            <a:srgbClr val="F7F7F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4" name="Рисунок 3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3108" y="3703777"/>
            <a:ext cx="407566" cy="64307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9373" y="2869810"/>
            <a:ext cx="463562" cy="61517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6042" y="2059985"/>
            <a:ext cx="1001857" cy="452918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Прямоугольник 89"/>
          <p:cNvSpPr/>
          <p:nvPr/>
        </p:nvSpPr>
        <p:spPr>
          <a:xfrm>
            <a:off x="323527" y="2715767"/>
            <a:ext cx="4938103" cy="792087"/>
          </a:xfrm>
          <a:prstGeom prst="rect">
            <a:avLst/>
          </a:prstGeom>
          <a:solidFill>
            <a:srgbClr val="E7482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1" name="Рисунок 9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12161" y="771550"/>
            <a:ext cx="2880320" cy="1660923"/>
          </a:xfrm>
          <a:prstGeom prst="rect">
            <a:avLst/>
          </a:prstGeom>
        </p:spPr>
      </p:pic>
      <p:pic>
        <p:nvPicPr>
          <p:cNvPr id="92" name="Рисунок 9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75856" y="771550"/>
            <a:ext cx="2809485" cy="1652995"/>
          </a:xfrm>
          <a:prstGeom prst="rect">
            <a:avLst/>
          </a:prstGeom>
        </p:spPr>
      </p:pic>
      <p:pic>
        <p:nvPicPr>
          <p:cNvPr id="93" name="Рисунок 9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3528" y="771550"/>
            <a:ext cx="3019393" cy="1649948"/>
          </a:xfrm>
          <a:prstGeom prst="rect">
            <a:avLst/>
          </a:prstGeom>
        </p:spPr>
      </p:pic>
      <p:sp>
        <p:nvSpPr>
          <p:cNvPr id="94" name="Прямоугольник 93"/>
          <p:cNvSpPr/>
          <p:nvPr/>
        </p:nvSpPr>
        <p:spPr>
          <a:xfrm flipV="1">
            <a:off x="323528" y="3651870"/>
            <a:ext cx="8568952" cy="936104"/>
          </a:xfrm>
          <a:prstGeom prst="rect">
            <a:avLst/>
          </a:prstGeom>
          <a:solidFill>
            <a:srgbClr val="F7F7F7"/>
          </a:solidFill>
          <a:ln w="28575">
            <a:noFill/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60000">
              <a:lnSpc>
                <a:spcPts val="1100"/>
              </a:lnSpc>
              <a:spcAft>
                <a:spcPts val="500"/>
              </a:spcAft>
            </a:pPr>
            <a:endParaRPr lang="ru-RU" i="1" dirty="0">
              <a:solidFill>
                <a:srgbClr val="561C0E"/>
              </a:solidFill>
            </a:endParaRPr>
          </a:p>
        </p:txBody>
      </p:sp>
      <p:grpSp>
        <p:nvGrpSpPr>
          <p:cNvPr id="95" name="Группа 94"/>
          <p:cNvGrpSpPr/>
          <p:nvPr/>
        </p:nvGrpSpPr>
        <p:grpSpPr>
          <a:xfrm>
            <a:off x="7884368" y="1635646"/>
            <a:ext cx="1008112" cy="1152128"/>
            <a:chOff x="7144372" y="3317086"/>
            <a:chExt cx="1687116" cy="1656184"/>
          </a:xfrm>
        </p:grpSpPr>
        <p:sp>
          <p:nvSpPr>
            <p:cNvPr id="96" name="Полилиния 95"/>
            <p:cNvSpPr/>
            <p:nvPr/>
          </p:nvSpPr>
          <p:spPr>
            <a:xfrm rot="10800000">
              <a:off x="7175304" y="3317086"/>
              <a:ext cx="1656184" cy="1656184"/>
            </a:xfrm>
            <a:custGeom>
              <a:avLst/>
              <a:gdLst/>
              <a:ahLst/>
              <a:cxnLst/>
              <a:rect l="l" t="t" r="r" b="b"/>
              <a:pathLst>
                <a:path w="1656184" h="1656184">
                  <a:moveTo>
                    <a:pt x="366594" y="0"/>
                  </a:moveTo>
                  <a:lnTo>
                    <a:pt x="1656184" y="0"/>
                  </a:lnTo>
                  <a:lnTo>
                    <a:pt x="1656184" y="522639"/>
                  </a:lnTo>
                  <a:lnTo>
                    <a:pt x="549879" y="522639"/>
                  </a:lnTo>
                  <a:lnTo>
                    <a:pt x="549879" y="1656184"/>
                  </a:lnTo>
                  <a:lnTo>
                    <a:pt x="0" y="1656184"/>
                  </a:lnTo>
                  <a:lnTo>
                    <a:pt x="0" y="348433"/>
                  </a:lnTo>
                  <a:cubicBezTo>
                    <a:pt x="0" y="155999"/>
                    <a:pt x="164130" y="0"/>
                    <a:pt x="366594" y="0"/>
                  </a:cubicBezTo>
                  <a:close/>
                </a:path>
              </a:pathLst>
            </a:custGeom>
            <a:solidFill>
              <a:srgbClr val="CD965F">
                <a:alpha val="7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7" name="Полилиния 96"/>
            <p:cNvSpPr/>
            <p:nvPr/>
          </p:nvSpPr>
          <p:spPr>
            <a:xfrm rot="10800000">
              <a:off x="7144372" y="4450631"/>
              <a:ext cx="1687115" cy="522639"/>
            </a:xfrm>
            <a:custGeom>
              <a:avLst/>
              <a:gdLst/>
              <a:ahLst/>
              <a:cxnLst/>
              <a:rect l="l" t="t" r="r" b="b"/>
              <a:pathLst>
                <a:path w="1687115" h="522639">
                  <a:moveTo>
                    <a:pt x="366594" y="0"/>
                  </a:moveTo>
                  <a:lnTo>
                    <a:pt x="1687115" y="0"/>
                  </a:lnTo>
                  <a:lnTo>
                    <a:pt x="1687115" y="522639"/>
                  </a:lnTo>
                  <a:lnTo>
                    <a:pt x="549879" y="522639"/>
                  </a:lnTo>
                  <a:lnTo>
                    <a:pt x="0" y="522639"/>
                  </a:lnTo>
                  <a:lnTo>
                    <a:pt x="0" y="348433"/>
                  </a:lnTo>
                  <a:cubicBezTo>
                    <a:pt x="0" y="155999"/>
                    <a:pt x="164130" y="0"/>
                    <a:pt x="366594" y="0"/>
                  </a:cubicBezTo>
                  <a:close/>
                </a:path>
              </a:pathLst>
            </a:custGeom>
            <a:solidFill>
              <a:srgbClr val="CD965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98" name="Группа 97"/>
          <p:cNvGrpSpPr/>
          <p:nvPr/>
        </p:nvGrpSpPr>
        <p:grpSpPr>
          <a:xfrm>
            <a:off x="323528" y="411510"/>
            <a:ext cx="1008112" cy="1152128"/>
            <a:chOff x="251519" y="771550"/>
            <a:chExt cx="871736" cy="976574"/>
          </a:xfrm>
        </p:grpSpPr>
        <p:sp>
          <p:nvSpPr>
            <p:cNvPr id="99" name="Полилиния 98"/>
            <p:cNvSpPr/>
            <p:nvPr/>
          </p:nvSpPr>
          <p:spPr>
            <a:xfrm>
              <a:off x="251519" y="771550"/>
              <a:ext cx="855753" cy="976574"/>
            </a:xfrm>
            <a:custGeom>
              <a:avLst/>
              <a:gdLst/>
              <a:ahLst/>
              <a:cxnLst/>
              <a:rect l="l" t="t" r="r" b="b"/>
              <a:pathLst>
                <a:path w="1656184" h="1656184">
                  <a:moveTo>
                    <a:pt x="366594" y="0"/>
                  </a:moveTo>
                  <a:lnTo>
                    <a:pt x="1656184" y="0"/>
                  </a:lnTo>
                  <a:lnTo>
                    <a:pt x="1656184" y="522639"/>
                  </a:lnTo>
                  <a:lnTo>
                    <a:pt x="549879" y="522639"/>
                  </a:lnTo>
                  <a:lnTo>
                    <a:pt x="549879" y="1656184"/>
                  </a:lnTo>
                  <a:lnTo>
                    <a:pt x="0" y="1656184"/>
                  </a:lnTo>
                  <a:lnTo>
                    <a:pt x="0" y="348433"/>
                  </a:lnTo>
                  <a:cubicBezTo>
                    <a:pt x="0" y="155999"/>
                    <a:pt x="164130" y="0"/>
                    <a:pt x="366594" y="0"/>
                  </a:cubicBezTo>
                  <a:close/>
                </a:path>
              </a:pathLst>
            </a:custGeom>
            <a:solidFill>
              <a:srgbClr val="E74825">
                <a:alpha val="7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0" name="Полилиния 99"/>
            <p:cNvSpPr/>
            <p:nvPr/>
          </p:nvSpPr>
          <p:spPr>
            <a:xfrm>
              <a:off x="251520" y="771550"/>
              <a:ext cx="871735" cy="308176"/>
            </a:xfrm>
            <a:custGeom>
              <a:avLst/>
              <a:gdLst/>
              <a:ahLst/>
              <a:cxnLst/>
              <a:rect l="l" t="t" r="r" b="b"/>
              <a:pathLst>
                <a:path w="1687115" h="522639">
                  <a:moveTo>
                    <a:pt x="366594" y="0"/>
                  </a:moveTo>
                  <a:lnTo>
                    <a:pt x="1687115" y="0"/>
                  </a:lnTo>
                  <a:lnTo>
                    <a:pt x="1687115" y="522639"/>
                  </a:lnTo>
                  <a:lnTo>
                    <a:pt x="549879" y="522639"/>
                  </a:lnTo>
                  <a:lnTo>
                    <a:pt x="0" y="522639"/>
                  </a:lnTo>
                  <a:lnTo>
                    <a:pt x="0" y="348433"/>
                  </a:lnTo>
                  <a:cubicBezTo>
                    <a:pt x="0" y="155999"/>
                    <a:pt x="164130" y="0"/>
                    <a:pt x="366594" y="0"/>
                  </a:cubicBezTo>
                  <a:close/>
                </a:path>
              </a:pathLst>
            </a:custGeom>
            <a:solidFill>
              <a:srgbClr val="E7482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01" name="Прямоугольник 100"/>
          <p:cNvSpPr/>
          <p:nvPr/>
        </p:nvSpPr>
        <p:spPr>
          <a:xfrm>
            <a:off x="1475656" y="267494"/>
            <a:ext cx="5976664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500" b="1" dirty="0">
                <a:solidFill>
                  <a:srgbClr val="561C0E"/>
                </a:solidFill>
              </a:rPr>
              <a:t>ДВОРЕЦ ГОСУСЛУГ НА ВДНХ</a:t>
            </a:r>
          </a:p>
        </p:txBody>
      </p:sp>
      <p:sp>
        <p:nvSpPr>
          <p:cNvPr id="102" name="Прямоугольник 101"/>
          <p:cNvSpPr/>
          <p:nvPr/>
        </p:nvSpPr>
        <p:spPr>
          <a:xfrm>
            <a:off x="601020" y="4700620"/>
            <a:ext cx="2269202" cy="3468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1000" b="1" i="1" dirty="0">
                <a:solidFill>
                  <a:srgbClr val="E74825"/>
                </a:solidFill>
              </a:rPr>
              <a:t>Дополнительные возможности</a:t>
            </a:r>
          </a:p>
        </p:txBody>
      </p:sp>
      <p:sp>
        <p:nvSpPr>
          <p:cNvPr id="103" name="Заголовок 13"/>
          <p:cNvSpPr/>
          <p:nvPr/>
        </p:nvSpPr>
        <p:spPr>
          <a:xfrm>
            <a:off x="323528" y="4659982"/>
            <a:ext cx="288032" cy="504056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0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fld id="{385BE958-5DA2-4D61-9C90-17FF1012EDD4}" type="slidenum">
              <a:rPr lang="en-US" sz="1800" smtClean="0">
                <a:solidFill>
                  <a:srgbClr val="F8F0E8"/>
                </a:solidFill>
              </a:rPr>
              <a:t>13</a:t>
            </a:fld>
            <a:endParaRPr lang="ru-RU" sz="1800" dirty="0">
              <a:solidFill>
                <a:srgbClr val="F8F0E8"/>
              </a:solidFill>
            </a:endParaRPr>
          </a:p>
        </p:txBody>
      </p:sp>
      <p:cxnSp>
        <p:nvCxnSpPr>
          <p:cNvPr id="104" name="Прямая соединительная линия 103"/>
          <p:cNvCxnSpPr/>
          <p:nvPr/>
        </p:nvCxnSpPr>
        <p:spPr>
          <a:xfrm>
            <a:off x="2926080" y="4853962"/>
            <a:ext cx="5966399" cy="0"/>
          </a:xfrm>
          <a:prstGeom prst="line">
            <a:avLst/>
          </a:prstGeom>
          <a:ln w="12700">
            <a:solidFill>
              <a:srgbClr val="E74825"/>
            </a:solidFill>
            <a:prstDash val="sysDot"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5" name="Прямоугольник 104"/>
          <p:cNvSpPr/>
          <p:nvPr/>
        </p:nvSpPr>
        <p:spPr>
          <a:xfrm>
            <a:off x="467544" y="2787774"/>
            <a:ext cx="4896544" cy="6016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b="1" dirty="0">
                <a:solidFill>
                  <a:schemeClr val="bg1"/>
                </a:solidFill>
              </a:rPr>
              <a:t>Дворец </a:t>
            </a:r>
            <a:r>
              <a:rPr lang="ru-RU" sz="1100" b="1" dirty="0" err="1">
                <a:solidFill>
                  <a:schemeClr val="bg1"/>
                </a:solidFill>
              </a:rPr>
              <a:t>госуслуг</a:t>
            </a:r>
            <a:r>
              <a:rPr lang="ru-RU" sz="1100" b="1" dirty="0">
                <a:solidFill>
                  <a:schemeClr val="bg1"/>
                </a:solidFill>
              </a:rPr>
              <a:t> </a:t>
            </a:r>
            <a:r>
              <a:rPr lang="ru-RU" sz="1100" b="1" dirty="0" smtClean="0">
                <a:solidFill>
                  <a:schemeClr val="bg1"/>
                </a:solidFill>
              </a:rPr>
              <a:t>находится в </a:t>
            </a:r>
            <a:r>
              <a:rPr lang="ru-RU" sz="1100" b="1" dirty="0">
                <a:solidFill>
                  <a:schemeClr val="bg1"/>
                </a:solidFill>
              </a:rPr>
              <a:t>одном из самых любимых мест горожан – на ВДНХ: </a:t>
            </a:r>
            <a:r>
              <a:rPr lang="ru-RU" sz="1100" dirty="0" smtClean="0">
                <a:solidFill>
                  <a:schemeClr val="bg1"/>
                </a:solidFill>
              </a:rPr>
              <a:t>москвичи </a:t>
            </a:r>
            <a:r>
              <a:rPr lang="ru-RU" sz="1100" dirty="0">
                <a:solidFill>
                  <a:schemeClr val="bg1"/>
                </a:solidFill>
              </a:rPr>
              <a:t>могут не только отдохнуть </a:t>
            </a:r>
            <a:br>
              <a:rPr lang="ru-RU" sz="1100" dirty="0">
                <a:solidFill>
                  <a:schemeClr val="bg1"/>
                </a:solidFill>
              </a:rPr>
            </a:br>
            <a:r>
              <a:rPr lang="ru-RU" sz="1100" dirty="0">
                <a:solidFill>
                  <a:schemeClr val="bg1"/>
                </a:solidFill>
              </a:rPr>
              <a:t>и провести время с семьей, но и получить государственные услуги</a:t>
            </a:r>
          </a:p>
        </p:txBody>
      </p:sp>
      <p:cxnSp>
        <p:nvCxnSpPr>
          <p:cNvPr id="106" name="Прямая соединительная линия 105"/>
          <p:cNvCxnSpPr/>
          <p:nvPr/>
        </p:nvCxnSpPr>
        <p:spPr>
          <a:xfrm>
            <a:off x="1475656" y="627534"/>
            <a:ext cx="7416824" cy="0"/>
          </a:xfrm>
          <a:prstGeom prst="line">
            <a:avLst/>
          </a:prstGeom>
          <a:ln>
            <a:solidFill>
              <a:srgbClr val="E7482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7" name="Прямоугольник 106"/>
          <p:cNvSpPr/>
          <p:nvPr/>
        </p:nvSpPr>
        <p:spPr>
          <a:xfrm>
            <a:off x="5394248" y="2787774"/>
            <a:ext cx="3528392" cy="900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dirty="0">
                <a:solidFill>
                  <a:srgbClr val="561C0E"/>
                </a:solidFill>
              </a:rPr>
              <a:t>Во Дворце </a:t>
            </a:r>
            <a:r>
              <a:rPr lang="ru-RU" sz="1050" dirty="0" err="1">
                <a:solidFill>
                  <a:srgbClr val="561C0E"/>
                </a:solidFill>
              </a:rPr>
              <a:t>госуслуг</a:t>
            </a:r>
            <a:r>
              <a:rPr lang="ru-RU" sz="1050" dirty="0">
                <a:solidFill>
                  <a:srgbClr val="561C0E"/>
                </a:solidFill>
              </a:rPr>
              <a:t> жители могут получить </a:t>
            </a:r>
            <a:br>
              <a:rPr lang="ru-RU" sz="1050" dirty="0">
                <a:solidFill>
                  <a:srgbClr val="561C0E"/>
                </a:solidFill>
              </a:rPr>
            </a:br>
            <a:r>
              <a:rPr lang="ru-RU" sz="1050" b="1" dirty="0">
                <a:solidFill>
                  <a:srgbClr val="E74825"/>
                </a:solidFill>
              </a:rPr>
              <a:t>более 280 государственных </a:t>
            </a:r>
            <a:r>
              <a:rPr lang="ru-RU" sz="1050" b="1" dirty="0" smtClean="0">
                <a:solidFill>
                  <a:srgbClr val="E74825"/>
                </a:solidFill>
              </a:rPr>
              <a:t>услуг </a:t>
            </a:r>
            <a:br>
              <a:rPr lang="ru-RU" sz="1050" b="1" dirty="0" smtClean="0">
                <a:solidFill>
                  <a:srgbClr val="E74825"/>
                </a:solidFill>
              </a:rPr>
            </a:br>
            <a:r>
              <a:rPr lang="ru-RU" sz="1050" dirty="0" smtClean="0">
                <a:solidFill>
                  <a:srgbClr val="561C0E"/>
                </a:solidFill>
              </a:rPr>
              <a:t>и </a:t>
            </a:r>
            <a:r>
              <a:rPr lang="ru-RU" sz="1050" dirty="0">
                <a:solidFill>
                  <a:srgbClr val="561C0E"/>
                </a:solidFill>
              </a:rPr>
              <a:t>воспользоваться дополнительными сервисами </a:t>
            </a:r>
            <a:r>
              <a:rPr lang="ru-RU" sz="1050" dirty="0" smtClean="0">
                <a:solidFill>
                  <a:srgbClr val="561C0E"/>
                </a:solidFill>
              </a:rPr>
              <a:t/>
            </a:r>
            <a:br>
              <a:rPr lang="ru-RU" sz="1050" dirty="0" smtClean="0">
                <a:solidFill>
                  <a:srgbClr val="561C0E"/>
                </a:solidFill>
              </a:rPr>
            </a:br>
            <a:r>
              <a:rPr lang="ru-RU" sz="1050" dirty="0" smtClean="0">
                <a:solidFill>
                  <a:srgbClr val="561C0E"/>
                </a:solidFill>
              </a:rPr>
              <a:t>в </a:t>
            </a:r>
            <a:r>
              <a:rPr lang="ru-RU" sz="1050" dirty="0">
                <a:solidFill>
                  <a:srgbClr val="561C0E"/>
                </a:solidFill>
              </a:rPr>
              <a:t>новом формате</a:t>
            </a:r>
          </a:p>
          <a:p>
            <a:endParaRPr lang="ru-RU" sz="1050" dirty="0">
              <a:solidFill>
                <a:srgbClr val="561C0E"/>
              </a:solidFill>
            </a:endParaRPr>
          </a:p>
        </p:txBody>
      </p:sp>
      <p:sp>
        <p:nvSpPr>
          <p:cNvPr id="108" name="Прямоугольник 107"/>
          <p:cNvSpPr/>
          <p:nvPr/>
        </p:nvSpPr>
        <p:spPr>
          <a:xfrm>
            <a:off x="3552128" y="3723878"/>
            <a:ext cx="2717870" cy="7489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0000">
              <a:lnSpc>
                <a:spcPts val="1100"/>
              </a:lnSpc>
              <a:spcAft>
                <a:spcPts val="500"/>
              </a:spcAft>
            </a:pPr>
            <a:r>
              <a:rPr lang="ru-RU" sz="1100" i="1" dirty="0">
                <a:solidFill>
                  <a:srgbClr val="561C0E"/>
                </a:solidFill>
              </a:rPr>
              <a:t>торжественное вручение паспортов 14-летним</a:t>
            </a:r>
          </a:p>
          <a:p>
            <a:pPr marL="360000">
              <a:lnSpc>
                <a:spcPts val="1100"/>
              </a:lnSpc>
              <a:spcAft>
                <a:spcPts val="500"/>
              </a:spcAft>
            </a:pPr>
            <a:r>
              <a:rPr lang="ru-RU" sz="1100" i="1" spc="-50" dirty="0">
                <a:solidFill>
                  <a:srgbClr val="561C0E"/>
                </a:solidFill>
              </a:rPr>
              <a:t>Музейно-выставочный комплекс </a:t>
            </a:r>
            <a:br>
              <a:rPr lang="ru-RU" sz="1100" i="1" spc="-50" dirty="0">
                <a:solidFill>
                  <a:srgbClr val="561C0E"/>
                </a:solidFill>
              </a:rPr>
            </a:br>
            <a:r>
              <a:rPr lang="ru-RU" sz="1100" i="1" spc="-50" dirty="0">
                <a:solidFill>
                  <a:srgbClr val="561C0E"/>
                </a:solidFill>
              </a:rPr>
              <a:t>истории государственной службы </a:t>
            </a:r>
          </a:p>
        </p:txBody>
      </p:sp>
      <p:pic>
        <p:nvPicPr>
          <p:cNvPr id="109" name="Рисунок 10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676563" y="3673980"/>
            <a:ext cx="223794" cy="316433"/>
          </a:xfrm>
          <a:prstGeom prst="rect">
            <a:avLst/>
          </a:prstGeom>
        </p:spPr>
      </p:pic>
      <p:sp>
        <p:nvSpPr>
          <p:cNvPr id="110" name="Прямоугольник 109"/>
          <p:cNvSpPr/>
          <p:nvPr/>
        </p:nvSpPr>
        <p:spPr>
          <a:xfrm>
            <a:off x="439887" y="3723878"/>
            <a:ext cx="3359988" cy="3744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0000">
              <a:lnSpc>
                <a:spcPts val="1100"/>
              </a:lnSpc>
              <a:spcAft>
                <a:spcPts val="500"/>
              </a:spcAft>
            </a:pPr>
            <a:r>
              <a:rPr lang="ru-RU" sz="1100" i="1" dirty="0" smtClean="0">
                <a:solidFill>
                  <a:srgbClr val="561C0E"/>
                </a:solidFill>
              </a:rPr>
              <a:t>возможность </a:t>
            </a:r>
            <a:r>
              <a:rPr lang="ru-RU" sz="1100" i="1" dirty="0">
                <a:solidFill>
                  <a:srgbClr val="561C0E"/>
                </a:solidFill>
              </a:rPr>
              <a:t>безналичной оплаты </a:t>
            </a:r>
            <a:br>
              <a:rPr lang="ru-RU" sz="1100" i="1" dirty="0">
                <a:solidFill>
                  <a:srgbClr val="561C0E"/>
                </a:solidFill>
              </a:rPr>
            </a:br>
            <a:r>
              <a:rPr lang="ru-RU" sz="1100" i="1" dirty="0">
                <a:solidFill>
                  <a:srgbClr val="561C0E"/>
                </a:solidFill>
              </a:rPr>
              <a:t>госпошлин в окнах приема</a:t>
            </a:r>
          </a:p>
        </p:txBody>
      </p:sp>
      <p:sp>
        <p:nvSpPr>
          <p:cNvPr id="111" name="Прямоугольник 110"/>
          <p:cNvSpPr/>
          <p:nvPr/>
        </p:nvSpPr>
        <p:spPr>
          <a:xfrm>
            <a:off x="6204374" y="3723878"/>
            <a:ext cx="2770407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0000">
              <a:lnSpc>
                <a:spcPts val="1100"/>
              </a:lnSpc>
              <a:spcAft>
                <a:spcPts val="500"/>
              </a:spcAft>
            </a:pPr>
            <a:r>
              <a:rPr lang="ru-RU" sz="1100" i="1" dirty="0">
                <a:solidFill>
                  <a:srgbClr val="561C0E"/>
                </a:solidFill>
              </a:rPr>
              <a:t>Учебный центр </a:t>
            </a:r>
            <a:r>
              <a:rPr lang="en-US" sz="1100" i="1" dirty="0">
                <a:solidFill>
                  <a:srgbClr val="561C0E"/>
                </a:solidFill>
              </a:rPr>
              <a:t/>
            </a:r>
            <a:br>
              <a:rPr lang="en-US" sz="1100" i="1" dirty="0">
                <a:solidFill>
                  <a:srgbClr val="561C0E"/>
                </a:solidFill>
              </a:rPr>
            </a:br>
            <a:r>
              <a:rPr lang="ru-RU" sz="1100" i="1" dirty="0">
                <a:solidFill>
                  <a:srgbClr val="561C0E"/>
                </a:solidFill>
              </a:rPr>
              <a:t>для сотрудников</a:t>
            </a:r>
          </a:p>
          <a:p>
            <a:pPr marL="360000">
              <a:lnSpc>
                <a:spcPts val="1100"/>
              </a:lnSpc>
              <a:spcAft>
                <a:spcPts val="500"/>
              </a:spcAft>
            </a:pPr>
            <a:r>
              <a:rPr lang="ru-RU" sz="1100" i="1" dirty="0">
                <a:solidFill>
                  <a:srgbClr val="561C0E"/>
                </a:solidFill>
              </a:rPr>
              <a:t>просторный </a:t>
            </a:r>
            <a:r>
              <a:rPr lang="ru-RU" sz="1100" i="1" dirty="0" smtClean="0">
                <a:solidFill>
                  <a:srgbClr val="561C0E"/>
                </a:solidFill>
              </a:rPr>
              <a:t>конференц-зал</a:t>
            </a:r>
          </a:p>
          <a:p>
            <a:pPr marL="360000">
              <a:lnSpc>
                <a:spcPts val="1100"/>
              </a:lnSpc>
              <a:spcAft>
                <a:spcPts val="500"/>
              </a:spcAft>
            </a:pPr>
            <a:r>
              <a:rPr lang="ru-RU" sz="1100" i="1" dirty="0" smtClean="0">
                <a:solidFill>
                  <a:srgbClr val="561C0E"/>
                </a:solidFill>
              </a:rPr>
              <a:t>кафетерий</a:t>
            </a:r>
            <a:endParaRPr lang="ru-RU" sz="1100" i="1" dirty="0">
              <a:solidFill>
                <a:srgbClr val="561C0E"/>
              </a:solidFill>
            </a:endParaRPr>
          </a:p>
        </p:txBody>
      </p:sp>
      <p:pic>
        <p:nvPicPr>
          <p:cNvPr id="112" name="Рисунок 1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64347" y="3673980"/>
            <a:ext cx="223794" cy="316433"/>
          </a:xfrm>
          <a:prstGeom prst="rect">
            <a:avLst/>
          </a:prstGeom>
        </p:spPr>
      </p:pic>
      <p:pic>
        <p:nvPicPr>
          <p:cNvPr id="113" name="Рисунок 1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64347" y="4054757"/>
            <a:ext cx="223794" cy="316433"/>
          </a:xfrm>
          <a:prstGeom prst="rect">
            <a:avLst/>
          </a:prstGeom>
        </p:spPr>
      </p:pic>
      <p:pic>
        <p:nvPicPr>
          <p:cNvPr id="114" name="Рисунок 1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335622" y="3673980"/>
            <a:ext cx="223794" cy="316433"/>
          </a:xfrm>
          <a:prstGeom prst="rect">
            <a:avLst/>
          </a:prstGeom>
        </p:spPr>
      </p:pic>
      <p:pic>
        <p:nvPicPr>
          <p:cNvPr id="115" name="Рисунок 1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335622" y="4007133"/>
            <a:ext cx="223794" cy="316433"/>
          </a:xfrm>
          <a:prstGeom prst="rect">
            <a:avLst/>
          </a:prstGeom>
        </p:spPr>
      </p:pic>
      <p:pic>
        <p:nvPicPr>
          <p:cNvPr id="116" name="Рисунок 1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676563" y="4016657"/>
            <a:ext cx="223794" cy="316433"/>
          </a:xfrm>
          <a:prstGeom prst="rect">
            <a:avLst/>
          </a:prstGeom>
        </p:spPr>
      </p:pic>
      <p:sp>
        <p:nvSpPr>
          <p:cNvPr id="117" name="Прямоугольник 116"/>
          <p:cNvSpPr/>
          <p:nvPr/>
        </p:nvSpPr>
        <p:spPr>
          <a:xfrm>
            <a:off x="405829" y="4136009"/>
            <a:ext cx="2620910" cy="2333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60000">
              <a:lnSpc>
                <a:spcPts val="1100"/>
              </a:lnSpc>
              <a:spcAft>
                <a:spcPts val="500"/>
              </a:spcAft>
            </a:pPr>
            <a:r>
              <a:rPr lang="ru-RU" sz="1100" i="1" dirty="0">
                <a:solidFill>
                  <a:srgbClr val="561C0E"/>
                </a:solidFill>
              </a:rPr>
              <a:t>зона отдыха и детский уголок</a:t>
            </a:r>
          </a:p>
        </p:txBody>
      </p:sp>
      <p:pic>
        <p:nvPicPr>
          <p:cNvPr id="118" name="Google Shape;567;g1085bbaee28_10_0"/>
          <p:cNvPicPr preferRelativeResize="0"/>
          <p:nvPr/>
        </p:nvPicPr>
        <p:blipFill rotWithShape="1">
          <a:blip r:embed="rId7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28384" y="195486"/>
            <a:ext cx="835220" cy="355262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" name="Рисунок 1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340787" y="4212950"/>
            <a:ext cx="223794" cy="316433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508;g1082862a88a_12_0"/>
          <p:cNvSpPr/>
          <p:nvPr/>
        </p:nvSpPr>
        <p:spPr>
          <a:xfrm rot="10800000">
            <a:off x="357126" y="3865737"/>
            <a:ext cx="5439141" cy="660765"/>
          </a:xfrm>
          <a:prstGeom prst="rect">
            <a:avLst/>
          </a:prstGeom>
          <a:solidFill>
            <a:srgbClr val="F7F7F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330058" y="790303"/>
            <a:ext cx="2738387" cy="1993537"/>
          </a:xfrm>
          <a:prstGeom prst="rect">
            <a:avLst/>
          </a:prstGeom>
          <a:solidFill>
            <a:srgbClr val="E7482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8637" lvl="0">
              <a:buSzPts val="1400"/>
            </a:pPr>
            <a:r>
              <a:rPr lang="ru-RU" sz="1300" b="1" dirty="0">
                <a:ea typeface="Arial"/>
                <a:cs typeface="Arial"/>
              </a:rPr>
              <a:t>Проект «Спортивные выходные» – </a:t>
            </a:r>
            <a:r>
              <a:rPr lang="ru-RU" sz="1300" dirty="0">
                <a:ea typeface="Arial"/>
                <a:cs typeface="Arial"/>
              </a:rPr>
              <a:t>возможность бесплатно заниматься спортом под руководством профессиональных тренеров. Это совместный проект центров </a:t>
            </a:r>
            <a:r>
              <a:rPr lang="ru-RU" sz="1300" dirty="0" err="1">
                <a:ea typeface="Arial"/>
                <a:cs typeface="Arial"/>
              </a:rPr>
              <a:t>госуслуг</a:t>
            </a:r>
            <a:r>
              <a:rPr lang="ru-RU" sz="1300" dirty="0">
                <a:ea typeface="Arial"/>
                <a:cs typeface="Arial"/>
              </a:rPr>
              <a:t> </a:t>
            </a:r>
            <a:r>
              <a:rPr lang="ru-RU" sz="1300" dirty="0" smtClean="0">
                <a:ea typeface="Arial"/>
                <a:cs typeface="Arial"/>
              </a:rPr>
              <a:t>«</a:t>
            </a:r>
            <a:r>
              <a:rPr lang="ru-RU" sz="1300" dirty="0">
                <a:ea typeface="Arial"/>
                <a:cs typeface="Arial"/>
              </a:rPr>
              <a:t>Мои Документы» </a:t>
            </a:r>
            <a:r>
              <a:rPr lang="ru-RU" sz="1300" dirty="0" smtClean="0">
                <a:ea typeface="Arial"/>
                <a:cs typeface="Arial"/>
              </a:rPr>
              <a:t/>
            </a:r>
            <a:br>
              <a:rPr lang="ru-RU" sz="1300" dirty="0" smtClean="0">
                <a:ea typeface="Arial"/>
                <a:cs typeface="Arial"/>
              </a:rPr>
            </a:br>
            <a:r>
              <a:rPr lang="ru-RU" sz="1300" dirty="0" smtClean="0">
                <a:ea typeface="Arial"/>
                <a:cs typeface="Arial"/>
              </a:rPr>
              <a:t>и </a:t>
            </a:r>
            <a:r>
              <a:rPr lang="ru-RU" sz="1300" dirty="0">
                <a:ea typeface="Arial"/>
                <a:cs typeface="Arial"/>
              </a:rPr>
              <a:t>Департамента спорта</a:t>
            </a:r>
          </a:p>
        </p:txBody>
      </p:sp>
      <p:sp>
        <p:nvSpPr>
          <p:cNvPr id="560" name="Google Shape;560;g1085bbaee28_10_0"/>
          <p:cNvSpPr/>
          <p:nvPr/>
        </p:nvSpPr>
        <p:spPr>
          <a:xfrm rot="10800000">
            <a:off x="3222085" y="793340"/>
            <a:ext cx="2567560" cy="2000242"/>
          </a:xfrm>
          <a:prstGeom prst="rect">
            <a:avLst/>
          </a:prstGeom>
          <a:solidFill>
            <a:srgbClr val="F7F7F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2" name="Google Shape;562;g1085bbaee28_10_0"/>
          <p:cNvSpPr/>
          <p:nvPr/>
        </p:nvSpPr>
        <p:spPr>
          <a:xfrm>
            <a:off x="4271619" y="1090393"/>
            <a:ext cx="1656300" cy="42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3300" rIns="0" bIns="0" anchor="t" anchorCtr="0">
            <a:noAutofit/>
          </a:bodyPr>
          <a:lstStyle/>
          <a:p>
            <a:pPr marL="135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lang="ru-RU" sz="1200" b="0" i="0" u="none" strike="noStrike" cap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онлайн-тренировок</a:t>
            </a:r>
            <a:endParaRPr sz="1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3" name="Google Shape;563;g1085bbaee28_10_0"/>
          <p:cNvSpPr/>
          <p:nvPr/>
        </p:nvSpPr>
        <p:spPr>
          <a:xfrm>
            <a:off x="611560" y="4659982"/>
            <a:ext cx="3240300" cy="34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ru-RU" sz="1000" b="1" i="1" u="none" strike="noStrike" cap="none" dirty="0" smtClean="0">
                <a:solidFill>
                  <a:srgbClr val="E74825"/>
                </a:solidFill>
                <a:latin typeface="Arial"/>
                <a:ea typeface="Arial"/>
                <a:cs typeface="Arial"/>
                <a:sym typeface="Arial"/>
              </a:rPr>
              <a:t>Проекты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4" name="Google Shape;564;g1085bbaee28_10_0"/>
          <p:cNvSpPr/>
          <p:nvPr/>
        </p:nvSpPr>
        <p:spPr>
          <a:xfrm>
            <a:off x="323528" y="4659982"/>
            <a:ext cx="288000" cy="50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8F0E8"/>
              </a:buClr>
              <a:buSzPts val="1800"/>
              <a:buFont typeface="Arial"/>
              <a:buNone/>
            </a:pPr>
            <a:fld id="{00000000-1234-1234-1234-123412341234}" type="slidenum">
              <a:rPr lang="ru-RU" sz="1800" b="1" i="0" u="none" strike="noStrike" cap="none">
                <a:solidFill>
                  <a:srgbClr val="F8F0E8"/>
                </a:solidFill>
                <a:latin typeface="Arial"/>
                <a:ea typeface="Arial"/>
                <a:cs typeface="Arial"/>
                <a:sym typeface="Arial"/>
              </a:rPr>
              <a:t>14</a:t>
            </a:fld>
            <a:endParaRPr sz="1800" b="1" i="0" u="none" strike="noStrike" cap="none">
              <a:solidFill>
                <a:srgbClr val="F8F0E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565" name="Google Shape;565;g1085bbaee28_10_0"/>
          <p:cNvCxnSpPr/>
          <p:nvPr/>
        </p:nvCxnSpPr>
        <p:spPr>
          <a:xfrm>
            <a:off x="259171" y="627534"/>
            <a:ext cx="5537100" cy="0"/>
          </a:xfrm>
          <a:prstGeom prst="straightConnector1">
            <a:avLst/>
          </a:prstGeom>
          <a:noFill/>
          <a:ln w="25400" cap="flat" cmpd="sng">
            <a:solidFill>
              <a:srgbClr val="E74825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566" name="Google Shape;566;g1085bbaee28_10_0"/>
          <p:cNvSpPr/>
          <p:nvPr/>
        </p:nvSpPr>
        <p:spPr>
          <a:xfrm>
            <a:off x="251520" y="267494"/>
            <a:ext cx="6030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ru-RU" sz="1500" b="1" i="0" u="none" strike="noStrike" cap="none" dirty="0">
                <a:solidFill>
                  <a:srgbClr val="561C0E"/>
                </a:solidFill>
                <a:latin typeface="Arial"/>
                <a:ea typeface="Arial"/>
                <a:cs typeface="Arial"/>
                <a:sym typeface="Arial"/>
              </a:rPr>
              <a:t>СПОРТИВНЫЕ ВЫХОДНЫЕ</a:t>
            </a:r>
            <a:endParaRPr sz="1500" b="1" i="0" u="none" strike="noStrike" cap="none" dirty="0">
              <a:solidFill>
                <a:srgbClr val="561C0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67" name="Google Shape;567;g1085bbaee28_10_0"/>
          <p:cNvPicPr preferRelativeResize="0"/>
          <p:nvPr/>
        </p:nvPicPr>
        <p:blipFill rotWithShape="1"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28384" y="195486"/>
            <a:ext cx="835220" cy="355262"/>
          </a:xfrm>
          <a:prstGeom prst="rect">
            <a:avLst/>
          </a:prstGeom>
          <a:noFill/>
          <a:ln>
            <a:noFill/>
          </a:ln>
        </p:spPr>
      </p:pic>
      <p:sp>
        <p:nvSpPr>
          <p:cNvPr id="568" name="Google Shape;568;g1085bbaee28_10_0"/>
          <p:cNvSpPr/>
          <p:nvPr/>
        </p:nvSpPr>
        <p:spPr>
          <a:xfrm>
            <a:off x="3347925" y="965449"/>
            <a:ext cx="1008000" cy="54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rtl="0">
              <a:lnSpc>
                <a:spcPct val="33733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lang="ru-RU" sz="3000" b="1" i="0" u="none" strike="noStrike" cap="none" dirty="0" smtClean="0">
                <a:solidFill>
                  <a:srgbClr val="E74825"/>
                </a:solidFill>
                <a:latin typeface="Arial"/>
                <a:ea typeface="Arial"/>
                <a:cs typeface="Arial"/>
                <a:sym typeface="Arial"/>
              </a:rPr>
              <a:t>&gt;</a:t>
            </a:r>
            <a:r>
              <a:rPr lang="ru-RU" sz="3000" b="1" dirty="0" smtClean="0">
                <a:solidFill>
                  <a:srgbClr val="E74825"/>
                </a:solidFill>
              </a:rPr>
              <a:t>550</a:t>
            </a:r>
            <a:r>
              <a:rPr lang="ru-RU" sz="3000" b="1" i="0" u="none" strike="noStrike" cap="none" dirty="0" smtClean="0">
                <a:solidFill>
                  <a:srgbClr val="E74825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3000" b="1" i="0" u="none" strike="noStrike" cap="none" dirty="0">
              <a:solidFill>
                <a:srgbClr val="E7482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9" name="Google Shape;569;g1085bbaee28_10_0"/>
          <p:cNvSpPr/>
          <p:nvPr/>
        </p:nvSpPr>
        <p:spPr>
          <a:xfrm>
            <a:off x="4608660" y="1474334"/>
            <a:ext cx="2361098" cy="755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3300" rIns="0" bIns="0" anchor="t" anchorCtr="0">
            <a:noAutofit/>
          </a:bodyPr>
          <a:lstStyle/>
          <a:p>
            <a:pPr marL="135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lang="ru-RU" sz="1200" dirty="0" smtClean="0">
                <a:solidFill>
                  <a:schemeClr val="dk1"/>
                </a:solidFill>
              </a:rPr>
              <a:t>участников </a:t>
            </a:r>
          </a:p>
          <a:p>
            <a:pPr marL="135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lang="ru-RU" sz="1200" dirty="0" smtClean="0">
                <a:solidFill>
                  <a:schemeClr val="dk1"/>
                </a:solidFill>
              </a:rPr>
              <a:t>офлайн-сезона </a:t>
            </a:r>
            <a:endParaRPr sz="1200" b="0" i="0" u="none" strike="noStrike" cap="none" dirty="0">
              <a:solidFill>
                <a:schemeClr val="dk1"/>
              </a:solidFill>
              <a:sym typeface="Arial"/>
            </a:endParaRPr>
          </a:p>
        </p:txBody>
      </p:sp>
      <p:sp>
        <p:nvSpPr>
          <p:cNvPr id="570" name="Google Shape;570;g1085bbaee28_10_0"/>
          <p:cNvSpPr/>
          <p:nvPr/>
        </p:nvSpPr>
        <p:spPr>
          <a:xfrm>
            <a:off x="3340634" y="1611284"/>
            <a:ext cx="1440300" cy="28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marR="0" lvl="0" indent="0" rtl="0">
              <a:lnSpc>
                <a:spcPct val="6666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lang="ru-RU" sz="3000" b="1" dirty="0" smtClean="0">
                <a:solidFill>
                  <a:srgbClr val="E74825"/>
                </a:solidFill>
              </a:rPr>
              <a:t>&gt;31</a:t>
            </a:r>
            <a:r>
              <a:rPr lang="ru-RU" sz="1800" b="1" i="0" u="none" strike="noStrike" cap="none" dirty="0" smtClean="0">
                <a:solidFill>
                  <a:srgbClr val="E74825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800" b="1" i="0" u="none" strike="noStrike" cap="none" dirty="0">
                <a:solidFill>
                  <a:srgbClr val="E74825"/>
                </a:solidFill>
                <a:latin typeface="Arial"/>
                <a:ea typeface="Arial"/>
                <a:cs typeface="Arial"/>
                <a:sym typeface="Arial"/>
              </a:rPr>
              <a:t>тыс.</a:t>
            </a:r>
            <a:endParaRPr sz="1800" b="1" i="0" u="none" strike="noStrike" cap="none" dirty="0">
              <a:solidFill>
                <a:srgbClr val="E7482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2" name="Google Shape;572;g1085bbaee28_10_0"/>
          <p:cNvSpPr/>
          <p:nvPr/>
        </p:nvSpPr>
        <p:spPr>
          <a:xfrm>
            <a:off x="4967451" y="2155821"/>
            <a:ext cx="1584300" cy="6372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3300" rIns="0" bIns="0" anchor="t" anchorCtr="0">
            <a:noAutofit/>
          </a:bodyPr>
          <a:lstStyle/>
          <a:p>
            <a:pPr marL="135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lang="ru-RU" sz="1200" dirty="0">
                <a:solidFill>
                  <a:schemeClr val="dk1"/>
                </a:solidFill>
              </a:rPr>
              <a:t>в летнем </a:t>
            </a:r>
            <a:endParaRPr lang="ru-RU" sz="1200" dirty="0" smtClean="0">
              <a:solidFill>
                <a:schemeClr val="dk1"/>
              </a:solidFill>
            </a:endParaRPr>
          </a:p>
          <a:p>
            <a:pPr marL="135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lang="ru-RU" sz="1200" dirty="0" smtClean="0">
                <a:solidFill>
                  <a:schemeClr val="dk1"/>
                </a:solidFill>
              </a:rPr>
              <a:t>сезоне</a:t>
            </a:r>
            <a:endParaRPr sz="1200" dirty="0">
              <a:solidFill>
                <a:schemeClr val="dk1"/>
              </a:solidFill>
            </a:endParaRPr>
          </a:p>
        </p:txBody>
      </p:sp>
      <p:sp>
        <p:nvSpPr>
          <p:cNvPr id="573" name="Google Shape;573;g1085bbaee28_10_0"/>
          <p:cNvSpPr/>
          <p:nvPr/>
        </p:nvSpPr>
        <p:spPr>
          <a:xfrm>
            <a:off x="371255" y="3231472"/>
            <a:ext cx="5418390" cy="13866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3300" rIns="0" bIns="0" anchor="t" anchorCtr="0">
            <a:noAutofit/>
          </a:bodyPr>
          <a:lstStyle/>
          <a:p>
            <a:pPr marL="1350" lvl="0" algn="just">
              <a:buSzPts val="1200"/>
            </a:pPr>
            <a:r>
              <a:rPr lang="ru-RU" sz="1100" dirty="0" smtClean="0">
                <a:solidFill>
                  <a:srgbClr val="623B2A"/>
                </a:solidFill>
              </a:rPr>
              <a:t>Впервые </a:t>
            </a:r>
            <a:r>
              <a:rPr lang="ru-RU" sz="1100" dirty="0">
                <a:solidFill>
                  <a:srgbClr val="623B2A"/>
                </a:solidFill>
              </a:rPr>
              <a:t>занятия в холодное время года </a:t>
            </a:r>
            <a:r>
              <a:rPr lang="ru-RU" sz="1100" dirty="0" smtClean="0">
                <a:solidFill>
                  <a:srgbClr val="623B2A"/>
                </a:solidFill>
              </a:rPr>
              <a:t>проходят </a:t>
            </a:r>
            <a:r>
              <a:rPr lang="ru-RU" sz="1100" dirty="0">
                <a:solidFill>
                  <a:srgbClr val="623B2A"/>
                </a:solidFill>
              </a:rPr>
              <a:t>на </a:t>
            </a:r>
            <a:r>
              <a:rPr lang="ru-RU" sz="1100" dirty="0" smtClean="0">
                <a:solidFill>
                  <a:srgbClr val="623B2A"/>
                </a:solidFill>
              </a:rPr>
              <a:t>8 уникальных </a:t>
            </a:r>
            <a:r>
              <a:rPr lang="ru-RU" sz="1100" dirty="0">
                <a:solidFill>
                  <a:srgbClr val="623B2A"/>
                </a:solidFill>
              </a:rPr>
              <a:t>закрытых локациях столицы — в студиях </a:t>
            </a:r>
            <a:r>
              <a:rPr lang="ru-RU" sz="1100" dirty="0" err="1" smtClean="0">
                <a:solidFill>
                  <a:srgbClr val="623B2A"/>
                </a:solidFill>
              </a:rPr>
              <a:t>Smstretching</a:t>
            </a:r>
            <a:r>
              <a:rPr lang="ru-RU" sz="1100" dirty="0">
                <a:solidFill>
                  <a:srgbClr val="623B2A"/>
                </a:solidFill>
              </a:rPr>
              <a:t>, Доме культуры «ГЭС-2», здании Северного речного вокзала и Доме культуры на ВДНХ.</a:t>
            </a:r>
            <a:endParaRPr sz="1100" b="0" i="0" u="none" strike="noStrike" cap="none" dirty="0">
              <a:solidFill>
                <a:srgbClr val="623B2A"/>
              </a:solidFill>
              <a:sym typeface="Arial"/>
            </a:endParaRPr>
          </a:p>
        </p:txBody>
      </p:sp>
      <p:sp>
        <p:nvSpPr>
          <p:cNvPr id="581" name="Google Shape;581;g1085bbaee28_10_0"/>
          <p:cNvSpPr/>
          <p:nvPr/>
        </p:nvSpPr>
        <p:spPr>
          <a:xfrm>
            <a:off x="3552376" y="2006210"/>
            <a:ext cx="1446871" cy="3774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marR="0" lvl="0" indent="0" algn="l" rtl="0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lang="ru-RU" sz="3000" b="1" dirty="0">
                <a:solidFill>
                  <a:srgbClr val="E74825"/>
                </a:solidFill>
              </a:rPr>
              <a:t>20</a:t>
            </a:r>
            <a:r>
              <a:rPr lang="ru-RU" sz="1800" b="1" i="0" u="none" strike="noStrike" cap="none" dirty="0" smtClean="0">
                <a:solidFill>
                  <a:srgbClr val="E74825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300" b="1" dirty="0" smtClean="0">
                <a:solidFill>
                  <a:srgbClr val="E74825"/>
                </a:solidFill>
              </a:rPr>
              <a:t>локаций</a:t>
            </a:r>
            <a:endParaRPr sz="1300" b="1" dirty="0">
              <a:solidFill>
                <a:srgbClr val="E74825"/>
              </a:solidFill>
            </a:endParaRPr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>
            <a:off x="1446793" y="4803998"/>
            <a:ext cx="6113572" cy="0"/>
          </a:xfrm>
          <a:prstGeom prst="line">
            <a:avLst/>
          </a:prstGeom>
          <a:ln w="12700">
            <a:solidFill>
              <a:srgbClr val="E74825"/>
            </a:solidFill>
            <a:prstDash val="sysDot"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394879" y="3934154"/>
            <a:ext cx="565441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00" b="1" dirty="0">
                <a:solidFill>
                  <a:srgbClr val="623B2A"/>
                </a:solidFill>
              </a:rPr>
              <a:t>Самые популярные дисциплины проекта — </a:t>
            </a:r>
            <a:r>
              <a:rPr lang="ru-RU" sz="1300" dirty="0">
                <a:solidFill>
                  <a:srgbClr val="623B2A"/>
                </a:solidFill>
              </a:rPr>
              <a:t>йога, </a:t>
            </a:r>
            <a:r>
              <a:rPr lang="ru-RU" sz="1300" dirty="0" err="1">
                <a:solidFill>
                  <a:srgbClr val="623B2A"/>
                </a:solidFill>
              </a:rPr>
              <a:t>стретчинг</a:t>
            </a:r>
            <a:r>
              <a:rPr lang="ru-RU" sz="1300" dirty="0">
                <a:solidFill>
                  <a:srgbClr val="623B2A"/>
                </a:solidFill>
              </a:rPr>
              <a:t>, функциональный </a:t>
            </a:r>
            <a:r>
              <a:rPr lang="ru-RU" sz="1300" dirty="0" smtClean="0">
                <a:solidFill>
                  <a:srgbClr val="623B2A"/>
                </a:solidFill>
              </a:rPr>
              <a:t>и </a:t>
            </a:r>
            <a:r>
              <a:rPr lang="ru-RU" sz="1300" dirty="0">
                <a:solidFill>
                  <a:srgbClr val="623B2A"/>
                </a:solidFill>
              </a:rPr>
              <a:t>танцевальный тренинг.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59171" y="2885543"/>
            <a:ext cx="5373003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300" b="1" dirty="0" smtClean="0">
                <a:solidFill>
                  <a:srgbClr val="E74825"/>
                </a:solidFill>
              </a:rPr>
              <a:t>1 октября 2022 г. проект </a:t>
            </a:r>
            <a:r>
              <a:rPr lang="ru-RU" sz="1300" b="1" dirty="0">
                <a:solidFill>
                  <a:srgbClr val="E74825"/>
                </a:solidFill>
              </a:rPr>
              <a:t>стартовал в новом </a:t>
            </a:r>
            <a:r>
              <a:rPr lang="ru-RU" sz="1300" b="1" dirty="0" smtClean="0">
                <a:solidFill>
                  <a:srgbClr val="E74825"/>
                </a:solidFill>
              </a:rPr>
              <a:t>формате</a:t>
            </a:r>
            <a:endParaRPr lang="ru-RU" sz="1300" b="1" dirty="0">
              <a:solidFill>
                <a:srgbClr val="E74825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457243" y="2302930"/>
            <a:ext cx="1561646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300" b="1" dirty="0">
                <a:solidFill>
                  <a:srgbClr val="E74825"/>
                </a:solidFill>
              </a:rPr>
              <a:t>для тренировок </a:t>
            </a:r>
          </a:p>
        </p:txBody>
      </p:sp>
      <p:grpSp>
        <p:nvGrpSpPr>
          <p:cNvPr id="7" name="Группа 6"/>
          <p:cNvGrpSpPr/>
          <p:nvPr/>
        </p:nvGrpSpPr>
        <p:grpSpPr>
          <a:xfrm>
            <a:off x="5988918" y="267494"/>
            <a:ext cx="2846504" cy="4536504"/>
            <a:chOff x="6012170" y="267494"/>
            <a:chExt cx="2823252" cy="4499447"/>
          </a:xfrm>
        </p:grpSpPr>
        <p:pic>
          <p:nvPicPr>
            <p:cNvPr id="6" name="Рисунок 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12174" y="635069"/>
              <a:ext cx="2823248" cy="1882019"/>
            </a:xfrm>
            <a:prstGeom prst="rect">
              <a:avLst/>
            </a:prstGeom>
          </p:spPr>
        </p:pic>
        <p:pic>
          <p:nvPicPr>
            <p:cNvPr id="32" name="Рисунок 3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12170" y="2517088"/>
              <a:ext cx="2823249" cy="1882341"/>
            </a:xfrm>
            <a:prstGeom prst="rect">
              <a:avLst/>
            </a:prstGeom>
          </p:spPr>
        </p:pic>
        <p:grpSp>
          <p:nvGrpSpPr>
            <p:cNvPr id="574" name="Google Shape;574;g1085bbaee28_10_0"/>
            <p:cNvGrpSpPr/>
            <p:nvPr/>
          </p:nvGrpSpPr>
          <p:grpSpPr>
            <a:xfrm>
              <a:off x="6012174" y="267494"/>
              <a:ext cx="1180306" cy="1159329"/>
              <a:chOff x="395536" y="195486"/>
              <a:chExt cx="1687116" cy="1656184"/>
            </a:xfrm>
          </p:grpSpPr>
          <p:sp>
            <p:nvSpPr>
              <p:cNvPr id="575" name="Google Shape;575;g1085bbaee28_10_0"/>
              <p:cNvSpPr/>
              <p:nvPr/>
            </p:nvSpPr>
            <p:spPr>
              <a:xfrm>
                <a:off x="395536" y="195486"/>
                <a:ext cx="1656184" cy="1656184"/>
              </a:xfrm>
              <a:custGeom>
                <a:avLst/>
                <a:gdLst/>
                <a:ahLst/>
                <a:cxnLst/>
                <a:rect l="l" t="t" r="r" b="b"/>
                <a:pathLst>
                  <a:path w="1656184" h="1656184" extrusionOk="0">
                    <a:moveTo>
                      <a:pt x="366594" y="0"/>
                    </a:moveTo>
                    <a:lnTo>
                      <a:pt x="1656184" y="0"/>
                    </a:lnTo>
                    <a:lnTo>
                      <a:pt x="1656184" y="522639"/>
                    </a:lnTo>
                    <a:lnTo>
                      <a:pt x="549879" y="522639"/>
                    </a:lnTo>
                    <a:lnTo>
                      <a:pt x="549879" y="1656184"/>
                    </a:lnTo>
                    <a:lnTo>
                      <a:pt x="0" y="1656184"/>
                    </a:lnTo>
                    <a:lnTo>
                      <a:pt x="0" y="348433"/>
                    </a:lnTo>
                    <a:cubicBezTo>
                      <a:pt x="0" y="155999"/>
                      <a:pt x="164130" y="0"/>
                      <a:pt x="366594" y="0"/>
                    </a:cubicBezTo>
                    <a:close/>
                  </a:path>
                </a:pathLst>
              </a:custGeom>
              <a:solidFill>
                <a:srgbClr val="E74825">
                  <a:alpha val="745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76" name="Google Shape;576;g1085bbaee28_10_0"/>
              <p:cNvSpPr/>
              <p:nvPr/>
            </p:nvSpPr>
            <p:spPr>
              <a:xfrm>
                <a:off x="395537" y="195486"/>
                <a:ext cx="1687115" cy="522639"/>
              </a:xfrm>
              <a:custGeom>
                <a:avLst/>
                <a:gdLst/>
                <a:ahLst/>
                <a:cxnLst/>
                <a:rect l="l" t="t" r="r" b="b"/>
                <a:pathLst>
                  <a:path w="1687115" h="522639" extrusionOk="0">
                    <a:moveTo>
                      <a:pt x="366594" y="0"/>
                    </a:moveTo>
                    <a:lnTo>
                      <a:pt x="1687115" y="0"/>
                    </a:lnTo>
                    <a:lnTo>
                      <a:pt x="1687115" y="522639"/>
                    </a:lnTo>
                    <a:lnTo>
                      <a:pt x="549879" y="522639"/>
                    </a:lnTo>
                    <a:lnTo>
                      <a:pt x="0" y="522639"/>
                    </a:lnTo>
                    <a:lnTo>
                      <a:pt x="0" y="348433"/>
                    </a:lnTo>
                    <a:cubicBezTo>
                      <a:pt x="0" y="155999"/>
                      <a:pt x="164130" y="0"/>
                      <a:pt x="366594" y="0"/>
                    </a:cubicBezTo>
                    <a:close/>
                  </a:path>
                </a:pathLst>
              </a:custGeom>
              <a:solidFill>
                <a:srgbClr val="E7482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77" name="Google Shape;577;g1085bbaee28_10_0"/>
            <p:cNvGrpSpPr/>
            <p:nvPr/>
          </p:nvGrpSpPr>
          <p:grpSpPr>
            <a:xfrm>
              <a:off x="7654635" y="3607061"/>
              <a:ext cx="1180787" cy="1159880"/>
              <a:chOff x="1547126" y="3452451"/>
              <a:chExt cx="1261121" cy="1237998"/>
            </a:xfrm>
          </p:grpSpPr>
          <p:sp>
            <p:nvSpPr>
              <p:cNvPr id="578" name="Google Shape;578;g1085bbaee28_10_0"/>
              <p:cNvSpPr/>
              <p:nvPr/>
            </p:nvSpPr>
            <p:spPr>
              <a:xfrm rot="10800000">
                <a:off x="1570249" y="3452451"/>
                <a:ext cx="1237998" cy="1237998"/>
              </a:xfrm>
              <a:custGeom>
                <a:avLst/>
                <a:gdLst/>
                <a:ahLst/>
                <a:cxnLst/>
                <a:rect l="l" t="t" r="r" b="b"/>
                <a:pathLst>
                  <a:path w="1656184" h="1656184" extrusionOk="0">
                    <a:moveTo>
                      <a:pt x="366594" y="0"/>
                    </a:moveTo>
                    <a:lnTo>
                      <a:pt x="1656184" y="0"/>
                    </a:lnTo>
                    <a:lnTo>
                      <a:pt x="1656184" y="522639"/>
                    </a:lnTo>
                    <a:lnTo>
                      <a:pt x="549879" y="522639"/>
                    </a:lnTo>
                    <a:lnTo>
                      <a:pt x="549879" y="1656184"/>
                    </a:lnTo>
                    <a:lnTo>
                      <a:pt x="0" y="1656184"/>
                    </a:lnTo>
                    <a:lnTo>
                      <a:pt x="0" y="348433"/>
                    </a:lnTo>
                    <a:cubicBezTo>
                      <a:pt x="0" y="155999"/>
                      <a:pt x="164130" y="0"/>
                      <a:pt x="366594" y="0"/>
                    </a:cubicBezTo>
                    <a:close/>
                  </a:path>
                </a:pathLst>
              </a:custGeom>
              <a:solidFill>
                <a:srgbClr val="CD965F">
                  <a:alpha val="745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79" name="Google Shape;579;g1085bbaee28_10_0"/>
              <p:cNvSpPr/>
              <p:nvPr/>
            </p:nvSpPr>
            <p:spPr>
              <a:xfrm rot="10800000">
                <a:off x="1547126" y="4299775"/>
                <a:ext cx="1261118" cy="390673"/>
              </a:xfrm>
              <a:custGeom>
                <a:avLst/>
                <a:gdLst/>
                <a:ahLst/>
                <a:cxnLst/>
                <a:rect l="l" t="t" r="r" b="b"/>
                <a:pathLst>
                  <a:path w="1687115" h="522639" extrusionOk="0">
                    <a:moveTo>
                      <a:pt x="366594" y="0"/>
                    </a:moveTo>
                    <a:lnTo>
                      <a:pt x="1687115" y="0"/>
                    </a:lnTo>
                    <a:lnTo>
                      <a:pt x="1687115" y="522639"/>
                    </a:lnTo>
                    <a:lnTo>
                      <a:pt x="549879" y="522639"/>
                    </a:lnTo>
                    <a:lnTo>
                      <a:pt x="0" y="522639"/>
                    </a:lnTo>
                    <a:lnTo>
                      <a:pt x="0" y="348433"/>
                    </a:lnTo>
                    <a:cubicBezTo>
                      <a:pt x="0" y="155999"/>
                      <a:pt x="164130" y="0"/>
                      <a:pt x="366594" y="0"/>
                    </a:cubicBezTo>
                    <a:close/>
                  </a:path>
                </a:pathLst>
              </a:custGeom>
              <a:solidFill>
                <a:srgbClr val="CD965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>
            <a:off x="330057" y="790303"/>
            <a:ext cx="5522101" cy="816682"/>
          </a:xfrm>
          <a:prstGeom prst="rect">
            <a:avLst/>
          </a:prstGeom>
          <a:solidFill>
            <a:srgbClr val="E7482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2000"/>
            <a:r>
              <a:rPr lang="ru-RU" sz="1300" dirty="0" smtClean="0">
                <a:solidFill>
                  <a:schemeClr val="bg1"/>
                </a:solidFill>
              </a:rPr>
              <a:t>Сотрудники центров </a:t>
            </a:r>
            <a:r>
              <a:rPr lang="ru-RU" sz="1300" dirty="0" err="1" smtClean="0">
                <a:solidFill>
                  <a:schemeClr val="bg1"/>
                </a:solidFill>
              </a:rPr>
              <a:t>госуслуг</a:t>
            </a:r>
            <a:r>
              <a:rPr lang="ru-RU" sz="1300" dirty="0" smtClean="0">
                <a:solidFill>
                  <a:schemeClr val="bg1"/>
                </a:solidFill>
              </a:rPr>
              <a:t> </a:t>
            </a:r>
            <a:r>
              <a:rPr lang="ru-RU" sz="1300" b="1" dirty="0" smtClean="0">
                <a:solidFill>
                  <a:schemeClr val="bg1"/>
                </a:solidFill>
              </a:rPr>
              <a:t>работают администраторами </a:t>
            </a:r>
            <a:r>
              <a:rPr lang="ru-RU" sz="1300" dirty="0" smtClean="0">
                <a:solidFill>
                  <a:schemeClr val="bg1"/>
                </a:solidFill>
              </a:rPr>
              <a:t/>
            </a:r>
            <a:br>
              <a:rPr lang="ru-RU" sz="1300" dirty="0" smtClean="0">
                <a:solidFill>
                  <a:schemeClr val="bg1"/>
                </a:solidFill>
              </a:rPr>
            </a:br>
            <a:r>
              <a:rPr lang="ru-RU" sz="1300" dirty="0" smtClean="0">
                <a:solidFill>
                  <a:schemeClr val="bg1"/>
                </a:solidFill>
              </a:rPr>
              <a:t>в  городских поликлиниках и </a:t>
            </a:r>
            <a:r>
              <a:rPr lang="ru-RU" sz="1300" dirty="0" err="1" smtClean="0">
                <a:solidFill>
                  <a:schemeClr val="bg1"/>
                </a:solidFill>
              </a:rPr>
              <a:t>ЦАОПах</a:t>
            </a:r>
            <a:endParaRPr lang="ru-RU" sz="1300" dirty="0">
              <a:solidFill>
                <a:schemeClr val="bg1"/>
              </a:solidFill>
            </a:endParaRPr>
          </a:p>
        </p:txBody>
      </p:sp>
      <p:sp>
        <p:nvSpPr>
          <p:cNvPr id="508" name="Google Shape;508;g1082862a88a_12_0"/>
          <p:cNvSpPr/>
          <p:nvPr/>
        </p:nvSpPr>
        <p:spPr>
          <a:xfrm rot="10800000" flipV="1">
            <a:off x="343806" y="3526673"/>
            <a:ext cx="5509849" cy="914147"/>
          </a:xfrm>
          <a:prstGeom prst="rect">
            <a:avLst/>
          </a:prstGeom>
          <a:solidFill>
            <a:srgbClr val="F7F7F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lnSpc>
                <a:spcPts val="1800"/>
              </a:lnSpc>
            </a:pPr>
            <a:r>
              <a:rPr lang="ru-RU" sz="1300" dirty="0">
                <a:solidFill>
                  <a:srgbClr val="623B2A"/>
                </a:solidFill>
              </a:rPr>
              <a:t>Старт – </a:t>
            </a:r>
            <a:r>
              <a:rPr lang="ru-RU" sz="1300" b="1" dirty="0">
                <a:solidFill>
                  <a:srgbClr val="E74825"/>
                </a:solidFill>
              </a:rPr>
              <a:t>август 2020 года. </a:t>
            </a:r>
            <a:br>
              <a:rPr lang="ru-RU" sz="1300" b="1" dirty="0">
                <a:solidFill>
                  <a:srgbClr val="E74825"/>
                </a:solidFill>
              </a:rPr>
            </a:br>
            <a:r>
              <a:rPr lang="ru-RU" sz="1300" dirty="0">
                <a:solidFill>
                  <a:srgbClr val="623B2A"/>
                </a:solidFill>
              </a:rPr>
              <a:t>Сейчас </a:t>
            </a:r>
            <a:r>
              <a:rPr lang="ru-RU" sz="1300" b="1" dirty="0">
                <a:solidFill>
                  <a:srgbClr val="E74825"/>
                </a:solidFill>
              </a:rPr>
              <a:t>почти 1,5 тыс. специалистов центров </a:t>
            </a:r>
            <a:r>
              <a:rPr lang="ru-RU" sz="1300" b="1" dirty="0" err="1">
                <a:solidFill>
                  <a:srgbClr val="E74825"/>
                </a:solidFill>
              </a:rPr>
              <a:t>госуслуг</a:t>
            </a:r>
            <a:r>
              <a:rPr lang="ru-RU" sz="1300" b="1" dirty="0">
                <a:solidFill>
                  <a:srgbClr val="E74825"/>
                </a:solidFill>
              </a:rPr>
              <a:t> </a:t>
            </a:r>
            <a:r>
              <a:rPr lang="ru-RU" sz="1300" b="1" dirty="0" smtClean="0">
                <a:solidFill>
                  <a:srgbClr val="E74825"/>
                </a:solidFill>
              </a:rPr>
              <a:t/>
            </a:r>
            <a:br>
              <a:rPr lang="ru-RU" sz="1300" b="1" dirty="0" smtClean="0">
                <a:solidFill>
                  <a:srgbClr val="E74825"/>
                </a:solidFill>
              </a:rPr>
            </a:br>
            <a:r>
              <a:rPr lang="ru-RU" sz="1300" dirty="0" smtClean="0">
                <a:solidFill>
                  <a:srgbClr val="623B2A"/>
                </a:solidFill>
              </a:rPr>
              <a:t>работают </a:t>
            </a:r>
            <a:r>
              <a:rPr lang="ru-RU" sz="1300" dirty="0">
                <a:solidFill>
                  <a:srgbClr val="623B2A"/>
                </a:solidFill>
              </a:rPr>
              <a:t>администраторами в поликлиниках столицы.</a:t>
            </a:r>
          </a:p>
        </p:txBody>
      </p:sp>
      <p:sp>
        <p:nvSpPr>
          <p:cNvPr id="509" name="Google Shape;509;g1082862a88a_12_0"/>
          <p:cNvSpPr txBox="1"/>
          <p:nvPr/>
        </p:nvSpPr>
        <p:spPr>
          <a:xfrm>
            <a:off x="6372199" y="298458"/>
            <a:ext cx="2448300" cy="3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1" name="Google Shape;511;g1082862a88a_12_0"/>
          <p:cNvSpPr/>
          <p:nvPr/>
        </p:nvSpPr>
        <p:spPr>
          <a:xfrm>
            <a:off x="611560" y="4659982"/>
            <a:ext cx="3240300" cy="24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ru-RU" sz="1000" b="1" i="1">
                <a:solidFill>
                  <a:srgbClr val="E74825"/>
                </a:solidFill>
              </a:rPr>
              <a:t>Проекты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2" name="Google Shape;512;g1082862a88a_12_0"/>
          <p:cNvSpPr txBox="1"/>
          <p:nvPr/>
        </p:nvSpPr>
        <p:spPr>
          <a:xfrm>
            <a:off x="323528" y="4659982"/>
            <a:ext cx="288000" cy="50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8F0E8"/>
              </a:buClr>
              <a:buSzPts val="1800"/>
              <a:buFont typeface="Arial"/>
              <a:buNone/>
            </a:pPr>
            <a:fld id="{00000000-1234-1234-1234-123412341234}" type="slidenum">
              <a:rPr lang="ru-RU" sz="1800" b="1" i="0" u="none" strike="noStrike" cap="none">
                <a:solidFill>
                  <a:srgbClr val="F8F0E8"/>
                </a:solidFill>
                <a:latin typeface="Arial"/>
                <a:ea typeface="Arial"/>
                <a:cs typeface="Arial"/>
                <a:sym typeface="Arial"/>
              </a:rPr>
              <a:t>15</a:t>
            </a:fld>
            <a:endParaRPr sz="1800" b="1" i="0" u="none" strike="noStrike" cap="none">
              <a:solidFill>
                <a:srgbClr val="F8F0E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513" name="Google Shape;513;g1082862a88a_12_0"/>
          <p:cNvCxnSpPr/>
          <p:nvPr/>
        </p:nvCxnSpPr>
        <p:spPr>
          <a:xfrm>
            <a:off x="251520" y="627534"/>
            <a:ext cx="5694425" cy="0"/>
          </a:xfrm>
          <a:prstGeom prst="straightConnector1">
            <a:avLst/>
          </a:prstGeom>
          <a:noFill/>
          <a:ln w="25400" cap="flat" cmpd="sng">
            <a:solidFill>
              <a:srgbClr val="E74825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515" name="Google Shape;515;g1082862a88a_12_0"/>
          <p:cNvPicPr preferRelativeResize="0"/>
          <p:nvPr/>
        </p:nvPicPr>
        <p:blipFill rotWithShape="1"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28384" y="195486"/>
            <a:ext cx="835220" cy="355262"/>
          </a:xfrm>
          <a:prstGeom prst="rect">
            <a:avLst/>
          </a:prstGeom>
          <a:noFill/>
          <a:ln>
            <a:noFill/>
          </a:ln>
        </p:spPr>
      </p:pic>
      <p:sp>
        <p:nvSpPr>
          <p:cNvPr id="516" name="Google Shape;516;g1082862a88a_12_0"/>
          <p:cNvSpPr/>
          <p:nvPr/>
        </p:nvSpPr>
        <p:spPr>
          <a:xfrm>
            <a:off x="285185" y="768650"/>
            <a:ext cx="5638137" cy="33949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just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endParaRPr sz="1200" b="1" dirty="0">
              <a:solidFill>
                <a:srgbClr val="623B2A"/>
              </a:solidFill>
            </a:endParaRPr>
          </a:p>
        </p:txBody>
      </p:sp>
      <p:sp>
        <p:nvSpPr>
          <p:cNvPr id="519" name="Google Shape;519;g1082862a88a_12_0"/>
          <p:cNvSpPr/>
          <p:nvPr/>
        </p:nvSpPr>
        <p:spPr>
          <a:xfrm>
            <a:off x="340478" y="1872528"/>
            <a:ext cx="5516508" cy="14048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just"/>
            <a:r>
              <a:rPr lang="ru-RU" sz="1100" dirty="0" smtClean="0">
                <a:solidFill>
                  <a:srgbClr val="561C0E"/>
                </a:solidFill>
              </a:rPr>
              <a:t>В </a:t>
            </a:r>
            <a:r>
              <a:rPr lang="ru-RU" sz="1100" dirty="0">
                <a:solidFill>
                  <a:srgbClr val="561C0E"/>
                </a:solidFill>
              </a:rPr>
              <a:t>их задачи входит решение различных вопросов пациентов: помочь записаться </a:t>
            </a:r>
            <a:r>
              <a:rPr lang="ru-RU" sz="1100" dirty="0" smtClean="0">
                <a:solidFill>
                  <a:srgbClr val="561C0E"/>
                </a:solidFill>
              </a:rPr>
              <a:t/>
            </a:r>
            <a:br>
              <a:rPr lang="ru-RU" sz="1100" dirty="0" smtClean="0">
                <a:solidFill>
                  <a:srgbClr val="561C0E"/>
                </a:solidFill>
              </a:rPr>
            </a:br>
            <a:r>
              <a:rPr lang="ru-RU" sz="1100" dirty="0" smtClean="0">
                <a:solidFill>
                  <a:srgbClr val="561C0E"/>
                </a:solidFill>
              </a:rPr>
              <a:t>к </a:t>
            </a:r>
            <a:r>
              <a:rPr lang="ru-RU" sz="1100" dirty="0">
                <a:solidFill>
                  <a:srgbClr val="561C0E"/>
                </a:solidFill>
              </a:rPr>
              <a:t>специалисту, сориентировать </a:t>
            </a:r>
            <a:r>
              <a:rPr lang="ru-RU" sz="1100" dirty="0" smtClean="0">
                <a:solidFill>
                  <a:srgbClr val="561C0E"/>
                </a:solidFill>
              </a:rPr>
              <a:t>по </a:t>
            </a:r>
            <a:r>
              <a:rPr lang="ru-RU" sz="1100" dirty="0">
                <a:solidFill>
                  <a:srgbClr val="561C0E"/>
                </a:solidFill>
              </a:rPr>
              <a:t>местоположению нужного кабинета, уточнить графики приема врачей. </a:t>
            </a:r>
            <a:endParaRPr lang="ru-RU" sz="1100" dirty="0" smtClean="0">
              <a:solidFill>
                <a:srgbClr val="561C0E"/>
              </a:solidFill>
            </a:endParaRPr>
          </a:p>
          <a:p>
            <a:pPr algn="just"/>
            <a:r>
              <a:rPr lang="ru-RU" sz="1100" dirty="0" smtClean="0">
                <a:solidFill>
                  <a:srgbClr val="561C0E"/>
                </a:solidFill>
              </a:rPr>
              <a:t/>
            </a:r>
            <a:br>
              <a:rPr lang="ru-RU" sz="1100" dirty="0" smtClean="0">
                <a:solidFill>
                  <a:srgbClr val="561C0E"/>
                </a:solidFill>
              </a:rPr>
            </a:br>
            <a:r>
              <a:rPr lang="ru-RU" sz="1100" dirty="0" smtClean="0">
                <a:solidFill>
                  <a:srgbClr val="561C0E"/>
                </a:solidFill>
              </a:rPr>
              <a:t>Сотрудники </a:t>
            </a:r>
            <a:r>
              <a:rPr lang="ru-RU" sz="1100" dirty="0">
                <a:solidFill>
                  <a:srgbClr val="561C0E"/>
                </a:solidFill>
              </a:rPr>
              <a:t>центров госуслуг освободили время медицинских работников для выполнения их непосредственной работы – оказания медицинской помощи пациентам. </a:t>
            </a:r>
            <a:r>
              <a:rPr lang="ru-RU" sz="1100" b="1" dirty="0">
                <a:solidFill>
                  <a:srgbClr val="561C0E"/>
                </a:solidFill>
              </a:rPr>
              <a:t>С 2021 года проект «Мой администратор» включен в основную деятельность центров </a:t>
            </a:r>
            <a:r>
              <a:rPr lang="ru-RU" sz="1100" b="1" dirty="0" err="1">
                <a:solidFill>
                  <a:srgbClr val="561C0E"/>
                </a:solidFill>
              </a:rPr>
              <a:t>госуслуг</a:t>
            </a:r>
            <a:r>
              <a:rPr lang="ru-RU" sz="1100" b="1" dirty="0">
                <a:solidFill>
                  <a:srgbClr val="561C0E"/>
                </a:solidFill>
              </a:rPr>
              <a:t>. </a:t>
            </a: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1416014" y="4803998"/>
            <a:ext cx="6063309" cy="0"/>
          </a:xfrm>
          <a:prstGeom prst="line">
            <a:avLst/>
          </a:prstGeom>
          <a:ln w="12700">
            <a:solidFill>
              <a:srgbClr val="E74825"/>
            </a:solidFill>
            <a:prstDash val="sysDot"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6" name="Рисунок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028384" y="195486"/>
            <a:ext cx="835220" cy="355262"/>
          </a:xfrm>
          <a:prstGeom prst="rect">
            <a:avLst/>
          </a:prstGeom>
        </p:spPr>
      </p:pic>
      <p:sp>
        <p:nvSpPr>
          <p:cNvPr id="28" name="Google Shape;494;p12"/>
          <p:cNvSpPr/>
          <p:nvPr/>
        </p:nvSpPr>
        <p:spPr>
          <a:xfrm>
            <a:off x="251520" y="267494"/>
            <a:ext cx="7704856" cy="323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>
              <a:buSzPts val="1500"/>
            </a:pPr>
            <a:r>
              <a:rPr lang="ru-RU" sz="1500" b="1" dirty="0" smtClean="0">
                <a:solidFill>
                  <a:srgbClr val="561C0E"/>
                </a:solidFill>
              </a:rPr>
              <a:t>МОЙ АДМИНИСТРАТОР</a:t>
            </a:r>
            <a:endParaRPr lang="ru-RU" sz="1500" b="1" dirty="0">
              <a:solidFill>
                <a:srgbClr val="561C0E"/>
              </a:solidFill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6099721" y="256460"/>
            <a:ext cx="2763884" cy="4547538"/>
            <a:chOff x="6078071" y="220838"/>
            <a:chExt cx="2785534" cy="4583160"/>
          </a:xfrm>
        </p:grpSpPr>
        <p:pic>
          <p:nvPicPr>
            <p:cNvPr id="2" name="Рисунок 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79105" y="590805"/>
              <a:ext cx="2784500" cy="1856914"/>
            </a:xfrm>
            <a:prstGeom prst="rect">
              <a:avLst/>
            </a:prstGeom>
          </p:spPr>
        </p:pic>
        <p:pic>
          <p:nvPicPr>
            <p:cNvPr id="6" name="Рисунок 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78071" y="2427842"/>
              <a:ext cx="2770600" cy="2012386"/>
            </a:xfrm>
            <a:prstGeom prst="rect">
              <a:avLst/>
            </a:prstGeom>
          </p:spPr>
        </p:pic>
        <p:grpSp>
          <p:nvGrpSpPr>
            <p:cNvPr id="17" name="Google Shape;574;g1085bbaee28_10_0"/>
            <p:cNvGrpSpPr/>
            <p:nvPr/>
          </p:nvGrpSpPr>
          <p:grpSpPr>
            <a:xfrm>
              <a:off x="6079105" y="220838"/>
              <a:ext cx="1180306" cy="1159329"/>
              <a:chOff x="395536" y="195486"/>
              <a:chExt cx="1687116" cy="1656184"/>
            </a:xfrm>
          </p:grpSpPr>
          <p:sp>
            <p:nvSpPr>
              <p:cNvPr id="18" name="Google Shape;575;g1085bbaee28_10_0"/>
              <p:cNvSpPr/>
              <p:nvPr/>
            </p:nvSpPr>
            <p:spPr>
              <a:xfrm>
                <a:off x="395536" y="195486"/>
                <a:ext cx="1656184" cy="1656184"/>
              </a:xfrm>
              <a:custGeom>
                <a:avLst/>
                <a:gdLst/>
                <a:ahLst/>
                <a:cxnLst/>
                <a:rect l="l" t="t" r="r" b="b"/>
                <a:pathLst>
                  <a:path w="1656184" h="1656184" extrusionOk="0">
                    <a:moveTo>
                      <a:pt x="366594" y="0"/>
                    </a:moveTo>
                    <a:lnTo>
                      <a:pt x="1656184" y="0"/>
                    </a:lnTo>
                    <a:lnTo>
                      <a:pt x="1656184" y="522639"/>
                    </a:lnTo>
                    <a:lnTo>
                      <a:pt x="549879" y="522639"/>
                    </a:lnTo>
                    <a:lnTo>
                      <a:pt x="549879" y="1656184"/>
                    </a:lnTo>
                    <a:lnTo>
                      <a:pt x="0" y="1656184"/>
                    </a:lnTo>
                    <a:lnTo>
                      <a:pt x="0" y="348433"/>
                    </a:lnTo>
                    <a:cubicBezTo>
                      <a:pt x="0" y="155999"/>
                      <a:pt x="164130" y="0"/>
                      <a:pt x="366594" y="0"/>
                    </a:cubicBezTo>
                    <a:close/>
                  </a:path>
                </a:pathLst>
              </a:custGeom>
              <a:solidFill>
                <a:srgbClr val="E74825">
                  <a:alpha val="745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9" name="Google Shape;576;g1085bbaee28_10_0"/>
              <p:cNvSpPr/>
              <p:nvPr/>
            </p:nvSpPr>
            <p:spPr>
              <a:xfrm>
                <a:off x="395537" y="195486"/>
                <a:ext cx="1687115" cy="522639"/>
              </a:xfrm>
              <a:custGeom>
                <a:avLst/>
                <a:gdLst/>
                <a:ahLst/>
                <a:cxnLst/>
                <a:rect l="l" t="t" r="r" b="b"/>
                <a:pathLst>
                  <a:path w="1687115" h="522639" extrusionOk="0">
                    <a:moveTo>
                      <a:pt x="366594" y="0"/>
                    </a:moveTo>
                    <a:lnTo>
                      <a:pt x="1687115" y="0"/>
                    </a:lnTo>
                    <a:lnTo>
                      <a:pt x="1687115" y="522639"/>
                    </a:lnTo>
                    <a:lnTo>
                      <a:pt x="549879" y="522639"/>
                    </a:lnTo>
                    <a:lnTo>
                      <a:pt x="0" y="522639"/>
                    </a:lnTo>
                    <a:lnTo>
                      <a:pt x="0" y="348433"/>
                    </a:lnTo>
                    <a:cubicBezTo>
                      <a:pt x="0" y="155999"/>
                      <a:pt x="164130" y="0"/>
                      <a:pt x="366594" y="0"/>
                    </a:cubicBezTo>
                    <a:close/>
                  </a:path>
                </a:pathLst>
              </a:custGeom>
              <a:solidFill>
                <a:srgbClr val="E7482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0" name="Google Shape;577;g1085bbaee28_10_0"/>
            <p:cNvGrpSpPr/>
            <p:nvPr/>
          </p:nvGrpSpPr>
          <p:grpSpPr>
            <a:xfrm>
              <a:off x="7667884" y="3644118"/>
              <a:ext cx="1180787" cy="1159880"/>
              <a:chOff x="1547126" y="3452451"/>
              <a:chExt cx="1261121" cy="1237998"/>
            </a:xfrm>
          </p:grpSpPr>
          <p:sp>
            <p:nvSpPr>
              <p:cNvPr id="21" name="Google Shape;578;g1085bbaee28_10_0"/>
              <p:cNvSpPr/>
              <p:nvPr/>
            </p:nvSpPr>
            <p:spPr>
              <a:xfrm rot="10800000">
                <a:off x="1570249" y="3452451"/>
                <a:ext cx="1237998" cy="1237998"/>
              </a:xfrm>
              <a:custGeom>
                <a:avLst/>
                <a:gdLst/>
                <a:ahLst/>
                <a:cxnLst/>
                <a:rect l="l" t="t" r="r" b="b"/>
                <a:pathLst>
                  <a:path w="1656184" h="1656184" extrusionOk="0">
                    <a:moveTo>
                      <a:pt x="366594" y="0"/>
                    </a:moveTo>
                    <a:lnTo>
                      <a:pt x="1656184" y="0"/>
                    </a:lnTo>
                    <a:lnTo>
                      <a:pt x="1656184" y="522639"/>
                    </a:lnTo>
                    <a:lnTo>
                      <a:pt x="549879" y="522639"/>
                    </a:lnTo>
                    <a:lnTo>
                      <a:pt x="549879" y="1656184"/>
                    </a:lnTo>
                    <a:lnTo>
                      <a:pt x="0" y="1656184"/>
                    </a:lnTo>
                    <a:lnTo>
                      <a:pt x="0" y="348433"/>
                    </a:lnTo>
                    <a:cubicBezTo>
                      <a:pt x="0" y="155999"/>
                      <a:pt x="164130" y="0"/>
                      <a:pt x="366594" y="0"/>
                    </a:cubicBezTo>
                    <a:close/>
                  </a:path>
                </a:pathLst>
              </a:custGeom>
              <a:solidFill>
                <a:srgbClr val="CD965F">
                  <a:alpha val="745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2" name="Google Shape;579;g1085bbaee28_10_0"/>
              <p:cNvSpPr/>
              <p:nvPr/>
            </p:nvSpPr>
            <p:spPr>
              <a:xfrm rot="10800000">
                <a:off x="1547126" y="4299775"/>
                <a:ext cx="1261118" cy="390673"/>
              </a:xfrm>
              <a:custGeom>
                <a:avLst/>
                <a:gdLst/>
                <a:ahLst/>
                <a:cxnLst/>
                <a:rect l="l" t="t" r="r" b="b"/>
                <a:pathLst>
                  <a:path w="1687115" h="522639" extrusionOk="0">
                    <a:moveTo>
                      <a:pt x="366594" y="0"/>
                    </a:moveTo>
                    <a:lnTo>
                      <a:pt x="1687115" y="0"/>
                    </a:lnTo>
                    <a:lnTo>
                      <a:pt x="1687115" y="522639"/>
                    </a:lnTo>
                    <a:lnTo>
                      <a:pt x="549879" y="522639"/>
                    </a:lnTo>
                    <a:lnTo>
                      <a:pt x="0" y="522639"/>
                    </a:lnTo>
                    <a:lnTo>
                      <a:pt x="0" y="348433"/>
                    </a:lnTo>
                    <a:cubicBezTo>
                      <a:pt x="0" y="155999"/>
                      <a:pt x="164130" y="0"/>
                      <a:pt x="366594" y="0"/>
                    </a:cubicBezTo>
                    <a:close/>
                  </a:path>
                </a:pathLst>
              </a:custGeom>
              <a:solidFill>
                <a:srgbClr val="CD965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422422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0287" y="604987"/>
            <a:ext cx="2872714" cy="191514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2461" y="2534177"/>
            <a:ext cx="2870540" cy="1913694"/>
          </a:xfrm>
          <a:prstGeom prst="rect">
            <a:avLst/>
          </a:prstGeom>
        </p:spPr>
      </p:pic>
      <p:sp>
        <p:nvSpPr>
          <p:cNvPr id="508" name="Google Shape;508;g1082862a88a_12_0"/>
          <p:cNvSpPr/>
          <p:nvPr/>
        </p:nvSpPr>
        <p:spPr>
          <a:xfrm rot="10800000">
            <a:off x="357130" y="3493978"/>
            <a:ext cx="5509849" cy="965982"/>
          </a:xfrm>
          <a:prstGeom prst="rect">
            <a:avLst/>
          </a:prstGeom>
          <a:solidFill>
            <a:srgbClr val="F7F7F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9" name="Google Shape;509;g1082862a88a_12_0"/>
          <p:cNvSpPr txBox="1"/>
          <p:nvPr/>
        </p:nvSpPr>
        <p:spPr>
          <a:xfrm>
            <a:off x="6372199" y="298458"/>
            <a:ext cx="2448300" cy="3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1" name="Google Shape;511;g1082862a88a_12_0"/>
          <p:cNvSpPr/>
          <p:nvPr/>
        </p:nvSpPr>
        <p:spPr>
          <a:xfrm>
            <a:off x="611560" y="4659982"/>
            <a:ext cx="3240300" cy="24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ru-RU" sz="1000" b="1" i="1">
                <a:solidFill>
                  <a:srgbClr val="E74825"/>
                </a:solidFill>
              </a:rPr>
              <a:t>Проекты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2" name="Google Shape;512;g1082862a88a_12_0"/>
          <p:cNvSpPr txBox="1"/>
          <p:nvPr/>
        </p:nvSpPr>
        <p:spPr>
          <a:xfrm>
            <a:off x="323528" y="4659982"/>
            <a:ext cx="288000" cy="50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8F0E8"/>
              </a:buClr>
              <a:buSzPts val="1800"/>
              <a:buFont typeface="Arial"/>
              <a:buNone/>
            </a:pPr>
            <a:fld id="{00000000-1234-1234-1234-123412341234}" type="slidenum">
              <a:rPr lang="ru-RU" sz="1800" b="1" i="0" u="none" strike="noStrike" cap="none">
                <a:solidFill>
                  <a:srgbClr val="F8F0E8"/>
                </a:solidFill>
                <a:latin typeface="Arial"/>
                <a:ea typeface="Arial"/>
                <a:cs typeface="Arial"/>
                <a:sym typeface="Arial"/>
              </a:rPr>
              <a:t>16</a:t>
            </a:fld>
            <a:endParaRPr sz="1800" b="1" i="0" u="none" strike="noStrike" cap="none">
              <a:solidFill>
                <a:srgbClr val="F8F0E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513" name="Google Shape;513;g1082862a88a_12_0"/>
          <p:cNvCxnSpPr/>
          <p:nvPr/>
        </p:nvCxnSpPr>
        <p:spPr>
          <a:xfrm>
            <a:off x="251520" y="627534"/>
            <a:ext cx="5694425" cy="0"/>
          </a:xfrm>
          <a:prstGeom prst="straightConnector1">
            <a:avLst/>
          </a:prstGeom>
          <a:noFill/>
          <a:ln w="25400" cap="flat" cmpd="sng">
            <a:solidFill>
              <a:srgbClr val="E74825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515" name="Google Shape;515;g1082862a88a_12_0"/>
          <p:cNvPicPr preferRelativeResize="0"/>
          <p:nvPr/>
        </p:nvPicPr>
        <p:blipFill rotWithShape="1">
          <a:blip r:embed="rId5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28384" y="195486"/>
            <a:ext cx="835220" cy="355262"/>
          </a:xfrm>
          <a:prstGeom prst="rect">
            <a:avLst/>
          </a:prstGeom>
          <a:noFill/>
          <a:ln>
            <a:noFill/>
          </a:ln>
        </p:spPr>
      </p:pic>
      <p:sp>
        <p:nvSpPr>
          <p:cNvPr id="516" name="Google Shape;516;g1082862a88a_12_0"/>
          <p:cNvSpPr/>
          <p:nvPr/>
        </p:nvSpPr>
        <p:spPr>
          <a:xfrm>
            <a:off x="278165" y="1832916"/>
            <a:ext cx="5667780" cy="15720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just">
              <a:lnSpc>
                <a:spcPct val="115000"/>
              </a:lnSpc>
              <a:spcBef>
                <a:spcPts val="1200"/>
              </a:spcBef>
            </a:pPr>
            <a:r>
              <a:rPr lang="ru-RU" sz="1100" b="1" dirty="0" smtClean="0">
                <a:solidFill>
                  <a:srgbClr val="623B2A"/>
                </a:solidFill>
              </a:rPr>
              <a:t>Ключевым инструментом в </a:t>
            </a:r>
            <a:r>
              <a:rPr lang="ru-RU" sz="1100" b="1" dirty="0">
                <a:solidFill>
                  <a:srgbClr val="623B2A"/>
                </a:solidFill>
              </a:rPr>
              <a:t>адаптации и социализации становится трудовая занятость: </a:t>
            </a:r>
            <a:r>
              <a:rPr lang="ru-RU" sz="1100" dirty="0">
                <a:solidFill>
                  <a:srgbClr val="623B2A"/>
                </a:solidFill>
              </a:rPr>
              <a:t>работа помогает </a:t>
            </a:r>
            <a:r>
              <a:rPr lang="ru-RU" sz="1100" dirty="0" smtClean="0">
                <a:solidFill>
                  <a:srgbClr val="623B2A"/>
                </a:solidFill>
              </a:rPr>
              <a:t>реализовать </a:t>
            </a:r>
            <a:r>
              <a:rPr lang="ru-RU" sz="1100" dirty="0">
                <a:solidFill>
                  <a:srgbClr val="623B2A"/>
                </a:solidFill>
              </a:rPr>
              <a:t>личностный потенциал, обрести независимость </a:t>
            </a:r>
            <a:r>
              <a:rPr lang="ru-RU" sz="1100" dirty="0" smtClean="0">
                <a:solidFill>
                  <a:srgbClr val="623B2A"/>
                </a:solidFill>
              </a:rPr>
              <a:t>и уверенность в </a:t>
            </a:r>
            <a:r>
              <a:rPr lang="ru-RU" sz="1100" dirty="0">
                <a:solidFill>
                  <a:srgbClr val="623B2A"/>
                </a:solidFill>
              </a:rPr>
              <a:t>собственных силах</a:t>
            </a:r>
            <a:r>
              <a:rPr lang="ru-RU" sz="1100" dirty="0" smtClean="0">
                <a:solidFill>
                  <a:srgbClr val="623B2A"/>
                </a:solidFill>
              </a:rPr>
              <a:t>.</a:t>
            </a:r>
          </a:p>
          <a:p>
            <a:pPr lvl="0" algn="just">
              <a:lnSpc>
                <a:spcPct val="107000"/>
              </a:lnSpc>
              <a:spcBef>
                <a:spcPts val="1200"/>
              </a:spcBef>
            </a:pPr>
            <a:r>
              <a:rPr lang="ru-RU" sz="1100" dirty="0">
                <a:solidFill>
                  <a:srgbClr val="623B2A"/>
                </a:solidFill>
              </a:rPr>
              <a:t>На Премии </a:t>
            </a:r>
            <a:r>
              <a:rPr lang="ru-RU" sz="1100" b="1" dirty="0" smtClean="0">
                <a:solidFill>
                  <a:srgbClr val="623B2A"/>
                </a:solidFill>
              </a:rPr>
              <a:t>HR-бренд-2021</a:t>
            </a:r>
            <a:r>
              <a:rPr lang="ru-RU" sz="1100" dirty="0" smtClean="0">
                <a:solidFill>
                  <a:srgbClr val="623B2A"/>
                </a:solidFill>
              </a:rPr>
              <a:t> </a:t>
            </a:r>
            <a:r>
              <a:rPr lang="ru-RU" sz="1100" dirty="0">
                <a:solidFill>
                  <a:srgbClr val="623B2A"/>
                </a:solidFill>
              </a:rPr>
              <a:t>«Мои Документы» стали победителями </a:t>
            </a:r>
            <a:r>
              <a:rPr lang="ru-RU" sz="1100" dirty="0" smtClean="0">
                <a:solidFill>
                  <a:srgbClr val="623B2A"/>
                </a:solidFill>
              </a:rPr>
              <a:t/>
            </a:r>
            <a:br>
              <a:rPr lang="ru-RU" sz="1100" dirty="0" smtClean="0">
                <a:solidFill>
                  <a:srgbClr val="623B2A"/>
                </a:solidFill>
              </a:rPr>
            </a:br>
            <a:r>
              <a:rPr lang="ru-RU" sz="1100" dirty="0" smtClean="0">
                <a:solidFill>
                  <a:srgbClr val="623B2A"/>
                </a:solidFill>
              </a:rPr>
              <a:t>в </a:t>
            </a:r>
            <a:r>
              <a:rPr lang="ru-RU" sz="1100" dirty="0">
                <a:solidFill>
                  <a:srgbClr val="623B2A"/>
                </a:solidFill>
              </a:rPr>
              <a:t>номинации «Равные возможности».  Ее получают только те работодатели, которые обеспечивают лучшие условия труда людям с инвалидностью. </a:t>
            </a:r>
            <a:r>
              <a:rPr lang="ru-RU" sz="1100" dirty="0" smtClean="0">
                <a:solidFill>
                  <a:srgbClr val="623B2A"/>
                </a:solidFill>
              </a:rPr>
              <a:t> </a:t>
            </a:r>
            <a:endParaRPr sz="1100" dirty="0">
              <a:solidFill>
                <a:srgbClr val="623B2A"/>
              </a:solidFill>
            </a:endParaRPr>
          </a:p>
        </p:txBody>
      </p:sp>
      <p:sp>
        <p:nvSpPr>
          <p:cNvPr id="519" name="Google Shape;519;g1082862a88a_12_0"/>
          <p:cNvSpPr/>
          <p:nvPr/>
        </p:nvSpPr>
        <p:spPr>
          <a:xfrm>
            <a:off x="450086" y="1065607"/>
            <a:ext cx="3966900" cy="24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E7482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0" name="Google Shape;520;g1082862a88a_12_0"/>
          <p:cNvSpPr/>
          <p:nvPr/>
        </p:nvSpPr>
        <p:spPr>
          <a:xfrm>
            <a:off x="497058" y="3578787"/>
            <a:ext cx="5697416" cy="8337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lnSpc>
                <a:spcPts val="1800"/>
              </a:lnSpc>
            </a:pPr>
            <a:r>
              <a:rPr lang="ru-RU" sz="1300" dirty="0">
                <a:solidFill>
                  <a:srgbClr val="623B2A"/>
                </a:solidFill>
              </a:rPr>
              <a:t>Старт проекта – </a:t>
            </a:r>
            <a:r>
              <a:rPr lang="ru-RU" sz="1300" b="1" dirty="0">
                <a:solidFill>
                  <a:srgbClr val="E74825"/>
                </a:solidFill>
              </a:rPr>
              <a:t>март 2021 года. </a:t>
            </a:r>
            <a:br>
              <a:rPr lang="ru-RU" sz="1300" b="1" dirty="0">
                <a:solidFill>
                  <a:srgbClr val="E74825"/>
                </a:solidFill>
              </a:rPr>
            </a:br>
            <a:r>
              <a:rPr lang="ru-RU" sz="1300" dirty="0">
                <a:solidFill>
                  <a:srgbClr val="623B2A"/>
                </a:solidFill>
              </a:rPr>
              <a:t>Сейчас уже </a:t>
            </a:r>
            <a:r>
              <a:rPr lang="ru-RU" sz="1300" b="1" dirty="0" smtClean="0">
                <a:solidFill>
                  <a:srgbClr val="E74825"/>
                </a:solidFill>
              </a:rPr>
              <a:t>88 </a:t>
            </a:r>
            <a:r>
              <a:rPr lang="ru-RU" sz="1300" b="1" dirty="0">
                <a:solidFill>
                  <a:srgbClr val="E74825"/>
                </a:solidFill>
              </a:rPr>
              <a:t>воспитанников </a:t>
            </a:r>
            <a:r>
              <a:rPr lang="ru-RU" sz="1300" dirty="0">
                <a:solidFill>
                  <a:srgbClr val="623B2A"/>
                </a:solidFill>
              </a:rPr>
              <a:t>психоневрологических интернатов работают </a:t>
            </a:r>
            <a:r>
              <a:rPr lang="ru-RU" sz="1300" b="1" dirty="0">
                <a:solidFill>
                  <a:srgbClr val="E74825"/>
                </a:solidFill>
              </a:rPr>
              <a:t>в </a:t>
            </a:r>
            <a:r>
              <a:rPr lang="ru-RU" sz="1300" b="1" dirty="0" smtClean="0">
                <a:solidFill>
                  <a:srgbClr val="E74825"/>
                </a:solidFill>
              </a:rPr>
              <a:t>51 офисе </a:t>
            </a:r>
            <a:r>
              <a:rPr lang="ru-RU" sz="1300" b="1" dirty="0">
                <a:solidFill>
                  <a:srgbClr val="E74825"/>
                </a:solidFill>
              </a:rPr>
              <a:t>«Мои Документы» </a:t>
            </a: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1416014" y="4803998"/>
            <a:ext cx="6063309" cy="0"/>
          </a:xfrm>
          <a:prstGeom prst="line">
            <a:avLst/>
          </a:prstGeom>
          <a:ln w="12700">
            <a:solidFill>
              <a:srgbClr val="E74825"/>
            </a:solidFill>
            <a:prstDash val="sysDot"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6" name="Рисунок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028384" y="195486"/>
            <a:ext cx="835220" cy="355262"/>
          </a:xfrm>
          <a:prstGeom prst="rect">
            <a:avLst/>
          </a:prstGeom>
        </p:spPr>
      </p:pic>
      <p:grpSp>
        <p:nvGrpSpPr>
          <p:cNvPr id="19" name="Группа 18"/>
          <p:cNvGrpSpPr/>
          <p:nvPr/>
        </p:nvGrpSpPr>
        <p:grpSpPr>
          <a:xfrm>
            <a:off x="6070877" y="250308"/>
            <a:ext cx="1180245" cy="1159328"/>
            <a:chOff x="395536" y="195486"/>
            <a:chExt cx="1687116" cy="1656184"/>
          </a:xfrm>
          <a:effectLst/>
        </p:grpSpPr>
        <p:sp>
          <p:nvSpPr>
            <p:cNvPr id="20" name="Полилиния 19"/>
            <p:cNvSpPr/>
            <p:nvPr/>
          </p:nvSpPr>
          <p:spPr>
            <a:xfrm>
              <a:off x="395536" y="195486"/>
              <a:ext cx="1656184" cy="1656184"/>
            </a:xfrm>
            <a:custGeom>
              <a:avLst/>
              <a:gdLst/>
              <a:ahLst/>
              <a:cxnLst/>
              <a:rect l="l" t="t" r="r" b="b"/>
              <a:pathLst>
                <a:path w="1656184" h="1656184">
                  <a:moveTo>
                    <a:pt x="366594" y="0"/>
                  </a:moveTo>
                  <a:lnTo>
                    <a:pt x="1656184" y="0"/>
                  </a:lnTo>
                  <a:lnTo>
                    <a:pt x="1656184" y="522639"/>
                  </a:lnTo>
                  <a:lnTo>
                    <a:pt x="549879" y="522639"/>
                  </a:lnTo>
                  <a:lnTo>
                    <a:pt x="549879" y="1656184"/>
                  </a:lnTo>
                  <a:lnTo>
                    <a:pt x="0" y="1656184"/>
                  </a:lnTo>
                  <a:lnTo>
                    <a:pt x="0" y="348433"/>
                  </a:lnTo>
                  <a:cubicBezTo>
                    <a:pt x="0" y="155999"/>
                    <a:pt x="164130" y="0"/>
                    <a:pt x="366594" y="0"/>
                  </a:cubicBezTo>
                  <a:close/>
                </a:path>
              </a:pathLst>
            </a:custGeom>
            <a:solidFill>
              <a:srgbClr val="E74825">
                <a:alpha val="7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олилиния 20"/>
            <p:cNvSpPr/>
            <p:nvPr/>
          </p:nvSpPr>
          <p:spPr>
            <a:xfrm>
              <a:off x="395537" y="195486"/>
              <a:ext cx="1687115" cy="522639"/>
            </a:xfrm>
            <a:custGeom>
              <a:avLst/>
              <a:gdLst/>
              <a:ahLst/>
              <a:cxnLst/>
              <a:rect l="l" t="t" r="r" b="b"/>
              <a:pathLst>
                <a:path w="1687115" h="522639">
                  <a:moveTo>
                    <a:pt x="366594" y="0"/>
                  </a:moveTo>
                  <a:lnTo>
                    <a:pt x="1687115" y="0"/>
                  </a:lnTo>
                  <a:lnTo>
                    <a:pt x="1687115" y="522639"/>
                  </a:lnTo>
                  <a:lnTo>
                    <a:pt x="549879" y="522639"/>
                  </a:lnTo>
                  <a:lnTo>
                    <a:pt x="0" y="522639"/>
                  </a:lnTo>
                  <a:lnTo>
                    <a:pt x="0" y="348433"/>
                  </a:lnTo>
                  <a:cubicBezTo>
                    <a:pt x="0" y="155999"/>
                    <a:pt x="164130" y="0"/>
                    <a:pt x="366594" y="0"/>
                  </a:cubicBezTo>
                  <a:close/>
                </a:path>
              </a:pathLst>
            </a:custGeom>
            <a:solidFill>
              <a:srgbClr val="E7482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7782757" y="3644670"/>
            <a:ext cx="1180245" cy="1159328"/>
            <a:chOff x="1547664" y="3452978"/>
            <a:chExt cx="1260582" cy="1237470"/>
          </a:xfrm>
        </p:grpSpPr>
        <p:sp>
          <p:nvSpPr>
            <p:cNvPr id="23" name="Полилиния 22"/>
            <p:cNvSpPr/>
            <p:nvPr/>
          </p:nvSpPr>
          <p:spPr>
            <a:xfrm rot="10800000">
              <a:off x="1570776" y="3452978"/>
              <a:ext cx="1237470" cy="1237470"/>
            </a:xfrm>
            <a:custGeom>
              <a:avLst/>
              <a:gdLst/>
              <a:ahLst/>
              <a:cxnLst/>
              <a:rect l="l" t="t" r="r" b="b"/>
              <a:pathLst>
                <a:path w="1656184" h="1656184">
                  <a:moveTo>
                    <a:pt x="366594" y="0"/>
                  </a:moveTo>
                  <a:lnTo>
                    <a:pt x="1656184" y="0"/>
                  </a:lnTo>
                  <a:lnTo>
                    <a:pt x="1656184" y="522639"/>
                  </a:lnTo>
                  <a:lnTo>
                    <a:pt x="549879" y="522639"/>
                  </a:lnTo>
                  <a:lnTo>
                    <a:pt x="549879" y="1656184"/>
                  </a:lnTo>
                  <a:lnTo>
                    <a:pt x="0" y="1656184"/>
                  </a:lnTo>
                  <a:lnTo>
                    <a:pt x="0" y="348433"/>
                  </a:lnTo>
                  <a:cubicBezTo>
                    <a:pt x="0" y="155999"/>
                    <a:pt x="164130" y="0"/>
                    <a:pt x="366594" y="0"/>
                  </a:cubicBezTo>
                  <a:close/>
                </a:path>
              </a:pathLst>
            </a:custGeom>
            <a:solidFill>
              <a:srgbClr val="CD965F">
                <a:alpha val="7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Полилиния 23"/>
            <p:cNvSpPr/>
            <p:nvPr/>
          </p:nvSpPr>
          <p:spPr>
            <a:xfrm rot="10800000">
              <a:off x="1547664" y="4299942"/>
              <a:ext cx="1260581" cy="390506"/>
            </a:xfrm>
            <a:custGeom>
              <a:avLst/>
              <a:gdLst/>
              <a:ahLst/>
              <a:cxnLst/>
              <a:rect l="l" t="t" r="r" b="b"/>
              <a:pathLst>
                <a:path w="1687115" h="522639">
                  <a:moveTo>
                    <a:pt x="366594" y="0"/>
                  </a:moveTo>
                  <a:lnTo>
                    <a:pt x="1687115" y="0"/>
                  </a:lnTo>
                  <a:lnTo>
                    <a:pt x="1687115" y="522639"/>
                  </a:lnTo>
                  <a:lnTo>
                    <a:pt x="549879" y="522639"/>
                  </a:lnTo>
                  <a:lnTo>
                    <a:pt x="0" y="522639"/>
                  </a:lnTo>
                  <a:lnTo>
                    <a:pt x="0" y="348433"/>
                  </a:lnTo>
                  <a:cubicBezTo>
                    <a:pt x="0" y="155999"/>
                    <a:pt x="164130" y="0"/>
                    <a:pt x="366594" y="0"/>
                  </a:cubicBezTo>
                  <a:close/>
                </a:path>
              </a:pathLst>
            </a:custGeom>
            <a:solidFill>
              <a:srgbClr val="CD965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8" name="Google Shape;494;p12"/>
          <p:cNvSpPr/>
          <p:nvPr/>
        </p:nvSpPr>
        <p:spPr>
          <a:xfrm>
            <a:off x="251520" y="267494"/>
            <a:ext cx="7704856" cy="2923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buSzPts val="1500"/>
            </a:pPr>
            <a:r>
              <a:rPr lang="ru-RU" sz="1300" b="1" dirty="0">
                <a:solidFill>
                  <a:srgbClr val="561C0E"/>
                </a:solidFill>
              </a:rPr>
              <a:t>СОПРОВОЖДАЕМОЕ ТРУДОУСТРОЙСТВО ВОСПИТАННИКОВ ПНИ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357129" y="794426"/>
            <a:ext cx="5509850" cy="1068266"/>
          </a:xfrm>
          <a:prstGeom prst="rect">
            <a:avLst/>
          </a:prstGeom>
          <a:solidFill>
            <a:srgbClr val="E7482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450086" y="879685"/>
            <a:ext cx="5248349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300" b="1" dirty="0">
                <a:solidFill>
                  <a:schemeClr val="bg1"/>
                </a:solidFill>
              </a:rPr>
              <a:t>Проект по трудоустройству проживающих </a:t>
            </a:r>
            <a:r>
              <a:rPr lang="en-US" sz="1300" b="1" dirty="0" smtClean="0">
                <a:solidFill>
                  <a:schemeClr val="bg1"/>
                </a:solidFill>
              </a:rPr>
              <a:t/>
            </a:r>
            <a:br>
              <a:rPr lang="en-US" sz="1300" b="1" dirty="0" smtClean="0">
                <a:solidFill>
                  <a:schemeClr val="bg1"/>
                </a:solidFill>
              </a:rPr>
            </a:br>
            <a:r>
              <a:rPr lang="ru-RU" sz="1300" b="1" dirty="0" smtClean="0">
                <a:solidFill>
                  <a:schemeClr val="bg1"/>
                </a:solidFill>
              </a:rPr>
              <a:t>в </a:t>
            </a:r>
            <a:r>
              <a:rPr lang="ru-RU" sz="1300" b="1" dirty="0">
                <a:solidFill>
                  <a:schemeClr val="bg1"/>
                </a:solidFill>
              </a:rPr>
              <a:t>психоневрологических интернатах </a:t>
            </a:r>
            <a:r>
              <a:rPr lang="ru-RU" sz="1300" dirty="0">
                <a:solidFill>
                  <a:schemeClr val="bg1"/>
                </a:solidFill>
              </a:rPr>
              <a:t>направлен </a:t>
            </a:r>
            <a:r>
              <a:rPr lang="en-US" sz="1300" dirty="0" smtClean="0">
                <a:solidFill>
                  <a:schemeClr val="bg1"/>
                </a:solidFill>
              </a:rPr>
              <a:t/>
            </a:r>
            <a:br>
              <a:rPr lang="en-US" sz="1300" dirty="0" smtClean="0">
                <a:solidFill>
                  <a:schemeClr val="bg1"/>
                </a:solidFill>
              </a:rPr>
            </a:br>
            <a:r>
              <a:rPr lang="ru-RU" sz="1300" dirty="0" smtClean="0">
                <a:solidFill>
                  <a:schemeClr val="bg1"/>
                </a:solidFill>
              </a:rPr>
              <a:t>на </a:t>
            </a:r>
            <a:r>
              <a:rPr lang="ru-RU" sz="1300" dirty="0">
                <a:solidFill>
                  <a:schemeClr val="bg1"/>
                </a:solidFill>
              </a:rPr>
              <a:t>создание беспрепятственного пространства </a:t>
            </a:r>
            <a:br>
              <a:rPr lang="ru-RU" sz="1300" dirty="0">
                <a:solidFill>
                  <a:schemeClr val="bg1"/>
                </a:solidFill>
              </a:rPr>
            </a:br>
            <a:r>
              <a:rPr lang="ru-RU" sz="1300" dirty="0">
                <a:solidFill>
                  <a:schemeClr val="bg1"/>
                </a:solidFill>
              </a:rPr>
              <a:t>для жизни людей с ментальными </a:t>
            </a:r>
            <a:r>
              <a:rPr lang="ru-RU" sz="1300" dirty="0" smtClean="0">
                <a:solidFill>
                  <a:schemeClr val="bg1"/>
                </a:solidFill>
              </a:rPr>
              <a:t>особенностями </a:t>
            </a:r>
            <a:endParaRPr lang="ru-RU" sz="13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528;p13"/>
          <p:cNvSpPr txBox="1"/>
          <p:nvPr/>
        </p:nvSpPr>
        <p:spPr>
          <a:xfrm>
            <a:off x="6372199" y="298458"/>
            <a:ext cx="2448273" cy="3480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7" name="Группа 36"/>
          <p:cNvGrpSpPr/>
          <p:nvPr/>
        </p:nvGrpSpPr>
        <p:grpSpPr>
          <a:xfrm>
            <a:off x="6242348" y="339502"/>
            <a:ext cx="2588126" cy="4471696"/>
            <a:chOff x="395535" y="339502"/>
            <a:chExt cx="2588126" cy="4471696"/>
          </a:xfrm>
        </p:grpSpPr>
        <p:pic>
          <p:nvPicPr>
            <p:cNvPr id="38" name="Google Shape;526;p13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395536" y="682906"/>
              <a:ext cx="2588125" cy="181359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9" name="Google Shape;527;p13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395536" y="2469276"/>
              <a:ext cx="2588125" cy="2004669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40" name="Google Shape;531;p13"/>
            <p:cNvGrpSpPr/>
            <p:nvPr/>
          </p:nvGrpSpPr>
          <p:grpSpPr>
            <a:xfrm>
              <a:off x="395535" y="339502"/>
              <a:ext cx="1180245" cy="1159328"/>
              <a:chOff x="395536" y="195486"/>
              <a:chExt cx="1687116" cy="1656184"/>
            </a:xfrm>
          </p:grpSpPr>
          <p:sp>
            <p:nvSpPr>
              <p:cNvPr id="44" name="Google Shape;532;p13"/>
              <p:cNvSpPr/>
              <p:nvPr/>
            </p:nvSpPr>
            <p:spPr>
              <a:xfrm>
                <a:off x="395536" y="195486"/>
                <a:ext cx="1656184" cy="1656184"/>
              </a:xfrm>
              <a:custGeom>
                <a:avLst/>
                <a:gdLst/>
                <a:ahLst/>
                <a:cxnLst/>
                <a:rect l="l" t="t" r="r" b="b"/>
                <a:pathLst>
                  <a:path w="1656184" h="1656184" extrusionOk="0">
                    <a:moveTo>
                      <a:pt x="366594" y="0"/>
                    </a:moveTo>
                    <a:lnTo>
                      <a:pt x="1656184" y="0"/>
                    </a:lnTo>
                    <a:lnTo>
                      <a:pt x="1656184" y="522639"/>
                    </a:lnTo>
                    <a:lnTo>
                      <a:pt x="549879" y="522639"/>
                    </a:lnTo>
                    <a:lnTo>
                      <a:pt x="549879" y="1656184"/>
                    </a:lnTo>
                    <a:lnTo>
                      <a:pt x="0" y="1656184"/>
                    </a:lnTo>
                    <a:lnTo>
                      <a:pt x="0" y="348433"/>
                    </a:lnTo>
                    <a:cubicBezTo>
                      <a:pt x="0" y="155999"/>
                      <a:pt x="164130" y="0"/>
                      <a:pt x="366594" y="0"/>
                    </a:cubicBezTo>
                    <a:close/>
                  </a:path>
                </a:pathLst>
              </a:custGeom>
              <a:solidFill>
                <a:srgbClr val="E74825">
                  <a:alpha val="745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5" name="Google Shape;533;p13"/>
              <p:cNvSpPr/>
              <p:nvPr/>
            </p:nvSpPr>
            <p:spPr>
              <a:xfrm>
                <a:off x="395537" y="195486"/>
                <a:ext cx="1687115" cy="522639"/>
              </a:xfrm>
              <a:custGeom>
                <a:avLst/>
                <a:gdLst/>
                <a:ahLst/>
                <a:cxnLst/>
                <a:rect l="l" t="t" r="r" b="b"/>
                <a:pathLst>
                  <a:path w="1687115" h="522639" extrusionOk="0">
                    <a:moveTo>
                      <a:pt x="366594" y="0"/>
                    </a:moveTo>
                    <a:lnTo>
                      <a:pt x="1687115" y="0"/>
                    </a:lnTo>
                    <a:lnTo>
                      <a:pt x="1687115" y="522639"/>
                    </a:lnTo>
                    <a:lnTo>
                      <a:pt x="549879" y="522639"/>
                    </a:lnTo>
                    <a:lnTo>
                      <a:pt x="0" y="522639"/>
                    </a:lnTo>
                    <a:lnTo>
                      <a:pt x="0" y="348433"/>
                    </a:lnTo>
                    <a:cubicBezTo>
                      <a:pt x="0" y="155999"/>
                      <a:pt x="164130" y="0"/>
                      <a:pt x="366594" y="0"/>
                    </a:cubicBezTo>
                    <a:close/>
                  </a:path>
                </a:pathLst>
              </a:custGeom>
              <a:solidFill>
                <a:srgbClr val="E7482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41" name="Google Shape;534;p13"/>
            <p:cNvGrpSpPr/>
            <p:nvPr/>
          </p:nvGrpSpPr>
          <p:grpSpPr>
            <a:xfrm>
              <a:off x="1803416" y="3651870"/>
              <a:ext cx="1180245" cy="1159328"/>
              <a:chOff x="1547664" y="3452978"/>
              <a:chExt cx="1260582" cy="1237470"/>
            </a:xfrm>
          </p:grpSpPr>
          <p:sp>
            <p:nvSpPr>
              <p:cNvPr id="42" name="Google Shape;535;p13"/>
              <p:cNvSpPr/>
              <p:nvPr/>
            </p:nvSpPr>
            <p:spPr>
              <a:xfrm rot="10800000">
                <a:off x="1570776" y="3452978"/>
                <a:ext cx="1237470" cy="1237470"/>
              </a:xfrm>
              <a:custGeom>
                <a:avLst/>
                <a:gdLst/>
                <a:ahLst/>
                <a:cxnLst/>
                <a:rect l="l" t="t" r="r" b="b"/>
                <a:pathLst>
                  <a:path w="1656184" h="1656184" extrusionOk="0">
                    <a:moveTo>
                      <a:pt x="366594" y="0"/>
                    </a:moveTo>
                    <a:lnTo>
                      <a:pt x="1656184" y="0"/>
                    </a:lnTo>
                    <a:lnTo>
                      <a:pt x="1656184" y="522639"/>
                    </a:lnTo>
                    <a:lnTo>
                      <a:pt x="549879" y="522639"/>
                    </a:lnTo>
                    <a:lnTo>
                      <a:pt x="549879" y="1656184"/>
                    </a:lnTo>
                    <a:lnTo>
                      <a:pt x="0" y="1656184"/>
                    </a:lnTo>
                    <a:lnTo>
                      <a:pt x="0" y="348433"/>
                    </a:lnTo>
                    <a:cubicBezTo>
                      <a:pt x="0" y="155999"/>
                      <a:pt x="164130" y="0"/>
                      <a:pt x="366594" y="0"/>
                    </a:cubicBezTo>
                    <a:close/>
                  </a:path>
                </a:pathLst>
              </a:custGeom>
              <a:solidFill>
                <a:srgbClr val="CD965F">
                  <a:alpha val="745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3" name="Google Shape;536;p13"/>
              <p:cNvSpPr/>
              <p:nvPr/>
            </p:nvSpPr>
            <p:spPr>
              <a:xfrm rot="10800000">
                <a:off x="1547664" y="4299942"/>
                <a:ext cx="1260581" cy="390506"/>
              </a:xfrm>
              <a:custGeom>
                <a:avLst/>
                <a:gdLst/>
                <a:ahLst/>
                <a:cxnLst/>
                <a:rect l="l" t="t" r="r" b="b"/>
                <a:pathLst>
                  <a:path w="1687115" h="522639" extrusionOk="0">
                    <a:moveTo>
                      <a:pt x="366594" y="0"/>
                    </a:moveTo>
                    <a:lnTo>
                      <a:pt x="1687115" y="0"/>
                    </a:lnTo>
                    <a:lnTo>
                      <a:pt x="1687115" y="522639"/>
                    </a:lnTo>
                    <a:lnTo>
                      <a:pt x="549879" y="522639"/>
                    </a:lnTo>
                    <a:lnTo>
                      <a:pt x="0" y="522639"/>
                    </a:lnTo>
                    <a:lnTo>
                      <a:pt x="0" y="348433"/>
                    </a:lnTo>
                    <a:cubicBezTo>
                      <a:pt x="0" y="155999"/>
                      <a:pt x="164130" y="0"/>
                      <a:pt x="366594" y="0"/>
                    </a:cubicBezTo>
                    <a:close/>
                  </a:path>
                </a:pathLst>
              </a:custGeom>
              <a:solidFill>
                <a:srgbClr val="CD965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46" name="Google Shape;538;p13"/>
          <p:cNvSpPr txBox="1"/>
          <p:nvPr/>
        </p:nvSpPr>
        <p:spPr>
          <a:xfrm>
            <a:off x="323528" y="4659982"/>
            <a:ext cx="288032" cy="5040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8F0E8"/>
              </a:buClr>
              <a:buSzPts val="1800"/>
              <a:buFont typeface="Arial"/>
              <a:buNone/>
            </a:pPr>
            <a:fld id="{00000000-1234-1234-1234-123412341234}" type="slidenum">
              <a:rPr lang="ru-RU" sz="1800" b="1" i="0" u="none" strike="noStrike" cap="none">
                <a:solidFill>
                  <a:srgbClr val="F8F0E8"/>
                </a:solidFill>
                <a:latin typeface="Arial"/>
                <a:ea typeface="Arial"/>
                <a:cs typeface="Arial"/>
                <a:sym typeface="Arial"/>
              </a:rPr>
              <a:t>17</a:t>
            </a:fld>
            <a:endParaRPr sz="1800" b="1" i="0" u="none" strike="noStrike" cap="none">
              <a:solidFill>
                <a:srgbClr val="F8F0E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267341" y="966652"/>
            <a:ext cx="2939144" cy="1005840"/>
          </a:xfrm>
          <a:prstGeom prst="rect">
            <a:avLst/>
          </a:prstGeom>
          <a:solidFill>
            <a:srgbClr val="E7482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Google Shape;525;p13"/>
          <p:cNvSpPr/>
          <p:nvPr/>
        </p:nvSpPr>
        <p:spPr>
          <a:xfrm rot="10800000">
            <a:off x="3495911" y="951633"/>
            <a:ext cx="2304300" cy="3522311"/>
          </a:xfrm>
          <a:prstGeom prst="rect">
            <a:avLst/>
          </a:prstGeom>
          <a:solidFill>
            <a:srgbClr val="F7F7F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" name="Google Shape;541;p13"/>
          <p:cNvSpPr txBox="1"/>
          <p:nvPr/>
        </p:nvSpPr>
        <p:spPr>
          <a:xfrm>
            <a:off x="251520" y="2211710"/>
            <a:ext cx="1800200" cy="2416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5900" rIns="0" bIns="0" anchor="t" anchorCtr="0">
            <a:spAutoFit/>
          </a:bodyPr>
          <a:lstStyle/>
          <a:p>
            <a:pPr marL="8637" marR="3455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400" b="1" i="0" u="none" strike="noStrike" cap="none" dirty="0">
                <a:solidFill>
                  <a:srgbClr val="E74825"/>
                </a:solidFill>
                <a:latin typeface="Arial"/>
                <a:ea typeface="Arial"/>
                <a:cs typeface="Arial"/>
                <a:sym typeface="Arial"/>
              </a:rPr>
              <a:t>ОСНОВНАЯ ЦЕЛЬ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" name="Google Shape;542;p13"/>
          <p:cNvSpPr txBox="1"/>
          <p:nvPr/>
        </p:nvSpPr>
        <p:spPr>
          <a:xfrm>
            <a:off x="251520" y="3661742"/>
            <a:ext cx="3240360" cy="2416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5900" rIns="0" bIns="0" anchor="t" anchorCtr="0">
            <a:spAutoFit/>
          </a:bodyPr>
          <a:lstStyle/>
          <a:p>
            <a:pPr marL="8637" marR="3455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400" b="1" i="0" u="none" strike="noStrike" cap="none">
                <a:solidFill>
                  <a:srgbClr val="E74825"/>
                </a:solidFill>
                <a:latin typeface="Arial"/>
                <a:ea typeface="Arial"/>
                <a:cs typeface="Arial"/>
                <a:sym typeface="Arial"/>
              </a:rPr>
              <a:t>ПЕРСОНАЛЬНЫЙ ПОМОЩНИК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" name="Google Shape;543;p13"/>
          <p:cNvSpPr txBox="1"/>
          <p:nvPr/>
        </p:nvSpPr>
        <p:spPr>
          <a:xfrm>
            <a:off x="251520" y="2511718"/>
            <a:ext cx="3024336" cy="8704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8625" rIns="0" bIns="0" anchor="t" anchorCtr="0">
            <a:spAutoFit/>
          </a:bodyPr>
          <a:lstStyle/>
          <a:p>
            <a:pPr marL="8637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400" b="0" i="0" u="none" strike="noStrike" cap="none" dirty="0">
                <a:solidFill>
                  <a:srgbClr val="561C0E"/>
                </a:solidFill>
                <a:latin typeface="Arial"/>
                <a:ea typeface="Arial"/>
                <a:cs typeface="Arial"/>
                <a:sym typeface="Arial"/>
              </a:rPr>
              <a:t>Обеспечение ветеранов </a:t>
            </a:r>
            <a:br>
              <a:rPr lang="ru-RU" sz="1400" b="0" i="0" u="none" strike="noStrike" cap="none" dirty="0">
                <a:solidFill>
                  <a:srgbClr val="561C0E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ru-RU" sz="1400" b="0" i="0" u="none" strike="noStrike" cap="none" dirty="0">
                <a:solidFill>
                  <a:srgbClr val="561C0E"/>
                </a:solidFill>
                <a:latin typeface="Arial"/>
                <a:ea typeface="Arial"/>
                <a:cs typeface="Arial"/>
                <a:sym typeface="Arial"/>
              </a:rPr>
              <a:t>самыми востребованными государственными </a:t>
            </a:r>
            <a:br>
              <a:rPr lang="ru-RU" sz="1400" b="0" i="0" u="none" strike="noStrike" cap="none" dirty="0">
                <a:solidFill>
                  <a:srgbClr val="561C0E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ru-RU" sz="1400" b="0" i="0" u="none" strike="noStrike" cap="none" dirty="0">
                <a:solidFill>
                  <a:srgbClr val="561C0E"/>
                </a:solidFill>
                <a:latin typeface="Arial"/>
                <a:ea typeface="Arial"/>
                <a:cs typeface="Arial"/>
                <a:sym typeface="Arial"/>
              </a:rPr>
              <a:t>услугами на дому</a:t>
            </a:r>
            <a:endParaRPr sz="1400" b="0" i="0" u="none" strike="noStrike" cap="none" dirty="0">
              <a:solidFill>
                <a:srgbClr val="561C0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" name="Google Shape;547;p13"/>
          <p:cNvSpPr/>
          <p:nvPr/>
        </p:nvSpPr>
        <p:spPr>
          <a:xfrm>
            <a:off x="251520" y="3920157"/>
            <a:ext cx="2880320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400" b="0" i="0" u="none" strike="noStrike" cap="none">
                <a:solidFill>
                  <a:srgbClr val="561C0E"/>
                </a:solidFill>
                <a:latin typeface="Arial"/>
                <a:ea typeface="Arial"/>
                <a:cs typeface="Arial"/>
                <a:sym typeface="Arial"/>
              </a:rPr>
              <a:t>Руководитель центра госуслуг</a:t>
            </a:r>
            <a:endParaRPr sz="1400" b="0" i="0" u="none" strike="noStrike" cap="none">
              <a:solidFill>
                <a:srgbClr val="561C0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53" name="Группа 52"/>
          <p:cNvGrpSpPr/>
          <p:nvPr/>
        </p:nvGrpSpPr>
        <p:grpSpPr>
          <a:xfrm>
            <a:off x="3654333" y="2653868"/>
            <a:ext cx="2232300" cy="739357"/>
            <a:chOff x="3654333" y="2261399"/>
            <a:chExt cx="2232300" cy="739357"/>
          </a:xfrm>
        </p:grpSpPr>
        <p:sp>
          <p:nvSpPr>
            <p:cNvPr id="54" name="Google Shape;544;p13"/>
            <p:cNvSpPr txBox="1"/>
            <p:nvPr/>
          </p:nvSpPr>
          <p:spPr>
            <a:xfrm>
              <a:off x="3654333" y="2546256"/>
              <a:ext cx="2232300" cy="454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23300" rIns="0" bIns="0" anchor="t" anchorCtr="0">
              <a:spAutoFit/>
            </a:bodyPr>
            <a:lstStyle/>
            <a:p>
              <a:pPr marL="8637" marR="252208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ru-RU" sz="14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звонков руководителям центров </a:t>
              </a:r>
              <a:r>
                <a:rPr lang="ru-RU" sz="1400" b="0" i="0" u="none" strike="noStrike" cap="none" dirty="0" err="1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госуслуг</a:t>
              </a:r>
              <a:endParaRPr sz="1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" name="Google Shape;548;p13"/>
            <p:cNvSpPr txBox="1"/>
            <p:nvPr/>
          </p:nvSpPr>
          <p:spPr>
            <a:xfrm>
              <a:off x="3654333" y="2261399"/>
              <a:ext cx="1295700" cy="16875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8625" rIns="0" bIns="0" anchor="t" anchorCtr="0">
              <a:spAutoFit/>
            </a:bodyPr>
            <a:lstStyle/>
            <a:p>
              <a:pPr marL="19865" marR="0" lvl="0" indent="0" rtl="0">
                <a:lnSpc>
                  <a:spcPct val="255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4000"/>
                <a:buFont typeface="Arial"/>
                <a:buNone/>
              </a:pPr>
              <a:r>
                <a:rPr lang="ru-RU" sz="4000" b="1" i="0" u="none" strike="noStrike" cap="none" baseline="-25000" dirty="0" smtClean="0">
                  <a:solidFill>
                    <a:srgbClr val="E74825"/>
                  </a:solidFill>
                  <a:latin typeface="Arial"/>
                  <a:ea typeface="Arial"/>
                  <a:cs typeface="Arial"/>
                  <a:sym typeface="Arial"/>
                </a:rPr>
                <a:t>&gt;</a:t>
              </a:r>
              <a:r>
                <a:rPr lang="ru-RU" sz="4000" b="1" baseline="-25000" dirty="0" smtClean="0">
                  <a:solidFill>
                    <a:srgbClr val="E74825"/>
                  </a:solidFill>
                </a:rPr>
                <a:t>30 000</a:t>
              </a:r>
              <a:r>
                <a:rPr lang="ru-RU" sz="4000" b="1" i="0" u="none" strike="noStrike" cap="none" baseline="-25000" dirty="0" smtClean="0">
                  <a:solidFill>
                    <a:srgbClr val="E74825"/>
                  </a:solidFill>
                  <a:latin typeface="Arial"/>
                  <a:ea typeface="Arial"/>
                  <a:cs typeface="Arial"/>
                  <a:sym typeface="Arial"/>
                </a:rPr>
                <a:t>  </a:t>
              </a:r>
              <a:r>
                <a:rPr lang="ru-RU" sz="4000" b="1" i="0" u="none" strike="noStrike" cap="none" dirty="0" smtClean="0">
                  <a:solidFill>
                    <a:srgbClr val="E74825"/>
                  </a:solidFill>
                  <a:latin typeface="Arial"/>
                  <a:ea typeface="Arial"/>
                  <a:cs typeface="Arial"/>
                  <a:sym typeface="Arial"/>
                </a:rPr>
                <a:t>        </a:t>
              </a:r>
              <a:r>
                <a:rPr lang="ru-RU" sz="4000" b="0" i="0" u="none" strike="noStrike" cap="none" dirty="0" smtClean="0">
                  <a:solidFill>
                    <a:srgbClr val="E74825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endParaRPr sz="4000" b="0" i="0" u="none" strike="noStrike" cap="none" dirty="0">
                <a:solidFill>
                  <a:srgbClr val="E74825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56" name="Группа 55"/>
          <p:cNvGrpSpPr/>
          <p:nvPr/>
        </p:nvGrpSpPr>
        <p:grpSpPr>
          <a:xfrm>
            <a:off x="3654333" y="3631575"/>
            <a:ext cx="1838682" cy="535706"/>
            <a:chOff x="3654333" y="3374391"/>
            <a:chExt cx="1838682" cy="535706"/>
          </a:xfrm>
        </p:grpSpPr>
        <p:sp>
          <p:nvSpPr>
            <p:cNvPr id="57" name="Google Shape;545;p13"/>
            <p:cNvSpPr txBox="1"/>
            <p:nvPr/>
          </p:nvSpPr>
          <p:spPr>
            <a:xfrm>
              <a:off x="3654333" y="3669797"/>
              <a:ext cx="1838682" cy="240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24600" rIns="0" bIns="0" anchor="t" anchorCtr="0">
              <a:spAutoFit/>
            </a:bodyPr>
            <a:lstStyle/>
            <a:p>
              <a:pPr marL="8637" marR="3455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ru-RU" sz="14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оказанных услуг</a:t>
              </a:r>
              <a:endParaRPr sz="1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8" name="Google Shape;549;p13"/>
            <p:cNvSpPr txBox="1"/>
            <p:nvPr/>
          </p:nvSpPr>
          <p:spPr>
            <a:xfrm>
              <a:off x="3654333" y="3374391"/>
              <a:ext cx="1483941" cy="16875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8625" rIns="0" bIns="0" anchor="t" anchorCtr="0">
              <a:spAutoFit/>
            </a:bodyPr>
            <a:lstStyle/>
            <a:p>
              <a:pPr marL="19865" marR="0" lvl="0" indent="0" rtl="0">
                <a:lnSpc>
                  <a:spcPct val="255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4000"/>
                <a:buFont typeface="Arial"/>
                <a:buNone/>
              </a:pPr>
              <a:r>
                <a:rPr lang="ru-RU" sz="4000" b="1" baseline="-25000" dirty="0" smtClean="0">
                  <a:solidFill>
                    <a:srgbClr val="E74825"/>
                  </a:solidFill>
                </a:rPr>
                <a:t>&gt;6 000</a:t>
              </a:r>
              <a:r>
                <a:rPr lang="ru-RU" sz="4000" b="1" i="0" u="none" strike="noStrike" cap="none" baseline="-25000" dirty="0" smtClean="0">
                  <a:solidFill>
                    <a:srgbClr val="E74825"/>
                  </a:solidFill>
                  <a:latin typeface="Arial"/>
                  <a:ea typeface="Arial"/>
                  <a:cs typeface="Arial"/>
                  <a:sym typeface="Arial"/>
                </a:rPr>
                <a:t>  </a:t>
              </a:r>
              <a:r>
                <a:rPr lang="ru-RU" sz="4000" b="1" i="0" u="none" strike="noStrike" cap="none" dirty="0" smtClean="0">
                  <a:solidFill>
                    <a:srgbClr val="E74825"/>
                  </a:solidFill>
                  <a:latin typeface="Arial"/>
                  <a:ea typeface="Arial"/>
                  <a:cs typeface="Arial"/>
                  <a:sym typeface="Arial"/>
                </a:rPr>
                <a:t>   </a:t>
              </a:r>
              <a:r>
                <a:rPr lang="ru-RU" sz="4000" b="0" i="0" u="none" strike="noStrike" cap="none" dirty="0" smtClean="0">
                  <a:solidFill>
                    <a:srgbClr val="E74825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endParaRPr sz="4000" b="0" i="0" u="none" strike="noStrike" cap="none" dirty="0">
                <a:solidFill>
                  <a:srgbClr val="E74825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59" name="Google Shape;551;p13"/>
          <p:cNvPicPr preferRelativeResize="0"/>
          <p:nvPr/>
        </p:nvPicPr>
        <p:blipFill rotWithShape="1">
          <a:blip r:embed="rId5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9492" y="1082024"/>
            <a:ext cx="2664295" cy="813246"/>
          </a:xfrm>
          <a:prstGeom prst="rect">
            <a:avLst/>
          </a:prstGeom>
          <a:noFill/>
          <a:ln>
            <a:noFill/>
          </a:ln>
        </p:spPr>
      </p:pic>
      <p:sp>
        <p:nvSpPr>
          <p:cNvPr id="60" name="Google Shape;617;p15"/>
          <p:cNvSpPr/>
          <p:nvPr/>
        </p:nvSpPr>
        <p:spPr>
          <a:xfrm>
            <a:off x="611560" y="4659982"/>
            <a:ext cx="3240360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ru-RU" sz="1000" b="1" i="1" u="none" strike="noStrike" cap="none" dirty="0">
                <a:solidFill>
                  <a:srgbClr val="E74825"/>
                </a:solidFill>
                <a:latin typeface="Arial"/>
                <a:ea typeface="Arial"/>
                <a:cs typeface="Arial"/>
                <a:sym typeface="Arial"/>
              </a:rPr>
              <a:t>Проекты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61" name="Прямая соединительная линия 60"/>
          <p:cNvCxnSpPr/>
          <p:nvPr/>
        </p:nvCxnSpPr>
        <p:spPr>
          <a:xfrm>
            <a:off x="1485900" y="4803998"/>
            <a:ext cx="6107596" cy="0"/>
          </a:xfrm>
          <a:prstGeom prst="line">
            <a:avLst/>
          </a:prstGeom>
          <a:ln w="12700">
            <a:solidFill>
              <a:srgbClr val="E74825"/>
            </a:solidFill>
            <a:prstDash val="sysDot"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Google Shape;513;g1082862a88a_12_0"/>
          <p:cNvCxnSpPr/>
          <p:nvPr/>
        </p:nvCxnSpPr>
        <p:spPr>
          <a:xfrm>
            <a:off x="251520" y="627534"/>
            <a:ext cx="5694425" cy="0"/>
          </a:xfrm>
          <a:prstGeom prst="straightConnector1">
            <a:avLst/>
          </a:prstGeom>
          <a:noFill/>
          <a:ln w="25400" cap="flat" cmpd="sng">
            <a:solidFill>
              <a:srgbClr val="E74825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63" name="Рисунок 6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028384" y="195486"/>
            <a:ext cx="835220" cy="355262"/>
          </a:xfrm>
          <a:prstGeom prst="rect">
            <a:avLst/>
          </a:prstGeom>
        </p:spPr>
      </p:pic>
      <p:sp>
        <p:nvSpPr>
          <p:cNvPr id="64" name="Google Shape;494;p12"/>
          <p:cNvSpPr/>
          <p:nvPr/>
        </p:nvSpPr>
        <p:spPr>
          <a:xfrm>
            <a:off x="251520" y="267494"/>
            <a:ext cx="7704856" cy="323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buSzPts val="1500"/>
            </a:pPr>
            <a:r>
              <a:rPr lang="ru-RU" sz="1500" b="1" dirty="0">
                <a:solidFill>
                  <a:srgbClr val="561C0E"/>
                </a:solidFill>
              </a:rPr>
              <a:t>«МОСКВА – С ЗАБОТОЙ О ВЕТЕРАНАХ»</a:t>
            </a:r>
            <a:endParaRPr lang="ru-RU" dirty="0"/>
          </a:p>
        </p:txBody>
      </p:sp>
      <p:grpSp>
        <p:nvGrpSpPr>
          <p:cNvPr id="65" name="Группа 64"/>
          <p:cNvGrpSpPr/>
          <p:nvPr/>
        </p:nvGrpSpPr>
        <p:grpSpPr>
          <a:xfrm>
            <a:off x="3654333" y="1036456"/>
            <a:ext cx="2016300" cy="1379061"/>
            <a:chOff x="3654333" y="1036456"/>
            <a:chExt cx="2016300" cy="1379061"/>
          </a:xfrm>
        </p:grpSpPr>
        <p:sp>
          <p:nvSpPr>
            <p:cNvPr id="66" name="Google Shape;546;p13"/>
            <p:cNvSpPr txBox="1"/>
            <p:nvPr/>
          </p:nvSpPr>
          <p:spPr>
            <a:xfrm>
              <a:off x="3654333" y="1036456"/>
              <a:ext cx="1511623" cy="43344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8625" rIns="0" bIns="0" anchor="t" anchorCtr="0">
              <a:spAutoFit/>
            </a:bodyPr>
            <a:lstStyle/>
            <a:p>
              <a:pPr marL="19865" marR="0" lvl="0" indent="0" rtl="0">
                <a:lnSpc>
                  <a:spcPct val="6885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4000"/>
                <a:buFont typeface="Arial"/>
                <a:buNone/>
              </a:pPr>
              <a:r>
                <a:rPr lang="ru-RU" sz="4000" b="1" i="0" u="none" strike="noStrike" cap="none" baseline="-25000" dirty="0">
                  <a:solidFill>
                    <a:srgbClr val="E74825"/>
                  </a:solidFill>
                  <a:latin typeface="Arial"/>
                  <a:ea typeface="Arial"/>
                  <a:cs typeface="Arial"/>
                  <a:sym typeface="Arial"/>
                </a:rPr>
                <a:t>&gt;</a:t>
              </a:r>
              <a:r>
                <a:rPr lang="ru-RU" sz="4000" b="1" i="0" u="none" strike="noStrike" cap="none" baseline="-25000" dirty="0" smtClean="0">
                  <a:solidFill>
                    <a:srgbClr val="E74825"/>
                  </a:solidFill>
                  <a:latin typeface="Arial"/>
                  <a:ea typeface="Arial"/>
                  <a:cs typeface="Arial"/>
                  <a:sym typeface="Arial"/>
                </a:rPr>
                <a:t>60 000</a:t>
              </a:r>
              <a:endParaRPr sz="4000" b="0" i="0" u="none" strike="noStrike" cap="none" dirty="0">
                <a:solidFill>
                  <a:srgbClr val="E74825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7" name="Google Shape;550;p13"/>
            <p:cNvSpPr txBox="1"/>
            <p:nvPr/>
          </p:nvSpPr>
          <p:spPr>
            <a:xfrm>
              <a:off x="3654333" y="1530215"/>
              <a:ext cx="2016300" cy="88530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23300" rIns="0" bIns="0" anchor="t" anchorCtr="0">
              <a:spAutoFit/>
            </a:bodyPr>
            <a:lstStyle/>
            <a:p>
              <a:pPr marL="19865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ru-RU" sz="1400" b="0" i="0" u="none" strike="noStrike" cap="none" dirty="0">
                  <a:solidFill>
                    <a:srgbClr val="623B2A"/>
                  </a:solidFill>
                  <a:latin typeface="Arial"/>
                  <a:ea typeface="Arial"/>
                  <a:cs typeface="Arial"/>
                  <a:sym typeface="Arial"/>
                </a:rPr>
                <a:t>ветеранов Великой Отечественной </a:t>
              </a:r>
              <a:r>
                <a:rPr lang="ru-RU" sz="1400" b="0" i="0" u="none" strike="noStrike" cap="none" dirty="0" smtClean="0">
                  <a:solidFill>
                    <a:srgbClr val="623B2A"/>
                  </a:solidFill>
                  <a:latin typeface="Arial"/>
                  <a:ea typeface="Arial"/>
                  <a:cs typeface="Arial"/>
                  <a:sym typeface="Arial"/>
                </a:rPr>
                <a:t>войны</a:t>
              </a:r>
            </a:p>
            <a:p>
              <a:pPr marL="19865">
                <a:buSzPts val="1400"/>
              </a:pPr>
              <a:r>
                <a:rPr lang="ru-RU" dirty="0">
                  <a:solidFill>
                    <a:srgbClr val="623B2A"/>
                  </a:solidFill>
                </a:rPr>
                <a:t>посетили сотрудники центров </a:t>
              </a:r>
              <a:r>
                <a:rPr lang="ru-RU" dirty="0" err="1" smtClean="0">
                  <a:solidFill>
                    <a:srgbClr val="623B2A"/>
                  </a:solidFill>
                </a:rPr>
                <a:t>госуслуг</a:t>
              </a:r>
              <a:endParaRPr lang="ru-RU" dirty="0">
                <a:solidFill>
                  <a:srgbClr val="623B2A"/>
                </a:solidFill>
              </a:endParaRPr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29691" y="639391"/>
            <a:ext cx="4171350" cy="2538179"/>
          </a:xfrm>
          <a:prstGeom prst="rect">
            <a:avLst/>
          </a:prstGeom>
        </p:spPr>
      </p:pic>
      <p:sp>
        <p:nvSpPr>
          <p:cNvPr id="25" name="Прямоугольник 24"/>
          <p:cNvSpPr/>
          <p:nvPr/>
        </p:nvSpPr>
        <p:spPr>
          <a:xfrm>
            <a:off x="4629691" y="3177570"/>
            <a:ext cx="4171349" cy="1626427"/>
          </a:xfrm>
          <a:prstGeom prst="rect">
            <a:avLst/>
          </a:prstGeom>
          <a:solidFill>
            <a:srgbClr val="F7F7F7"/>
          </a:solidFill>
          <a:ln w="28575">
            <a:noFill/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7" name="Google Shape;587;p14"/>
          <p:cNvSpPr txBox="1"/>
          <p:nvPr/>
        </p:nvSpPr>
        <p:spPr>
          <a:xfrm>
            <a:off x="5634473" y="4118531"/>
            <a:ext cx="1447761" cy="973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8625" rIns="0" bIns="0" anchor="t" anchorCtr="0">
            <a:spAutoFit/>
          </a:bodyPr>
          <a:lstStyle/>
          <a:p>
            <a:pPr marL="19865" marR="0" lvl="0" indent="0" algn="r" rtl="0">
              <a:lnSpc>
                <a:spcPct val="24285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</a:pPr>
            <a:r>
              <a:rPr lang="ru-RU" sz="3600" b="1" i="0" u="none" strike="noStrike" cap="none" baseline="-25000" dirty="0" smtClean="0">
                <a:solidFill>
                  <a:srgbClr val="E74825"/>
                </a:solidFill>
                <a:latin typeface="Arial"/>
                <a:ea typeface="Arial"/>
                <a:cs typeface="Arial"/>
                <a:sym typeface="Arial"/>
              </a:rPr>
              <a:t>29 </a:t>
            </a:r>
            <a:endParaRPr sz="3600" b="1" i="0" u="none" strike="noStrike" cap="none" baseline="-25000" dirty="0">
              <a:solidFill>
                <a:srgbClr val="E7482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8" name="Google Shape;588;p14"/>
          <p:cNvSpPr txBox="1"/>
          <p:nvPr/>
        </p:nvSpPr>
        <p:spPr>
          <a:xfrm>
            <a:off x="7170454" y="4044421"/>
            <a:ext cx="1784061" cy="6162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3300" rIns="0" bIns="0" anchor="t" anchorCtr="0">
            <a:spAutoFit/>
          </a:bodyPr>
          <a:lstStyle/>
          <a:p>
            <a:pPr marL="0" marR="0" lvl="0" indent="0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lang="ru-RU" sz="900" b="0" i="0" u="none" strike="noStrike" cap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центров </a:t>
            </a:r>
            <a:r>
              <a:rPr lang="ru-RU" sz="9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госуслуг </a:t>
            </a:r>
            <a:r>
              <a:rPr lang="ru-RU" sz="900" b="0" i="0" u="none" strike="noStrike" cap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Москвы, </a:t>
            </a:r>
            <a:br>
              <a:rPr lang="ru-RU" sz="900" b="0" i="0" u="none" strike="noStrike" cap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ru-RU" sz="900" b="0" i="0" u="none" strike="noStrike" cap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где размещена выставка </a:t>
            </a:r>
            <a:br>
              <a:rPr lang="ru-RU" sz="900" b="0" i="0" u="none" strike="noStrike" cap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ru-RU" sz="900" b="0" i="0" u="none" strike="noStrike" cap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на </a:t>
            </a:r>
            <a:r>
              <a:rPr lang="ru-RU" sz="9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основе собранных </a:t>
            </a:r>
            <a:r>
              <a:rPr lang="ru-RU" sz="900" b="0" i="0" u="none" strike="noStrike" cap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ru-RU" sz="900" b="0" i="0" u="none" strike="noStrike" cap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ru-RU" sz="900" b="0" i="0" u="none" strike="noStrike" cap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материалов</a:t>
            </a:r>
            <a:endParaRPr sz="9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9" name="Google Shape;589;p14"/>
          <p:cNvSpPr txBox="1"/>
          <p:nvPr/>
        </p:nvSpPr>
        <p:spPr>
          <a:xfrm>
            <a:off x="3954531" y="3750579"/>
            <a:ext cx="1934570" cy="973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8625" rIns="0" bIns="0" anchor="t" anchorCtr="0">
            <a:spAutoFit/>
          </a:bodyPr>
          <a:lstStyle/>
          <a:p>
            <a:pPr marL="19865" marR="0" lvl="0" indent="0" algn="r" rtl="0">
              <a:lnSpc>
                <a:spcPct val="24285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</a:pPr>
            <a:r>
              <a:rPr lang="ru-RU" sz="3600" b="1" i="0" u="none" strike="noStrike" cap="none" baseline="-25000" dirty="0" smtClean="0">
                <a:solidFill>
                  <a:srgbClr val="E74825"/>
                </a:solidFill>
                <a:sym typeface="Arial"/>
              </a:rPr>
              <a:t>&gt;</a:t>
            </a:r>
            <a:r>
              <a:rPr lang="ru-RU" sz="3600" b="1" baseline="-25000" dirty="0" smtClean="0">
                <a:solidFill>
                  <a:srgbClr val="E74825"/>
                </a:solidFill>
              </a:rPr>
              <a:t>13 500</a:t>
            </a:r>
            <a:endParaRPr sz="3600" b="1" i="0" u="none" strike="noStrike" cap="none" baseline="-25000" dirty="0">
              <a:solidFill>
                <a:srgbClr val="E74825"/>
              </a:solidFill>
              <a:sym typeface="Arial"/>
            </a:endParaRPr>
          </a:p>
        </p:txBody>
      </p:sp>
      <p:sp>
        <p:nvSpPr>
          <p:cNvPr id="590" name="Google Shape;590;p14"/>
          <p:cNvSpPr/>
          <p:nvPr/>
        </p:nvSpPr>
        <p:spPr>
          <a:xfrm>
            <a:off x="4715538" y="4013692"/>
            <a:ext cx="1646096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lang="ru-RU" sz="9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документов времен </a:t>
            </a:r>
            <a:r>
              <a:rPr lang="ru-RU" sz="900" b="0" i="0" u="none" strike="noStrike" cap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ru-RU" sz="900" b="0" i="0" u="none" strike="noStrike" cap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ru-RU" sz="900" b="0" i="0" u="none" strike="noStrike" cap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Великой </a:t>
            </a:r>
            <a:r>
              <a:rPr lang="ru-RU" sz="9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Отечественной войны, переданных </a:t>
            </a:r>
            <a:r>
              <a:rPr lang="ru-RU" sz="900" b="0" i="0" u="none" strike="noStrike" cap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ru-RU" sz="900" b="0" i="0" u="none" strike="noStrike" cap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ru-RU" sz="900" b="0" i="0" u="none" strike="noStrike" cap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на </a:t>
            </a:r>
            <a:r>
              <a:rPr lang="ru-RU" sz="9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хранение</a:t>
            </a:r>
            <a:endParaRPr sz="9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1" name="Google Shape;591;p14"/>
          <p:cNvSpPr txBox="1"/>
          <p:nvPr/>
        </p:nvSpPr>
        <p:spPr>
          <a:xfrm>
            <a:off x="4943035" y="2479774"/>
            <a:ext cx="1318287" cy="1638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8625" rIns="0" bIns="0" anchor="t" anchorCtr="0">
            <a:spAutoFit/>
          </a:bodyPr>
          <a:lstStyle/>
          <a:p>
            <a:pPr marL="19865" marR="0" lvl="0" indent="0" algn="r" rtl="0">
              <a:lnSpc>
                <a:spcPct val="24285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</a:pPr>
            <a:r>
              <a:rPr lang="ru-RU" sz="4200" b="1" i="0" u="none" strike="noStrike" cap="none" baseline="-25000" dirty="0">
                <a:solidFill>
                  <a:srgbClr val="E74825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4" name="Google Shape;594;p14"/>
          <p:cNvSpPr txBox="1"/>
          <p:nvPr/>
        </p:nvSpPr>
        <p:spPr>
          <a:xfrm>
            <a:off x="6167834" y="3257122"/>
            <a:ext cx="914400" cy="50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rmAutofit/>
          </a:bodyPr>
          <a:lstStyle/>
          <a:p>
            <a:pPr marL="0" marR="0" lvl="0" indent="0" algn="r" rtl="0">
              <a:lnSpc>
                <a:spcPct val="53125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ru-RU" sz="2400" b="1" i="0" u="none" strike="noStrike" cap="none" dirty="0" smtClean="0">
                <a:solidFill>
                  <a:srgbClr val="E74825"/>
                </a:solidFill>
                <a:latin typeface="Arial"/>
                <a:ea typeface="Arial"/>
                <a:cs typeface="Arial"/>
                <a:sym typeface="Arial"/>
              </a:rPr>
              <a:t>4,6</a:t>
            </a:r>
            <a:r>
              <a:rPr lang="ru-RU" sz="1400" b="1" i="0" u="none" strike="noStrike" cap="none" dirty="0" smtClean="0">
                <a:solidFill>
                  <a:srgbClr val="E74825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5" name="Google Shape;595;p14"/>
          <p:cNvSpPr txBox="1"/>
          <p:nvPr/>
        </p:nvSpPr>
        <p:spPr>
          <a:xfrm>
            <a:off x="7179812" y="3527347"/>
            <a:ext cx="1678816" cy="5324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lang="ru-RU" sz="900" b="0" i="0" u="none" strike="noStrike" cap="none" dirty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средняя оценка </a:t>
            </a:r>
            <a:endParaRPr lang="ru-RU" sz="900" b="0" i="0" u="none" strike="noStrike" cap="none" dirty="0" smtClean="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lang="ru-RU" sz="900" b="0" i="0" u="none" strike="noStrike" cap="none" dirty="0" smtClean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выставки москвичами</a:t>
            </a:r>
            <a:endParaRPr sz="9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0" name="Google Shape;600;p14"/>
          <p:cNvSpPr/>
          <p:nvPr/>
        </p:nvSpPr>
        <p:spPr>
          <a:xfrm>
            <a:off x="611560" y="4659982"/>
            <a:ext cx="3240360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ru-RU" sz="1000" b="1" i="1" u="none" strike="noStrike" cap="none">
                <a:solidFill>
                  <a:srgbClr val="E74825"/>
                </a:solidFill>
                <a:latin typeface="Arial"/>
                <a:ea typeface="Arial"/>
                <a:cs typeface="Arial"/>
                <a:sym typeface="Arial"/>
              </a:rPr>
              <a:t>Проекты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1" name="Google Shape;601;p14"/>
          <p:cNvSpPr txBox="1"/>
          <p:nvPr/>
        </p:nvSpPr>
        <p:spPr>
          <a:xfrm>
            <a:off x="323528" y="4659982"/>
            <a:ext cx="288032" cy="5040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8F0E8"/>
              </a:buClr>
              <a:buSzPts val="1800"/>
              <a:buFont typeface="Arial"/>
              <a:buNone/>
            </a:pPr>
            <a:fld id="{00000000-1234-1234-1234-123412341234}" type="slidenum">
              <a:rPr lang="ru-RU" sz="1800" b="1" i="0" u="none" strike="noStrike" cap="none">
                <a:solidFill>
                  <a:srgbClr val="F8F0E8"/>
                </a:solidFill>
                <a:latin typeface="Arial"/>
                <a:ea typeface="Arial"/>
                <a:cs typeface="Arial"/>
                <a:sym typeface="Arial"/>
              </a:rPr>
              <a:t>18</a:t>
            </a:fld>
            <a:endParaRPr sz="1800" b="1" i="0" u="none" strike="noStrike" cap="none">
              <a:solidFill>
                <a:srgbClr val="F8F0E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97" name="Google Shape;597;p14"/>
          <p:cNvPicPr preferRelativeResize="0"/>
          <p:nvPr/>
        </p:nvPicPr>
        <p:blipFill rotWithShape="1">
          <a:blip r:embed="rId4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2992" y="756135"/>
            <a:ext cx="2963272" cy="635886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Google Shape;593;p14"/>
          <p:cNvSpPr txBox="1"/>
          <p:nvPr/>
        </p:nvSpPr>
        <p:spPr>
          <a:xfrm>
            <a:off x="402992" y="1376781"/>
            <a:ext cx="3887068" cy="33552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3300" rIns="0" bIns="0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lang="ru-RU" sz="1100" b="1" i="0" u="none" strike="noStrike" cap="none" dirty="0">
                <a:solidFill>
                  <a:schemeClr val="dk1"/>
                </a:solidFill>
                <a:sym typeface="Arial"/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8"/>
                  </a:ext>
                </a:extLst>
              </a:rPr>
              <a:t>О ПРОЕКТЕ</a:t>
            </a:r>
            <a:endParaRPr sz="1100" b="0" i="0" u="none" strike="noStrike" cap="none" dirty="0">
              <a:solidFill>
                <a:srgbClr val="000000"/>
              </a:solidFill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lang="ru-RU" sz="1100" b="0" i="0" u="none" strike="noStrike" cap="none" dirty="0">
                <a:solidFill>
                  <a:schemeClr val="dk1"/>
                </a:solidFill>
                <a:sym typeface="Arial"/>
              </a:rPr>
              <a:t>Проект «Москва — с заботой об истории» направлен </a:t>
            </a:r>
            <a:r>
              <a:rPr lang="ru-RU" sz="1100" b="0" i="0" u="none" strike="noStrike" cap="none" dirty="0" smtClean="0">
                <a:solidFill>
                  <a:schemeClr val="dk1"/>
                </a:solidFill>
                <a:sym typeface="Arial"/>
              </a:rPr>
              <a:t/>
            </a:r>
            <a:br>
              <a:rPr lang="ru-RU" sz="1100" b="0" i="0" u="none" strike="noStrike" cap="none" dirty="0" smtClean="0">
                <a:solidFill>
                  <a:schemeClr val="dk1"/>
                </a:solidFill>
                <a:sym typeface="Arial"/>
              </a:rPr>
            </a:br>
            <a:r>
              <a:rPr lang="ru-RU" sz="1100" b="0" i="0" u="none" strike="noStrike" cap="none" dirty="0" smtClean="0">
                <a:solidFill>
                  <a:schemeClr val="dk1"/>
                </a:solidFill>
                <a:sym typeface="Arial"/>
              </a:rPr>
              <a:t>на </a:t>
            </a:r>
            <a:r>
              <a:rPr lang="ru-RU" sz="1100" b="0" i="0" u="none" strike="noStrike" cap="none" dirty="0">
                <a:solidFill>
                  <a:schemeClr val="dk1"/>
                </a:solidFill>
                <a:sym typeface="Arial"/>
              </a:rPr>
              <a:t>сохранение семейных реликвий и историй москвичей. </a:t>
            </a:r>
            <a:r>
              <a:rPr lang="ru-RU" sz="1100" b="0" i="0" u="none" strike="noStrike" cap="none" dirty="0" smtClean="0">
                <a:solidFill>
                  <a:schemeClr val="dk1"/>
                </a:solidFill>
                <a:sym typeface="Arial"/>
              </a:rPr>
              <a:t/>
            </a:r>
            <a:br>
              <a:rPr lang="ru-RU" sz="1100" b="0" i="0" u="none" strike="noStrike" cap="none" dirty="0" smtClean="0">
                <a:solidFill>
                  <a:schemeClr val="dk1"/>
                </a:solidFill>
                <a:sym typeface="Arial"/>
              </a:rPr>
            </a:br>
            <a:r>
              <a:rPr lang="ru-RU" sz="1100" b="0" i="0" u="none" strike="noStrike" cap="none" dirty="0" smtClean="0">
                <a:solidFill>
                  <a:schemeClr val="dk1"/>
                </a:solidFill>
                <a:sym typeface="Arial"/>
              </a:rPr>
              <a:t>В </a:t>
            </a:r>
            <a:r>
              <a:rPr lang="ru-RU" sz="1100" b="0" i="0" u="none" strike="noStrike" cap="none" dirty="0">
                <a:solidFill>
                  <a:schemeClr val="dk1"/>
                </a:solidFill>
                <a:sym typeface="Arial"/>
              </a:rPr>
              <a:t>рамках акции через центры </a:t>
            </a:r>
            <a:r>
              <a:rPr lang="ru-RU" sz="1100" b="0" i="0" u="none" strike="noStrike" cap="none" dirty="0" err="1">
                <a:solidFill>
                  <a:schemeClr val="dk1"/>
                </a:solidFill>
                <a:sym typeface="Arial"/>
              </a:rPr>
              <a:t>госуслуг</a:t>
            </a:r>
            <a:r>
              <a:rPr lang="ru-RU" sz="1100" b="0" i="0" u="none" strike="noStrike" cap="none" dirty="0">
                <a:solidFill>
                  <a:schemeClr val="dk1"/>
                </a:solidFill>
                <a:sym typeface="Arial"/>
              </a:rPr>
              <a:t> в </a:t>
            </a:r>
            <a:r>
              <a:rPr lang="ru-RU" sz="1100" b="0" i="0" u="none" strike="noStrike" cap="none" dirty="0" err="1">
                <a:solidFill>
                  <a:schemeClr val="dk1"/>
                </a:solidFill>
                <a:sym typeface="Arial"/>
              </a:rPr>
              <a:t>Главархив</a:t>
            </a:r>
            <a:r>
              <a:rPr lang="ru-RU" sz="1100" b="0" i="0" u="none" strike="noStrike" cap="none" dirty="0">
                <a:solidFill>
                  <a:schemeClr val="dk1"/>
                </a:solidFill>
                <a:sym typeface="Arial"/>
              </a:rPr>
              <a:t> горожане могут передать свои материалы: фотографии, документы, письма, предметы быта </a:t>
            </a:r>
            <a:r>
              <a:rPr lang="ru-RU" sz="1100" b="0" i="0" u="none" strike="noStrike" cap="none" dirty="0" smtClean="0">
                <a:solidFill>
                  <a:schemeClr val="dk1"/>
                </a:solidFill>
                <a:sym typeface="Arial"/>
              </a:rPr>
              <a:t>и </a:t>
            </a:r>
            <a:r>
              <a:rPr lang="ru-RU" sz="1100" b="0" i="0" u="none" strike="noStrike" cap="none" dirty="0">
                <a:solidFill>
                  <a:schemeClr val="dk1"/>
                </a:solidFill>
                <a:sym typeface="Arial"/>
              </a:rPr>
              <a:t>гардероба</a:t>
            </a:r>
            <a:r>
              <a:rPr lang="ru-RU" sz="1100" b="0" i="0" u="none" strike="noStrike" cap="none" dirty="0" smtClean="0">
                <a:solidFill>
                  <a:schemeClr val="dk1"/>
                </a:solidFill>
                <a:sym typeface="Arial"/>
              </a:rPr>
              <a:t>.</a:t>
            </a:r>
          </a:p>
          <a:p>
            <a:pPr marL="0" marR="0" lvl="0" indent="0" algn="just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lang="ru-RU" sz="1100" b="0" i="0" u="none" strike="noStrike" cap="none" dirty="0" smtClean="0">
                <a:solidFill>
                  <a:schemeClr val="dk1"/>
                </a:solidFill>
                <a:sym typeface="Arial"/>
              </a:rPr>
              <a:t>Основная </a:t>
            </a:r>
            <a:r>
              <a:rPr lang="ru-RU" sz="1100" b="0" i="0" u="none" strike="noStrike" cap="none" dirty="0">
                <a:solidFill>
                  <a:schemeClr val="dk1"/>
                </a:solidFill>
                <a:sym typeface="Arial"/>
              </a:rPr>
              <a:t>цель — сберечь подлинные истории жителей, рассказать о них москвичам и поделиться со следующими поколениями</a:t>
            </a:r>
            <a:r>
              <a:rPr lang="ru-RU" sz="1100" b="0" i="0" u="none" strike="noStrike" cap="none" dirty="0" smtClean="0">
                <a:solidFill>
                  <a:schemeClr val="dk1"/>
                </a:solidFill>
                <a:sym typeface="Arial"/>
              </a:rPr>
              <a:t>.</a:t>
            </a:r>
          </a:p>
          <a:p>
            <a:pPr marL="0" marR="0" lvl="0" indent="0" algn="just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lang="ru-RU" sz="1100" b="1" i="0" u="none" strike="noStrike" cap="none" dirty="0" smtClean="0">
                <a:solidFill>
                  <a:schemeClr val="dk1"/>
                </a:solidFill>
                <a:sym typeface="Arial"/>
              </a:rPr>
              <a:t>ВЫСТАВКИ </a:t>
            </a:r>
            <a:r>
              <a:rPr lang="ru-RU" sz="1100" b="1" i="0" u="none" strike="noStrike" cap="none" dirty="0">
                <a:solidFill>
                  <a:schemeClr val="dk1"/>
                </a:solidFill>
                <a:sym typeface="Arial"/>
              </a:rPr>
              <a:t>В ЦЕНТРАХ ГОСУСЛУГ</a:t>
            </a:r>
            <a:endParaRPr sz="1100" b="0" i="0" u="none" strike="noStrike" cap="none" dirty="0">
              <a:solidFill>
                <a:srgbClr val="000000"/>
              </a:solidFill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lang="ru-RU" sz="1100" b="0" i="0" u="none" strike="noStrike" cap="none" dirty="0" smtClean="0">
                <a:solidFill>
                  <a:schemeClr val="dk1"/>
                </a:solidFill>
                <a:sym typeface="Arial"/>
              </a:rPr>
              <a:t>На основе переданных материалов в центрах </a:t>
            </a:r>
            <a:r>
              <a:rPr lang="ru-RU" sz="1100" b="0" i="0" u="none" strike="noStrike" cap="none" dirty="0" err="1" smtClean="0">
                <a:solidFill>
                  <a:schemeClr val="dk1"/>
                </a:solidFill>
                <a:sym typeface="Arial"/>
              </a:rPr>
              <a:t>госуслуг</a:t>
            </a:r>
            <a:r>
              <a:rPr lang="ru-RU" sz="1100" b="0" i="0" u="none" strike="noStrike" cap="none" dirty="0" smtClean="0">
                <a:solidFill>
                  <a:schemeClr val="dk1"/>
                </a:solidFill>
                <a:sym typeface="Arial"/>
              </a:rPr>
              <a:t> организована одноименная выставка. В экспозициях представлены интересные </a:t>
            </a:r>
            <a:r>
              <a:rPr lang="ru-RU" sz="1100" b="0" i="0" u="none" strike="noStrike" cap="none" dirty="0">
                <a:solidFill>
                  <a:schemeClr val="dk1"/>
                </a:solidFill>
                <a:sym typeface="Arial"/>
              </a:rPr>
              <a:t>факты, документы </a:t>
            </a:r>
            <a:r>
              <a:rPr lang="ru-RU" sz="1100" dirty="0">
                <a:solidFill>
                  <a:schemeClr val="dk1"/>
                </a:solidFill>
              </a:rPr>
              <a:t/>
            </a:r>
            <a:br>
              <a:rPr lang="ru-RU" sz="1100" dirty="0">
                <a:solidFill>
                  <a:schemeClr val="dk1"/>
                </a:solidFill>
              </a:rPr>
            </a:br>
            <a:r>
              <a:rPr lang="ru-RU" sz="1100" b="0" i="0" u="none" strike="noStrike" cap="none" dirty="0" smtClean="0">
                <a:solidFill>
                  <a:schemeClr val="dk1"/>
                </a:solidFill>
                <a:sym typeface="Arial"/>
              </a:rPr>
              <a:t>и </a:t>
            </a:r>
            <a:r>
              <a:rPr lang="ru-RU" sz="1100" b="0" i="0" u="none" strike="noStrike" cap="none" dirty="0">
                <a:solidFill>
                  <a:schemeClr val="dk1"/>
                </a:solidFill>
                <a:sym typeface="Arial"/>
              </a:rPr>
              <a:t>фотографии, познавательная </a:t>
            </a:r>
            <a:r>
              <a:rPr lang="ru-RU" sz="1100" b="0" i="0" u="none" strike="noStrike" cap="none" dirty="0" err="1">
                <a:solidFill>
                  <a:schemeClr val="dk1"/>
                </a:solidFill>
                <a:sym typeface="Arial"/>
              </a:rPr>
              <a:t>инфографика</a:t>
            </a:r>
            <a:r>
              <a:rPr lang="ru-RU" sz="1100" b="0" i="0" u="none" strike="noStrike" cap="none" dirty="0">
                <a:solidFill>
                  <a:schemeClr val="dk1"/>
                </a:solidFill>
                <a:sym typeface="Arial"/>
              </a:rPr>
              <a:t>, </a:t>
            </a:r>
            <a:r>
              <a:rPr lang="ru-RU" sz="1100" b="0" i="0" u="none" strike="noStrike" cap="none" dirty="0" smtClean="0">
                <a:solidFill>
                  <a:schemeClr val="dk1"/>
                </a:solidFill>
                <a:sym typeface="Arial"/>
              </a:rPr>
              <a:t>а также видео- и </a:t>
            </a:r>
            <a:r>
              <a:rPr lang="ru-RU" sz="1100" b="0" i="0" u="none" strike="noStrike" cap="none" dirty="0" err="1" smtClean="0">
                <a:solidFill>
                  <a:schemeClr val="dk1"/>
                </a:solidFill>
                <a:sym typeface="Arial"/>
              </a:rPr>
              <a:t>аудиоконтент</a:t>
            </a:r>
            <a:r>
              <a:rPr lang="ru-RU" sz="1100" b="0" i="0" u="none" strike="noStrike" cap="none" dirty="0">
                <a:solidFill>
                  <a:schemeClr val="dk1"/>
                </a:solidFill>
                <a:sym typeface="Arial"/>
              </a:rPr>
              <a:t>, интерактивные </a:t>
            </a:r>
            <a:r>
              <a:rPr lang="ru-RU" sz="1100" b="0" i="0" u="none" strike="noStrike" cap="none" dirty="0" err="1">
                <a:solidFill>
                  <a:schemeClr val="dk1"/>
                </a:solidFill>
                <a:sym typeface="Arial"/>
              </a:rPr>
              <a:t>тач</a:t>
            </a:r>
            <a:r>
              <a:rPr lang="ru-RU" sz="1100" b="0" i="0" u="none" strike="noStrike" cap="none" dirty="0">
                <a:solidFill>
                  <a:schemeClr val="dk1"/>
                </a:solidFill>
                <a:sym typeface="Arial"/>
              </a:rPr>
              <a:t>-экраны </a:t>
            </a:r>
            <a:r>
              <a:rPr lang="ru-RU" sz="1100" b="0" i="0" u="none" strike="noStrike" cap="none" dirty="0" smtClean="0">
                <a:solidFill>
                  <a:schemeClr val="dk1"/>
                </a:solidFill>
                <a:sym typeface="Arial"/>
              </a:rPr>
              <a:t/>
            </a:r>
            <a:br>
              <a:rPr lang="ru-RU" sz="1100" b="0" i="0" u="none" strike="noStrike" cap="none" dirty="0" smtClean="0">
                <a:solidFill>
                  <a:schemeClr val="dk1"/>
                </a:solidFill>
                <a:sym typeface="Arial"/>
              </a:rPr>
            </a:br>
            <a:r>
              <a:rPr lang="en-US" sz="1100" dirty="0" smtClean="0">
                <a:solidFill>
                  <a:schemeClr val="dk1"/>
                </a:solidFill>
              </a:rPr>
              <a:t>c</a:t>
            </a:r>
            <a:r>
              <a:rPr lang="ru-RU" sz="1100" b="0" i="0" u="none" strike="noStrike" cap="none" dirty="0" smtClean="0">
                <a:solidFill>
                  <a:schemeClr val="dk1"/>
                </a:solidFill>
                <a:sym typeface="Arial"/>
              </a:rPr>
              <a:t> </a:t>
            </a:r>
            <a:r>
              <a:rPr lang="ru-RU" sz="1100" b="0" i="0" u="none" strike="noStrike" cap="none" dirty="0">
                <a:solidFill>
                  <a:schemeClr val="dk1"/>
                </a:solidFill>
                <a:sym typeface="Arial"/>
              </a:rPr>
              <a:t>викторинами </a:t>
            </a:r>
            <a:r>
              <a:rPr lang="ru-RU" sz="1100" b="0" i="0" u="none" strike="noStrike" cap="none" dirty="0" smtClean="0">
                <a:solidFill>
                  <a:schemeClr val="dk1"/>
                </a:solidFill>
                <a:sym typeface="Arial"/>
              </a:rPr>
              <a:t>и </a:t>
            </a:r>
            <a:r>
              <a:rPr lang="ru-RU" sz="1100" b="0" i="0" u="none" strike="noStrike" cap="none" dirty="0">
                <a:solidFill>
                  <a:schemeClr val="dk1"/>
                </a:solidFill>
                <a:sym typeface="Arial"/>
              </a:rPr>
              <a:t>играми.</a:t>
            </a:r>
            <a:endParaRPr sz="1100" b="0" i="0" u="none" strike="noStrike" cap="none" dirty="0">
              <a:solidFill>
                <a:schemeClr val="dk1"/>
              </a:solidFill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endParaRPr sz="105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" name="Заголовок 1"/>
          <p:cNvSpPr/>
          <p:nvPr/>
        </p:nvSpPr>
        <p:spPr>
          <a:xfrm>
            <a:off x="4470166" y="3184842"/>
            <a:ext cx="1857158" cy="464761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0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ts val="3037"/>
              </a:lnSpc>
            </a:pPr>
            <a:r>
              <a:rPr lang="ru-RU" sz="1400" dirty="0"/>
              <a:t>За время проекта</a:t>
            </a:r>
          </a:p>
        </p:txBody>
      </p:sp>
      <p:sp>
        <p:nvSpPr>
          <p:cNvPr id="19" name="Google Shape;202;p3"/>
          <p:cNvSpPr/>
          <p:nvPr/>
        </p:nvSpPr>
        <p:spPr>
          <a:xfrm>
            <a:off x="251520" y="267494"/>
            <a:ext cx="6030416" cy="3231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buSzPts val="1500"/>
            </a:pPr>
            <a:r>
              <a:rPr lang="ru-RU" sz="1500" b="1" dirty="0">
                <a:solidFill>
                  <a:srgbClr val="561C0E"/>
                </a:solidFill>
              </a:rPr>
              <a:t>«МОСКВА – С ЗАБОТОЙ ОБ ИСТОРИИ»</a:t>
            </a:r>
            <a:endParaRPr lang="ru-RU" dirty="0"/>
          </a:p>
        </p:txBody>
      </p:sp>
      <p:cxnSp>
        <p:nvCxnSpPr>
          <p:cNvPr id="21" name="Google Shape;307;p5"/>
          <p:cNvCxnSpPr/>
          <p:nvPr/>
        </p:nvCxnSpPr>
        <p:spPr>
          <a:xfrm>
            <a:off x="259171" y="627534"/>
            <a:ext cx="4229009" cy="0"/>
          </a:xfrm>
          <a:prstGeom prst="straightConnector1">
            <a:avLst/>
          </a:prstGeom>
          <a:noFill/>
          <a:ln w="25400" cap="flat" cmpd="sng">
            <a:solidFill>
              <a:srgbClr val="E74825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22" name="Google Shape;309;p5"/>
          <p:cNvPicPr preferRelativeResize="0"/>
          <p:nvPr/>
        </p:nvPicPr>
        <p:blipFill rotWithShape="1">
          <a:blip r:embed="rId5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28384" y="195486"/>
            <a:ext cx="835220" cy="35526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3" name="Прямая соединительная линия 22"/>
          <p:cNvCxnSpPr/>
          <p:nvPr/>
        </p:nvCxnSpPr>
        <p:spPr>
          <a:xfrm>
            <a:off x="1485900" y="4803998"/>
            <a:ext cx="7315139" cy="0"/>
          </a:xfrm>
          <a:prstGeom prst="line">
            <a:avLst/>
          </a:prstGeom>
          <a:ln w="12700">
            <a:solidFill>
              <a:srgbClr val="E74825"/>
            </a:solidFill>
            <a:prstDash val="sysDot"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6" name="Google Shape;614;p15"/>
          <p:cNvGrpSpPr/>
          <p:nvPr/>
        </p:nvGrpSpPr>
        <p:grpSpPr>
          <a:xfrm>
            <a:off x="4633417" y="275302"/>
            <a:ext cx="1180245" cy="1159328"/>
            <a:chOff x="395536" y="195486"/>
            <a:chExt cx="1687116" cy="1656184"/>
          </a:xfrm>
        </p:grpSpPr>
        <p:sp>
          <p:nvSpPr>
            <p:cNvPr id="28" name="Google Shape;615;p15"/>
            <p:cNvSpPr/>
            <p:nvPr/>
          </p:nvSpPr>
          <p:spPr>
            <a:xfrm>
              <a:off x="395536" y="195486"/>
              <a:ext cx="1656184" cy="1656184"/>
            </a:xfrm>
            <a:custGeom>
              <a:avLst/>
              <a:gdLst/>
              <a:ahLst/>
              <a:cxnLst/>
              <a:rect l="l" t="t" r="r" b="b"/>
              <a:pathLst>
                <a:path w="1656184" h="1656184" extrusionOk="0">
                  <a:moveTo>
                    <a:pt x="366594" y="0"/>
                  </a:moveTo>
                  <a:lnTo>
                    <a:pt x="1656184" y="0"/>
                  </a:lnTo>
                  <a:lnTo>
                    <a:pt x="1656184" y="522639"/>
                  </a:lnTo>
                  <a:lnTo>
                    <a:pt x="549879" y="522639"/>
                  </a:lnTo>
                  <a:lnTo>
                    <a:pt x="549879" y="1656184"/>
                  </a:lnTo>
                  <a:lnTo>
                    <a:pt x="0" y="1656184"/>
                  </a:lnTo>
                  <a:lnTo>
                    <a:pt x="0" y="348433"/>
                  </a:lnTo>
                  <a:cubicBezTo>
                    <a:pt x="0" y="155999"/>
                    <a:pt x="164130" y="0"/>
                    <a:pt x="366594" y="0"/>
                  </a:cubicBezTo>
                  <a:close/>
                </a:path>
              </a:pathLst>
            </a:custGeom>
            <a:solidFill>
              <a:srgbClr val="E74825">
                <a:alpha val="74509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" name="Google Shape;616;p15"/>
            <p:cNvSpPr/>
            <p:nvPr/>
          </p:nvSpPr>
          <p:spPr>
            <a:xfrm>
              <a:off x="395537" y="195486"/>
              <a:ext cx="1687115" cy="522639"/>
            </a:xfrm>
            <a:custGeom>
              <a:avLst/>
              <a:gdLst/>
              <a:ahLst/>
              <a:cxnLst/>
              <a:rect l="l" t="t" r="r" b="b"/>
              <a:pathLst>
                <a:path w="1687115" h="522639" extrusionOk="0">
                  <a:moveTo>
                    <a:pt x="366594" y="0"/>
                  </a:moveTo>
                  <a:lnTo>
                    <a:pt x="1687115" y="0"/>
                  </a:lnTo>
                  <a:lnTo>
                    <a:pt x="1687115" y="522639"/>
                  </a:lnTo>
                  <a:lnTo>
                    <a:pt x="549879" y="522639"/>
                  </a:lnTo>
                  <a:lnTo>
                    <a:pt x="0" y="522639"/>
                  </a:lnTo>
                  <a:lnTo>
                    <a:pt x="0" y="348433"/>
                  </a:lnTo>
                  <a:cubicBezTo>
                    <a:pt x="0" y="155999"/>
                    <a:pt x="164130" y="0"/>
                    <a:pt x="366594" y="0"/>
                  </a:cubicBezTo>
                  <a:close/>
                </a:path>
              </a:pathLst>
            </a:custGeom>
            <a:solidFill>
              <a:srgbClr val="E7482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0" name="Google Shape;628;p15"/>
          <p:cNvGrpSpPr/>
          <p:nvPr/>
        </p:nvGrpSpPr>
        <p:grpSpPr>
          <a:xfrm>
            <a:off x="7620795" y="2368019"/>
            <a:ext cx="1180245" cy="1159328"/>
            <a:chOff x="1547664" y="3452978"/>
            <a:chExt cx="1260582" cy="1237470"/>
          </a:xfrm>
        </p:grpSpPr>
        <p:sp>
          <p:nvSpPr>
            <p:cNvPr id="31" name="Google Shape;629;p15"/>
            <p:cNvSpPr/>
            <p:nvPr/>
          </p:nvSpPr>
          <p:spPr>
            <a:xfrm rot="10800000">
              <a:off x="1570776" y="3452978"/>
              <a:ext cx="1237470" cy="1237470"/>
            </a:xfrm>
            <a:custGeom>
              <a:avLst/>
              <a:gdLst/>
              <a:ahLst/>
              <a:cxnLst/>
              <a:rect l="l" t="t" r="r" b="b"/>
              <a:pathLst>
                <a:path w="1656184" h="1656184" extrusionOk="0">
                  <a:moveTo>
                    <a:pt x="366594" y="0"/>
                  </a:moveTo>
                  <a:lnTo>
                    <a:pt x="1656184" y="0"/>
                  </a:lnTo>
                  <a:lnTo>
                    <a:pt x="1656184" y="522639"/>
                  </a:lnTo>
                  <a:lnTo>
                    <a:pt x="549879" y="522639"/>
                  </a:lnTo>
                  <a:lnTo>
                    <a:pt x="549879" y="1656184"/>
                  </a:lnTo>
                  <a:lnTo>
                    <a:pt x="0" y="1656184"/>
                  </a:lnTo>
                  <a:lnTo>
                    <a:pt x="0" y="348433"/>
                  </a:lnTo>
                  <a:cubicBezTo>
                    <a:pt x="0" y="155999"/>
                    <a:pt x="164130" y="0"/>
                    <a:pt x="366594" y="0"/>
                  </a:cubicBezTo>
                  <a:close/>
                </a:path>
              </a:pathLst>
            </a:custGeom>
            <a:solidFill>
              <a:srgbClr val="CD965F">
                <a:alpha val="74509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" name="Google Shape;630;p15"/>
            <p:cNvSpPr/>
            <p:nvPr/>
          </p:nvSpPr>
          <p:spPr>
            <a:xfrm rot="10800000">
              <a:off x="1547664" y="4299942"/>
              <a:ext cx="1260581" cy="390506"/>
            </a:xfrm>
            <a:custGeom>
              <a:avLst/>
              <a:gdLst/>
              <a:ahLst/>
              <a:cxnLst/>
              <a:rect l="l" t="t" r="r" b="b"/>
              <a:pathLst>
                <a:path w="1687115" h="522639" extrusionOk="0">
                  <a:moveTo>
                    <a:pt x="366594" y="0"/>
                  </a:moveTo>
                  <a:lnTo>
                    <a:pt x="1687115" y="0"/>
                  </a:lnTo>
                  <a:lnTo>
                    <a:pt x="1687115" y="522639"/>
                  </a:lnTo>
                  <a:lnTo>
                    <a:pt x="549879" y="522639"/>
                  </a:lnTo>
                  <a:lnTo>
                    <a:pt x="0" y="522639"/>
                  </a:lnTo>
                  <a:lnTo>
                    <a:pt x="0" y="348433"/>
                  </a:lnTo>
                  <a:cubicBezTo>
                    <a:pt x="0" y="155999"/>
                    <a:pt x="164130" y="0"/>
                    <a:pt x="366594" y="0"/>
                  </a:cubicBezTo>
                  <a:close/>
                </a:path>
              </a:pathLst>
            </a:custGeom>
            <a:solidFill>
              <a:srgbClr val="CD965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" name="Прямоугольник 3"/>
          <p:cNvSpPr/>
          <p:nvPr/>
        </p:nvSpPr>
        <p:spPr>
          <a:xfrm>
            <a:off x="6711996" y="3737797"/>
            <a:ext cx="46358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00" b="1" dirty="0" smtClean="0">
                <a:solidFill>
                  <a:srgbClr val="E74825"/>
                </a:solidFill>
              </a:rPr>
              <a:t>ИЗ </a:t>
            </a:r>
            <a:r>
              <a:rPr lang="ru-RU" sz="1000" b="1" dirty="0">
                <a:solidFill>
                  <a:srgbClr val="E74825"/>
                </a:solidFill>
              </a:rPr>
              <a:t>5</a:t>
            </a:r>
            <a:endParaRPr lang="ru-RU" sz="10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Прямоугольник 65"/>
          <p:cNvSpPr/>
          <p:nvPr/>
        </p:nvSpPr>
        <p:spPr>
          <a:xfrm>
            <a:off x="249249" y="898284"/>
            <a:ext cx="2942187" cy="1379439"/>
          </a:xfrm>
          <a:prstGeom prst="rect">
            <a:avLst/>
          </a:prstGeom>
          <a:solidFill>
            <a:srgbClr val="E7482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0" name="Google Shape;610;p15"/>
          <p:cNvSpPr/>
          <p:nvPr/>
        </p:nvSpPr>
        <p:spPr>
          <a:xfrm rot="10800000">
            <a:off x="3389640" y="905972"/>
            <a:ext cx="2585423" cy="3341499"/>
          </a:xfrm>
          <a:prstGeom prst="rect">
            <a:avLst/>
          </a:prstGeom>
          <a:solidFill>
            <a:srgbClr val="F7F7F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11" name="Google Shape;611;p15"/>
          <p:cNvSpPr txBox="1"/>
          <p:nvPr/>
        </p:nvSpPr>
        <p:spPr>
          <a:xfrm>
            <a:off x="6372199" y="298458"/>
            <a:ext cx="2448273" cy="3480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17" name="Google Shape;617;p15"/>
          <p:cNvSpPr/>
          <p:nvPr/>
        </p:nvSpPr>
        <p:spPr>
          <a:xfrm>
            <a:off x="611560" y="4659982"/>
            <a:ext cx="3240360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ru-RU" sz="1000" b="1" i="1" u="none" strike="noStrike" cap="none" dirty="0">
                <a:solidFill>
                  <a:srgbClr val="E74825"/>
                </a:solidFill>
                <a:latin typeface="Arial"/>
                <a:ea typeface="Arial"/>
                <a:cs typeface="Arial"/>
                <a:sym typeface="Arial"/>
              </a:rPr>
              <a:t>Проекты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18" name="Google Shape;618;p15"/>
          <p:cNvSpPr txBox="1"/>
          <p:nvPr/>
        </p:nvSpPr>
        <p:spPr>
          <a:xfrm>
            <a:off x="323528" y="4659982"/>
            <a:ext cx="288032" cy="5040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8F0E8"/>
              </a:buClr>
              <a:buSzPts val="1800"/>
              <a:buFont typeface="Arial"/>
              <a:buNone/>
            </a:pPr>
            <a:fld id="{00000000-1234-1234-1234-123412341234}" type="slidenum">
              <a:rPr lang="ru-RU" sz="1800" b="1" i="0" u="none" strike="noStrike" cap="none">
                <a:solidFill>
                  <a:srgbClr val="F8F0E8"/>
                </a:solidFill>
                <a:latin typeface="Arial"/>
                <a:ea typeface="Arial"/>
                <a:cs typeface="Arial"/>
                <a:sym typeface="Arial"/>
              </a:rPr>
              <a:t>19</a:t>
            </a:fld>
            <a:endParaRPr sz="1800" b="1" i="0" u="none" strike="noStrike" cap="none">
              <a:solidFill>
                <a:srgbClr val="F8F0E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1" name="Google Shape;621;p15"/>
          <p:cNvSpPr txBox="1"/>
          <p:nvPr/>
        </p:nvSpPr>
        <p:spPr>
          <a:xfrm>
            <a:off x="445479" y="1079141"/>
            <a:ext cx="1800200" cy="2416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5900" rIns="0" bIns="0" anchor="t" anchorCtr="0">
            <a:spAutoFit/>
          </a:bodyPr>
          <a:lstStyle/>
          <a:p>
            <a:pPr marL="8637" marR="3455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400" b="1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ОСНОВНАЯ ЦЕЛЬ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2" name="Google Shape;622;p15"/>
          <p:cNvSpPr txBox="1"/>
          <p:nvPr/>
        </p:nvSpPr>
        <p:spPr>
          <a:xfrm>
            <a:off x="458429" y="1424063"/>
            <a:ext cx="2297661" cy="6088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8625" rIns="0" bIns="0" anchor="t" anchorCtr="0">
            <a:spAutoFit/>
          </a:bodyPr>
          <a:lstStyle/>
          <a:p>
            <a:pPr marL="8637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300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Проведение экспресс-анализа ключевых показателей организма</a:t>
            </a:r>
            <a:endParaRPr sz="1300" b="0" i="0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3" name="Google Shape;623;p15"/>
          <p:cNvSpPr txBox="1"/>
          <p:nvPr/>
        </p:nvSpPr>
        <p:spPr>
          <a:xfrm>
            <a:off x="3566598" y="2162101"/>
            <a:ext cx="2232300" cy="23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3300" rIns="0" bIns="0" anchor="t" anchorCtr="0">
            <a:spAutoFit/>
          </a:bodyPr>
          <a:lstStyle/>
          <a:p>
            <a:pPr marL="8637" marR="252208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обследований</a:t>
            </a:r>
            <a:endParaRPr sz="14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4" name="Google Shape;624;p15"/>
          <p:cNvSpPr txBox="1"/>
          <p:nvPr/>
        </p:nvSpPr>
        <p:spPr>
          <a:xfrm>
            <a:off x="3538463" y="1018218"/>
            <a:ext cx="1014000" cy="2918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8625" rIns="0" bIns="0" anchor="t" anchorCtr="0">
            <a:spAutoFit/>
          </a:bodyPr>
          <a:lstStyle/>
          <a:p>
            <a:pPr marL="19865" marR="0" lvl="0" indent="0" rtl="0">
              <a:lnSpc>
                <a:spcPct val="6885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ru-RU" sz="4000" b="1" baseline="-25000" dirty="0">
                <a:solidFill>
                  <a:srgbClr val="E74825"/>
                </a:solidFill>
              </a:rPr>
              <a:t>в </a:t>
            </a:r>
            <a:r>
              <a:rPr lang="ru-RU" sz="4000" b="1" baseline="-25000" dirty="0" smtClean="0">
                <a:solidFill>
                  <a:srgbClr val="E74825"/>
                </a:solidFill>
              </a:rPr>
              <a:t>74</a:t>
            </a:r>
            <a:endParaRPr sz="4000" b="1" i="0" u="none" strike="noStrike" cap="none" baseline="-25000" dirty="0">
              <a:solidFill>
                <a:srgbClr val="E7482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5" name="Google Shape;625;p15"/>
          <p:cNvSpPr txBox="1"/>
          <p:nvPr/>
        </p:nvSpPr>
        <p:spPr>
          <a:xfrm>
            <a:off x="3463435" y="1698221"/>
            <a:ext cx="1701914" cy="547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0">
              <a:lnSpc>
                <a:spcPct val="25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ru-RU" sz="4000" b="1" i="0" u="none" strike="noStrike" cap="none" baseline="-25000" dirty="0" smtClean="0">
                <a:solidFill>
                  <a:srgbClr val="E74825"/>
                </a:solidFill>
                <a:latin typeface="Arial"/>
                <a:ea typeface="Arial"/>
                <a:cs typeface="Arial"/>
                <a:sym typeface="Arial"/>
              </a:rPr>
              <a:t>&gt;</a:t>
            </a:r>
            <a:r>
              <a:rPr lang="ru-RU" sz="4000" b="1" baseline="-25000" dirty="0" smtClean="0">
                <a:solidFill>
                  <a:srgbClr val="E74825"/>
                </a:solidFill>
              </a:rPr>
              <a:t>450 тыс.</a:t>
            </a:r>
            <a:endParaRPr sz="4000" b="1" i="0" u="none" strike="noStrike" cap="none" baseline="-25000" dirty="0">
              <a:solidFill>
                <a:srgbClr val="E7482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6" name="Google Shape;626;p15"/>
          <p:cNvSpPr txBox="1"/>
          <p:nvPr/>
        </p:nvSpPr>
        <p:spPr>
          <a:xfrm>
            <a:off x="3566598" y="1412517"/>
            <a:ext cx="2628292" cy="2389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330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400" b="0" i="0" u="none" strike="noStrike" cap="none" dirty="0">
                <a:solidFill>
                  <a:srgbClr val="623B2A"/>
                </a:solidFill>
                <a:latin typeface="Arial"/>
                <a:ea typeface="Arial"/>
                <a:cs typeface="Arial"/>
                <a:sym typeface="Arial"/>
              </a:rPr>
              <a:t>центрах «Мои Документы»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09" name="Google Shape;609;p1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228727" y="649479"/>
            <a:ext cx="2613606" cy="2064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27" name="Google Shape;627;p15"/>
          <p:cNvPicPr preferRelativeResize="0"/>
          <p:nvPr/>
        </p:nvPicPr>
        <p:blipFill rotWithShape="1">
          <a:blip r:embed="rId4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"/>
          <a:stretch/>
        </p:blipFill>
        <p:spPr>
          <a:xfrm>
            <a:off x="6228726" y="2603829"/>
            <a:ext cx="2613607" cy="181732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14" name="Google Shape;614;p15"/>
          <p:cNvGrpSpPr/>
          <p:nvPr/>
        </p:nvGrpSpPr>
        <p:grpSpPr>
          <a:xfrm>
            <a:off x="6228725" y="280623"/>
            <a:ext cx="1189951" cy="1168862"/>
            <a:chOff x="395536" y="195486"/>
            <a:chExt cx="1687116" cy="1656184"/>
          </a:xfrm>
        </p:grpSpPr>
        <p:sp>
          <p:nvSpPr>
            <p:cNvPr id="615" name="Google Shape;615;p15"/>
            <p:cNvSpPr/>
            <p:nvPr/>
          </p:nvSpPr>
          <p:spPr>
            <a:xfrm>
              <a:off x="395536" y="195486"/>
              <a:ext cx="1656184" cy="1656184"/>
            </a:xfrm>
            <a:custGeom>
              <a:avLst/>
              <a:gdLst/>
              <a:ahLst/>
              <a:cxnLst/>
              <a:rect l="l" t="t" r="r" b="b"/>
              <a:pathLst>
                <a:path w="1656184" h="1656184" extrusionOk="0">
                  <a:moveTo>
                    <a:pt x="366594" y="0"/>
                  </a:moveTo>
                  <a:lnTo>
                    <a:pt x="1656184" y="0"/>
                  </a:lnTo>
                  <a:lnTo>
                    <a:pt x="1656184" y="522639"/>
                  </a:lnTo>
                  <a:lnTo>
                    <a:pt x="549879" y="522639"/>
                  </a:lnTo>
                  <a:lnTo>
                    <a:pt x="549879" y="1656184"/>
                  </a:lnTo>
                  <a:lnTo>
                    <a:pt x="0" y="1656184"/>
                  </a:lnTo>
                  <a:lnTo>
                    <a:pt x="0" y="348433"/>
                  </a:lnTo>
                  <a:cubicBezTo>
                    <a:pt x="0" y="155999"/>
                    <a:pt x="164130" y="0"/>
                    <a:pt x="366594" y="0"/>
                  </a:cubicBezTo>
                  <a:close/>
                </a:path>
              </a:pathLst>
            </a:custGeom>
            <a:solidFill>
              <a:srgbClr val="E74825">
                <a:alpha val="74509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6" name="Google Shape;616;p15"/>
            <p:cNvSpPr/>
            <p:nvPr/>
          </p:nvSpPr>
          <p:spPr>
            <a:xfrm>
              <a:off x="395537" y="195486"/>
              <a:ext cx="1687115" cy="522639"/>
            </a:xfrm>
            <a:custGeom>
              <a:avLst/>
              <a:gdLst/>
              <a:ahLst/>
              <a:cxnLst/>
              <a:rect l="l" t="t" r="r" b="b"/>
              <a:pathLst>
                <a:path w="1687115" h="522639" extrusionOk="0">
                  <a:moveTo>
                    <a:pt x="366594" y="0"/>
                  </a:moveTo>
                  <a:lnTo>
                    <a:pt x="1687115" y="0"/>
                  </a:lnTo>
                  <a:lnTo>
                    <a:pt x="1687115" y="522639"/>
                  </a:lnTo>
                  <a:lnTo>
                    <a:pt x="549879" y="522639"/>
                  </a:lnTo>
                  <a:lnTo>
                    <a:pt x="0" y="522639"/>
                  </a:lnTo>
                  <a:lnTo>
                    <a:pt x="0" y="348433"/>
                  </a:lnTo>
                  <a:cubicBezTo>
                    <a:pt x="0" y="155999"/>
                    <a:pt x="164130" y="0"/>
                    <a:pt x="366594" y="0"/>
                  </a:cubicBezTo>
                  <a:close/>
                </a:path>
              </a:pathLst>
            </a:custGeom>
            <a:solidFill>
              <a:srgbClr val="E7482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28" name="Google Shape;628;p15"/>
          <p:cNvGrpSpPr/>
          <p:nvPr/>
        </p:nvGrpSpPr>
        <p:grpSpPr>
          <a:xfrm>
            <a:off x="7652382" y="3620232"/>
            <a:ext cx="1189951" cy="1168862"/>
            <a:chOff x="1547664" y="3452978"/>
            <a:chExt cx="1260582" cy="1237470"/>
          </a:xfrm>
        </p:grpSpPr>
        <p:sp>
          <p:nvSpPr>
            <p:cNvPr id="629" name="Google Shape;629;p15"/>
            <p:cNvSpPr/>
            <p:nvPr/>
          </p:nvSpPr>
          <p:spPr>
            <a:xfrm rot="10800000">
              <a:off x="1570776" y="3452978"/>
              <a:ext cx="1237470" cy="1237470"/>
            </a:xfrm>
            <a:custGeom>
              <a:avLst/>
              <a:gdLst/>
              <a:ahLst/>
              <a:cxnLst/>
              <a:rect l="l" t="t" r="r" b="b"/>
              <a:pathLst>
                <a:path w="1656184" h="1656184" extrusionOk="0">
                  <a:moveTo>
                    <a:pt x="366594" y="0"/>
                  </a:moveTo>
                  <a:lnTo>
                    <a:pt x="1656184" y="0"/>
                  </a:lnTo>
                  <a:lnTo>
                    <a:pt x="1656184" y="522639"/>
                  </a:lnTo>
                  <a:lnTo>
                    <a:pt x="549879" y="522639"/>
                  </a:lnTo>
                  <a:lnTo>
                    <a:pt x="549879" y="1656184"/>
                  </a:lnTo>
                  <a:lnTo>
                    <a:pt x="0" y="1656184"/>
                  </a:lnTo>
                  <a:lnTo>
                    <a:pt x="0" y="348433"/>
                  </a:lnTo>
                  <a:cubicBezTo>
                    <a:pt x="0" y="155999"/>
                    <a:pt x="164130" y="0"/>
                    <a:pt x="366594" y="0"/>
                  </a:cubicBezTo>
                  <a:close/>
                </a:path>
              </a:pathLst>
            </a:custGeom>
            <a:solidFill>
              <a:srgbClr val="CD965F">
                <a:alpha val="74509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0" name="Google Shape;630;p15"/>
            <p:cNvSpPr/>
            <p:nvPr/>
          </p:nvSpPr>
          <p:spPr>
            <a:xfrm rot="10800000">
              <a:off x="1547664" y="4299942"/>
              <a:ext cx="1260581" cy="390506"/>
            </a:xfrm>
            <a:custGeom>
              <a:avLst/>
              <a:gdLst/>
              <a:ahLst/>
              <a:cxnLst/>
              <a:rect l="l" t="t" r="r" b="b"/>
              <a:pathLst>
                <a:path w="1687115" h="522639" extrusionOk="0">
                  <a:moveTo>
                    <a:pt x="366594" y="0"/>
                  </a:moveTo>
                  <a:lnTo>
                    <a:pt x="1687115" y="0"/>
                  </a:lnTo>
                  <a:lnTo>
                    <a:pt x="1687115" y="522639"/>
                  </a:lnTo>
                  <a:lnTo>
                    <a:pt x="549879" y="522639"/>
                  </a:lnTo>
                  <a:lnTo>
                    <a:pt x="0" y="522639"/>
                  </a:lnTo>
                  <a:lnTo>
                    <a:pt x="0" y="348433"/>
                  </a:lnTo>
                  <a:cubicBezTo>
                    <a:pt x="0" y="155999"/>
                    <a:pt x="164130" y="0"/>
                    <a:pt x="366594" y="0"/>
                  </a:cubicBezTo>
                  <a:close/>
                </a:path>
              </a:pathLst>
            </a:custGeom>
            <a:solidFill>
              <a:srgbClr val="CD965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31" name="Google Shape;631;p15"/>
          <p:cNvSpPr txBox="1"/>
          <p:nvPr/>
        </p:nvSpPr>
        <p:spPr>
          <a:xfrm>
            <a:off x="312671" y="2635125"/>
            <a:ext cx="2817077" cy="19323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8625" rIns="0" bIns="0" anchor="t" anchorCtr="0">
            <a:spAutoFit/>
          </a:bodyPr>
          <a:lstStyle/>
          <a:p>
            <a:pPr marL="0" marR="0" lvl="0" indent="0" algn="just" rtl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300" b="0" i="0" u="none" strike="noStrike" cap="none" dirty="0">
                <a:solidFill>
                  <a:schemeClr val="dk1"/>
                </a:solidFill>
                <a:sym typeface="Arial"/>
              </a:rPr>
              <a:t>В</a:t>
            </a:r>
            <a:r>
              <a:rPr lang="ru-RU" sz="1300" dirty="0">
                <a:solidFill>
                  <a:schemeClr val="dk1"/>
                </a:solidFill>
              </a:rPr>
              <a:t>о всех</a:t>
            </a:r>
            <a:r>
              <a:rPr lang="ru-RU" sz="1300" b="0" i="0" u="none" strike="noStrike" cap="none" dirty="0">
                <a:solidFill>
                  <a:schemeClr val="dk1"/>
                </a:solidFill>
                <a:sym typeface="Arial"/>
              </a:rPr>
              <a:t> флагманских офисах </a:t>
            </a:r>
            <a:r>
              <a:rPr lang="ru-RU" sz="1300" dirty="0" smtClean="0">
                <a:solidFill>
                  <a:schemeClr val="dk1"/>
                </a:solidFill>
              </a:rPr>
              <a:t>размещены</a:t>
            </a:r>
            <a:r>
              <a:rPr lang="ru-RU" sz="1300" b="0" i="0" u="none" strike="noStrike" cap="none" dirty="0" smtClean="0">
                <a:solidFill>
                  <a:schemeClr val="dk1"/>
                </a:solidFill>
                <a:sym typeface="Arial"/>
              </a:rPr>
              <a:t> </a:t>
            </a:r>
            <a:r>
              <a:rPr lang="ru-RU" sz="1300" b="1" i="0" u="none" strike="noStrike" cap="none" dirty="0">
                <a:solidFill>
                  <a:schemeClr val="dk1"/>
                </a:solidFill>
                <a:sym typeface="Arial"/>
              </a:rPr>
              <a:t>роботы-диагносты</a:t>
            </a:r>
            <a:r>
              <a:rPr lang="ru-RU" sz="1300" b="0" i="0" u="none" strike="noStrike" cap="none" dirty="0">
                <a:solidFill>
                  <a:schemeClr val="dk1"/>
                </a:solidFill>
                <a:sym typeface="Arial"/>
              </a:rPr>
              <a:t>.</a:t>
            </a:r>
            <a:endParaRPr sz="1300" b="0" i="0" u="none" strike="noStrike" cap="none" dirty="0">
              <a:solidFill>
                <a:srgbClr val="000000"/>
              </a:solidFill>
              <a:sym typeface="Arial"/>
            </a:endParaRPr>
          </a:p>
          <a:p>
            <a:pPr marL="0" lvl="0" indent="0" algn="just" rtl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u-RU" sz="1300" dirty="0" smtClean="0">
              <a:solidFill>
                <a:srgbClr val="623B2A"/>
              </a:solidFill>
            </a:endParaRPr>
          </a:p>
          <a:p>
            <a:pPr marL="0" lvl="0" indent="0" algn="just" rtl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300" dirty="0" smtClean="0">
                <a:solidFill>
                  <a:srgbClr val="623B2A"/>
                </a:solidFill>
              </a:rPr>
              <a:t>В </a:t>
            </a:r>
            <a:r>
              <a:rPr lang="ru-RU" sz="1300" dirty="0">
                <a:solidFill>
                  <a:srgbClr val="623B2A"/>
                </a:solidFill>
              </a:rPr>
              <a:t>25 центрах – </a:t>
            </a:r>
            <a:r>
              <a:rPr lang="ru-RU" sz="1300" b="1" dirty="0" err="1">
                <a:solidFill>
                  <a:srgbClr val="E74825"/>
                </a:solidFill>
              </a:rPr>
              <a:t>кардиокресла</a:t>
            </a:r>
            <a:endParaRPr sz="1300" b="1" dirty="0">
              <a:solidFill>
                <a:srgbClr val="E74825"/>
              </a:solidFill>
            </a:endParaRPr>
          </a:p>
          <a:p>
            <a:pPr marL="0" lvl="0" indent="0" algn="just" rtl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300" dirty="0">
                <a:solidFill>
                  <a:srgbClr val="623B2A"/>
                </a:solidFill>
              </a:rPr>
              <a:t>для электрокардиограммы</a:t>
            </a:r>
            <a:endParaRPr sz="1300" dirty="0">
              <a:solidFill>
                <a:srgbClr val="623B2A"/>
              </a:solidFill>
            </a:endParaRPr>
          </a:p>
          <a:p>
            <a:pPr marL="0" lvl="0" indent="0" algn="just" rtl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300" dirty="0">
                <a:solidFill>
                  <a:srgbClr val="623B2A"/>
                </a:solidFill>
              </a:rPr>
              <a:t>за 1 минуту. </a:t>
            </a:r>
            <a:r>
              <a:rPr lang="ru-RU" sz="1300" b="1" dirty="0">
                <a:solidFill>
                  <a:srgbClr val="E74825"/>
                </a:solidFill>
              </a:rPr>
              <a:t>Более</a:t>
            </a:r>
            <a:r>
              <a:rPr lang="ru-RU" sz="1300" dirty="0">
                <a:solidFill>
                  <a:srgbClr val="623B2A"/>
                </a:solidFill>
              </a:rPr>
              <a:t> </a:t>
            </a:r>
            <a:r>
              <a:rPr lang="ru-RU" sz="1300" b="1" dirty="0" smtClean="0">
                <a:solidFill>
                  <a:srgbClr val="E74825"/>
                </a:solidFill>
              </a:rPr>
              <a:t>46 </a:t>
            </a:r>
            <a:r>
              <a:rPr lang="ru-RU" sz="1300" b="1" dirty="0">
                <a:solidFill>
                  <a:srgbClr val="E74825"/>
                </a:solidFill>
              </a:rPr>
              <a:t>тыс. ЭКГ </a:t>
            </a:r>
            <a:r>
              <a:rPr lang="ru-RU" sz="1300" dirty="0">
                <a:solidFill>
                  <a:srgbClr val="623B2A"/>
                </a:solidFill>
              </a:rPr>
              <a:t>сделали жители.</a:t>
            </a:r>
            <a:endParaRPr sz="1300" dirty="0">
              <a:solidFill>
                <a:srgbClr val="623B2A"/>
              </a:solidFill>
            </a:endParaRPr>
          </a:p>
          <a:p>
            <a:pPr marL="0" marR="0" lvl="0" indent="0" algn="l" rtl="0">
              <a:lnSpc>
                <a:spcPts val="18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dirty="0">
              <a:solidFill>
                <a:schemeClr val="dk1"/>
              </a:solidFill>
            </a:endParaRPr>
          </a:p>
        </p:txBody>
      </p:sp>
      <p:sp>
        <p:nvSpPr>
          <p:cNvPr id="632" name="Google Shape;632;p15"/>
          <p:cNvSpPr txBox="1"/>
          <p:nvPr/>
        </p:nvSpPr>
        <p:spPr>
          <a:xfrm>
            <a:off x="3566598" y="2419813"/>
            <a:ext cx="648072" cy="43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8625" rIns="0" bIns="0" anchor="t" anchorCtr="0">
            <a:spAutoFit/>
          </a:bodyPr>
          <a:lstStyle/>
          <a:p>
            <a:pPr marL="19865" marR="0" lvl="0" indent="0" rtl="0">
              <a:lnSpc>
                <a:spcPct val="6885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ru-RU" sz="4000" b="1" i="0" u="none" strike="noStrike" cap="none" baseline="-25000" dirty="0">
                <a:solidFill>
                  <a:srgbClr val="E74825"/>
                </a:solidFill>
                <a:latin typeface="Arial"/>
                <a:ea typeface="Arial"/>
                <a:cs typeface="Arial"/>
                <a:sym typeface="Arial"/>
              </a:rPr>
              <a:t>8</a:t>
            </a:r>
            <a:endParaRPr sz="4000" b="0" i="0" u="none" strike="noStrike" cap="none" dirty="0">
              <a:solidFill>
                <a:srgbClr val="E7482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3" name="Google Shape;633;p15"/>
          <p:cNvSpPr txBox="1"/>
          <p:nvPr/>
        </p:nvSpPr>
        <p:spPr>
          <a:xfrm>
            <a:off x="3566598" y="2874551"/>
            <a:ext cx="2016300" cy="23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330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видов исследований 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4" name="Google Shape;634;p15"/>
          <p:cNvSpPr txBox="1"/>
          <p:nvPr/>
        </p:nvSpPr>
        <p:spPr>
          <a:xfrm>
            <a:off x="3566598" y="2970312"/>
            <a:ext cx="1354800" cy="50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rmAutofit/>
          </a:bodyPr>
          <a:lstStyle/>
          <a:p>
            <a:pPr marL="0" marR="0" lvl="0" indent="0" rtl="0">
              <a:lnSpc>
                <a:spcPct val="42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ru-RU" sz="4000" b="1" i="0" u="none" strike="noStrike" cap="none" baseline="-25000" dirty="0">
                <a:solidFill>
                  <a:srgbClr val="E74825"/>
                </a:solidFill>
                <a:latin typeface="Arial"/>
                <a:ea typeface="Arial"/>
                <a:cs typeface="Arial"/>
                <a:sym typeface="Arial"/>
              </a:rPr>
              <a:t>4,55</a:t>
            </a:r>
            <a:r>
              <a:rPr lang="ru-RU" sz="3200" b="1" i="0" u="none" strike="noStrike" cap="none" dirty="0">
                <a:solidFill>
                  <a:srgbClr val="E74825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200" b="1" i="0" u="none" strike="noStrike" cap="none" dirty="0">
                <a:solidFill>
                  <a:srgbClr val="E74825"/>
                </a:solidFill>
                <a:latin typeface="Arial"/>
                <a:ea typeface="Arial"/>
                <a:cs typeface="Arial"/>
                <a:sym typeface="Arial"/>
              </a:rPr>
              <a:t>ИЗ 5</a:t>
            </a:r>
            <a:r>
              <a:rPr lang="ru-RU" sz="1400" b="1" i="0" u="none" strike="noStrike" cap="none" dirty="0">
                <a:solidFill>
                  <a:srgbClr val="E74825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5" name="Google Shape;635;p15"/>
          <p:cNvSpPr txBox="1"/>
          <p:nvPr/>
        </p:nvSpPr>
        <p:spPr>
          <a:xfrm>
            <a:off x="3566598" y="3653789"/>
            <a:ext cx="2430015" cy="4184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marR="0" lvl="0" indent="0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400" b="0" i="0" u="none" strike="noStrike" cap="none" dirty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средняя оценка комплекса москвичами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1" name="Google Shape;513;g1082862a88a_12_0"/>
          <p:cNvCxnSpPr/>
          <p:nvPr/>
        </p:nvCxnSpPr>
        <p:spPr>
          <a:xfrm>
            <a:off x="251520" y="627534"/>
            <a:ext cx="5694425" cy="0"/>
          </a:xfrm>
          <a:prstGeom prst="straightConnector1">
            <a:avLst/>
          </a:prstGeom>
          <a:noFill/>
          <a:ln w="25400" cap="flat" cmpd="sng">
            <a:solidFill>
              <a:srgbClr val="E74825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32" name="Рисунок 3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028384" y="195486"/>
            <a:ext cx="835220" cy="355262"/>
          </a:xfrm>
          <a:prstGeom prst="rect">
            <a:avLst/>
          </a:prstGeom>
        </p:spPr>
      </p:pic>
      <p:sp>
        <p:nvSpPr>
          <p:cNvPr id="33" name="Google Shape;494;p12"/>
          <p:cNvSpPr/>
          <p:nvPr/>
        </p:nvSpPr>
        <p:spPr>
          <a:xfrm>
            <a:off x="251520" y="267494"/>
            <a:ext cx="7704856" cy="323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>
              <a:buSzPts val="1500"/>
            </a:pPr>
            <a:r>
              <a:rPr lang="ru-RU" sz="1500" b="1" dirty="0" smtClean="0">
                <a:solidFill>
                  <a:srgbClr val="561C0E"/>
                </a:solidFill>
              </a:rPr>
              <a:t>СОВРЕМЕННЫЙ ДИАГНОСТИЧЕСКИЙ КОМПЛЕКС </a:t>
            </a:r>
            <a:endParaRPr lang="ru-RU" sz="1500" b="1" dirty="0">
              <a:solidFill>
                <a:srgbClr val="561C0E"/>
              </a:solidFill>
            </a:endParaRPr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>
            <a:off x="1485900" y="4803998"/>
            <a:ext cx="6107596" cy="0"/>
          </a:xfrm>
          <a:prstGeom prst="line">
            <a:avLst/>
          </a:prstGeom>
          <a:ln w="12700">
            <a:solidFill>
              <a:srgbClr val="E74825"/>
            </a:solidFill>
            <a:prstDash val="sysDot"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2"/>
          <p:cNvSpPr/>
          <p:nvPr/>
        </p:nvSpPr>
        <p:spPr>
          <a:xfrm>
            <a:off x="394636" y="948925"/>
            <a:ext cx="1823370" cy="504738"/>
          </a:xfrm>
          <a:prstGeom prst="round2DiagRect">
            <a:avLst>
              <a:gd name="adj1" fmla="val 16667"/>
              <a:gd name="adj2" fmla="val 0"/>
            </a:avLst>
          </a:prstGeom>
          <a:solidFill>
            <a:srgbClr val="CD965F"/>
          </a:solidFill>
          <a:ln>
            <a:noFill/>
          </a:ln>
          <a:effectLst/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37" name="Google Shape;137;p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514109" y="624515"/>
            <a:ext cx="3306363" cy="1546692"/>
          </a:xfrm>
          <a:prstGeom prst="rect">
            <a:avLst/>
          </a:prstGeom>
          <a:noFill/>
          <a:ln>
            <a:noFill/>
          </a:ln>
        </p:spPr>
      </p:pic>
      <p:sp>
        <p:nvSpPr>
          <p:cNvPr id="138" name="Google Shape;138;p2"/>
          <p:cNvSpPr/>
          <p:nvPr/>
        </p:nvSpPr>
        <p:spPr>
          <a:xfrm>
            <a:off x="6402584" y="1756708"/>
            <a:ext cx="2417912" cy="414499"/>
          </a:xfrm>
          <a:prstGeom prst="round2DiagRect">
            <a:avLst>
              <a:gd name="adj1" fmla="val 16667"/>
              <a:gd name="adj2" fmla="val 0"/>
            </a:avLst>
          </a:prstGeom>
          <a:solidFill>
            <a:srgbClr val="CD965F"/>
          </a:solidFill>
          <a:ln>
            <a:noFill/>
          </a:ln>
          <a:effectLst/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39" name="Google Shape;139;p2"/>
          <p:cNvGrpSpPr/>
          <p:nvPr/>
        </p:nvGrpSpPr>
        <p:grpSpPr>
          <a:xfrm flipH="1">
            <a:off x="7309077" y="146346"/>
            <a:ext cx="1523020" cy="1523020"/>
            <a:chOff x="395536" y="195486"/>
            <a:chExt cx="1687116" cy="1656184"/>
          </a:xfrm>
        </p:grpSpPr>
        <p:sp>
          <p:nvSpPr>
            <p:cNvPr id="140" name="Google Shape;140;p2"/>
            <p:cNvSpPr/>
            <p:nvPr/>
          </p:nvSpPr>
          <p:spPr>
            <a:xfrm>
              <a:off x="395536" y="195486"/>
              <a:ext cx="1656184" cy="1656184"/>
            </a:xfrm>
            <a:custGeom>
              <a:avLst/>
              <a:gdLst/>
              <a:ahLst/>
              <a:cxnLst/>
              <a:rect l="l" t="t" r="r" b="b"/>
              <a:pathLst>
                <a:path w="1656184" h="1656184" extrusionOk="0">
                  <a:moveTo>
                    <a:pt x="366594" y="0"/>
                  </a:moveTo>
                  <a:lnTo>
                    <a:pt x="1656184" y="0"/>
                  </a:lnTo>
                  <a:lnTo>
                    <a:pt x="1656184" y="522639"/>
                  </a:lnTo>
                  <a:lnTo>
                    <a:pt x="549879" y="522639"/>
                  </a:lnTo>
                  <a:lnTo>
                    <a:pt x="549879" y="1656184"/>
                  </a:lnTo>
                  <a:lnTo>
                    <a:pt x="0" y="1656184"/>
                  </a:lnTo>
                  <a:lnTo>
                    <a:pt x="0" y="348433"/>
                  </a:lnTo>
                  <a:cubicBezTo>
                    <a:pt x="0" y="155999"/>
                    <a:pt x="164130" y="0"/>
                    <a:pt x="366594" y="0"/>
                  </a:cubicBezTo>
                  <a:close/>
                </a:path>
              </a:pathLst>
            </a:custGeom>
            <a:solidFill>
              <a:srgbClr val="E74825">
                <a:alpha val="74509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1" name="Google Shape;141;p2"/>
            <p:cNvSpPr/>
            <p:nvPr/>
          </p:nvSpPr>
          <p:spPr>
            <a:xfrm>
              <a:off x="395537" y="195486"/>
              <a:ext cx="1687115" cy="522639"/>
            </a:xfrm>
            <a:custGeom>
              <a:avLst/>
              <a:gdLst/>
              <a:ahLst/>
              <a:cxnLst/>
              <a:rect l="l" t="t" r="r" b="b"/>
              <a:pathLst>
                <a:path w="1687115" h="522639" extrusionOk="0">
                  <a:moveTo>
                    <a:pt x="366594" y="0"/>
                  </a:moveTo>
                  <a:lnTo>
                    <a:pt x="1687115" y="0"/>
                  </a:lnTo>
                  <a:lnTo>
                    <a:pt x="1687115" y="522639"/>
                  </a:lnTo>
                  <a:lnTo>
                    <a:pt x="549879" y="522639"/>
                  </a:lnTo>
                  <a:lnTo>
                    <a:pt x="0" y="522639"/>
                  </a:lnTo>
                  <a:lnTo>
                    <a:pt x="0" y="348433"/>
                  </a:lnTo>
                  <a:cubicBezTo>
                    <a:pt x="0" y="155999"/>
                    <a:pt x="164130" y="0"/>
                    <a:pt x="366594" y="0"/>
                  </a:cubicBezTo>
                  <a:close/>
                </a:path>
              </a:pathLst>
            </a:custGeom>
            <a:solidFill>
              <a:srgbClr val="E7482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42" name="Google Shape;142;p2"/>
          <p:cNvSpPr txBox="1"/>
          <p:nvPr/>
        </p:nvSpPr>
        <p:spPr>
          <a:xfrm>
            <a:off x="6608432" y="1880878"/>
            <a:ext cx="2213487" cy="1915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400" b="1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НАШИ ВОЗМОЖНОСТИ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44" name="Google Shape;144;p2"/>
          <p:cNvCxnSpPr/>
          <p:nvPr/>
        </p:nvCxnSpPr>
        <p:spPr>
          <a:xfrm flipV="1">
            <a:off x="1547664" y="613243"/>
            <a:ext cx="3900636" cy="14292"/>
          </a:xfrm>
          <a:prstGeom prst="straightConnector1">
            <a:avLst/>
          </a:prstGeom>
          <a:noFill/>
          <a:ln w="25400" cap="flat" cmpd="sng">
            <a:solidFill>
              <a:srgbClr val="E74825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145" name="Google Shape;145;p2"/>
          <p:cNvPicPr preferRelativeResize="0"/>
          <p:nvPr/>
        </p:nvPicPr>
        <p:blipFill rotWithShape="1">
          <a:blip r:embed="rId4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3528" y="267494"/>
            <a:ext cx="1196268" cy="508834"/>
          </a:xfrm>
          <a:prstGeom prst="rect">
            <a:avLst/>
          </a:prstGeom>
          <a:noFill/>
          <a:ln>
            <a:noFill/>
          </a:ln>
        </p:spPr>
      </p:pic>
      <p:sp>
        <p:nvSpPr>
          <p:cNvPr id="149" name="Google Shape;149;p2"/>
          <p:cNvSpPr txBox="1"/>
          <p:nvPr/>
        </p:nvSpPr>
        <p:spPr>
          <a:xfrm>
            <a:off x="590842" y="1110536"/>
            <a:ext cx="1678745" cy="1915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400" b="1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НАШИ ЦЕНТРЫ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0" name="Google Shape;150;p2"/>
          <p:cNvSpPr/>
          <p:nvPr/>
        </p:nvSpPr>
        <p:spPr>
          <a:xfrm>
            <a:off x="6724899" y="2327338"/>
            <a:ext cx="1313704" cy="501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 dirty="0">
                <a:solidFill>
                  <a:srgbClr val="E74825"/>
                </a:solidFill>
                <a:latin typeface="Arial"/>
                <a:ea typeface="Arial"/>
                <a:cs typeface="Arial"/>
                <a:sym typeface="Arial"/>
              </a:rPr>
              <a:t>&gt;</a:t>
            </a:r>
            <a:r>
              <a:rPr lang="ru-RU" sz="2800" b="1" i="0" u="none" strike="noStrike" cap="none" dirty="0">
                <a:solidFill>
                  <a:srgbClr val="E74825"/>
                </a:solidFill>
                <a:latin typeface="Arial"/>
                <a:ea typeface="Arial"/>
                <a:cs typeface="Arial"/>
                <a:sym typeface="Arial"/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0"/>
                  </a:ext>
                </a:extLst>
              </a:rPr>
              <a:t>280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1" name="Google Shape;151;p2"/>
          <p:cNvSpPr/>
          <p:nvPr/>
        </p:nvSpPr>
        <p:spPr>
          <a:xfrm>
            <a:off x="7746134" y="2556903"/>
            <a:ext cx="1526353" cy="2303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ru-RU" sz="1200" b="0" i="0" u="none" strike="noStrike" cap="none" dirty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услуг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52" name="Google Shape;152;p2"/>
          <p:cNvGrpSpPr/>
          <p:nvPr/>
        </p:nvGrpSpPr>
        <p:grpSpPr>
          <a:xfrm>
            <a:off x="6762410" y="3959950"/>
            <a:ext cx="1905216" cy="638740"/>
            <a:chOff x="5291480" y="1960277"/>
            <a:chExt cx="1985877" cy="665782"/>
          </a:xfrm>
        </p:grpSpPr>
        <p:sp>
          <p:nvSpPr>
            <p:cNvPr id="153" name="Google Shape;153;p2"/>
            <p:cNvSpPr/>
            <p:nvPr/>
          </p:nvSpPr>
          <p:spPr>
            <a:xfrm>
              <a:off x="5291480" y="1960277"/>
              <a:ext cx="1780809" cy="48116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800"/>
                <a:buFont typeface="Arial"/>
                <a:buNone/>
              </a:pPr>
              <a:r>
                <a:rPr lang="ru-RU" sz="2400" b="1" i="0" u="none" strike="noStrike" cap="none" dirty="0">
                  <a:solidFill>
                    <a:srgbClr val="E74825"/>
                  </a:solidFill>
                  <a:latin typeface="Arial"/>
                  <a:ea typeface="Arial"/>
                  <a:cs typeface="Arial"/>
                  <a:sym typeface="Arial"/>
                </a:rPr>
                <a:t>~</a:t>
              </a:r>
              <a:r>
                <a:rPr lang="ru-RU" sz="2400" b="1" i="0" u="none" strike="noStrike" cap="none" dirty="0" smtClean="0">
                  <a:solidFill>
                    <a:srgbClr val="E74825"/>
                  </a:solidFill>
                  <a:latin typeface="Arial"/>
                  <a:ea typeface="Arial"/>
                  <a:cs typeface="Arial"/>
                  <a:sym typeface="Arial"/>
                </a:rPr>
                <a:t>70 000</a:t>
              </a:r>
              <a:endParaRPr sz="2400" b="1" i="0" u="none" strike="noStrike" cap="none" dirty="0">
                <a:solidFill>
                  <a:srgbClr val="E74825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4" name="Google Shape;154;p2"/>
            <p:cNvSpPr/>
            <p:nvPr/>
          </p:nvSpPr>
          <p:spPr>
            <a:xfrm>
              <a:off x="5525317" y="2375829"/>
              <a:ext cx="1752040" cy="25023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lang="ru-RU" sz="1200" b="0" i="0" u="none" strike="noStrike" cap="none" dirty="0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rPr>
                <a:t>посетителей в день</a:t>
              </a:r>
              <a:endParaRPr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155" name="Google Shape;155;p2"/>
          <p:cNvPicPr preferRelativeResize="0"/>
          <p:nvPr/>
        </p:nvPicPr>
        <p:blipFill rotWithShape="1">
          <a:blip r:embed="rId5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84987" y="2292412"/>
            <a:ext cx="556543" cy="556543"/>
          </a:xfrm>
          <a:prstGeom prst="rect">
            <a:avLst/>
          </a:prstGeom>
          <a:noFill/>
          <a:ln>
            <a:noFill/>
          </a:ln>
        </p:spPr>
      </p:pic>
      <p:pic>
        <p:nvPicPr>
          <p:cNvPr id="156" name="Google Shape;156;p2"/>
          <p:cNvPicPr preferRelativeResize="0"/>
          <p:nvPr/>
        </p:nvPicPr>
        <p:blipFill rotWithShape="1">
          <a:blip r:embed="rId6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22459" y="4011259"/>
            <a:ext cx="540265" cy="540265"/>
          </a:xfrm>
          <a:prstGeom prst="rect">
            <a:avLst/>
          </a:prstGeom>
          <a:noFill/>
          <a:ln>
            <a:noFill/>
          </a:ln>
        </p:spPr>
      </p:pic>
      <p:sp>
        <p:nvSpPr>
          <p:cNvPr id="158" name="Google Shape;158;p2"/>
          <p:cNvSpPr/>
          <p:nvPr/>
        </p:nvSpPr>
        <p:spPr>
          <a:xfrm>
            <a:off x="539552" y="4659982"/>
            <a:ext cx="2258825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ru-RU" sz="1000" b="1" i="1" u="none" strike="noStrike" cap="none">
                <a:solidFill>
                  <a:srgbClr val="E74825"/>
                </a:solidFill>
                <a:latin typeface="Arial"/>
                <a:ea typeface="Arial"/>
                <a:cs typeface="Arial"/>
                <a:sym typeface="Arial"/>
              </a:rPr>
              <a:t>Наши сервисы и возможности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9" name="Google Shape;159;p2"/>
          <p:cNvSpPr txBox="1"/>
          <p:nvPr/>
        </p:nvSpPr>
        <p:spPr>
          <a:xfrm>
            <a:off x="323528" y="4659982"/>
            <a:ext cx="288032" cy="5040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8F0E8"/>
              </a:buClr>
              <a:buSzPts val="1800"/>
              <a:buFont typeface="Arial"/>
              <a:buNone/>
            </a:pPr>
            <a:fld id="{00000000-1234-1234-1234-123412341234}" type="slidenum">
              <a:rPr lang="ru-RU" sz="1800" b="1" i="0" u="none" strike="noStrike" cap="none">
                <a:solidFill>
                  <a:srgbClr val="F8F0E8"/>
                </a:solidFill>
                <a:latin typeface="Arial"/>
                <a:ea typeface="Arial"/>
                <a:cs typeface="Arial"/>
                <a:sym typeface="Arial"/>
              </a:rPr>
              <a:t>2</a:t>
            </a:fld>
            <a:endParaRPr sz="1800" b="1" i="0" u="none" strike="noStrike" cap="none">
              <a:solidFill>
                <a:srgbClr val="F8F0E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1" name="Google Shape;161;p2"/>
          <p:cNvSpPr txBox="1"/>
          <p:nvPr/>
        </p:nvSpPr>
        <p:spPr>
          <a:xfrm>
            <a:off x="3986803" y="900551"/>
            <a:ext cx="993037" cy="4078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8100" rIns="0" bIns="0" anchor="t" anchorCtr="0">
            <a:spAutoFit/>
          </a:bodyPr>
          <a:lstStyle/>
          <a:p>
            <a:pPr marL="0" marR="508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ru-RU" sz="1200" b="0" i="0" u="none" strike="noStrike" cap="none" dirty="0" smtClean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центр</a:t>
            </a:r>
            <a:r>
              <a:rPr lang="ru-RU" sz="1200" dirty="0" smtClean="0">
                <a:solidFill>
                  <a:schemeClr val="dk2"/>
                </a:solidFill>
              </a:rPr>
              <a:t>ов</a:t>
            </a:r>
            <a:r>
              <a:rPr lang="ru-RU" sz="1200" b="0" i="0" u="none" strike="noStrike" cap="none" dirty="0" smtClean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200" b="0" i="0" u="none" strike="noStrike" cap="none" dirty="0" err="1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госуслуг</a:t>
            </a:r>
            <a:endParaRPr sz="1200" b="0" i="0" u="none" strike="noStrike" cap="none" dirty="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2" name="Google Shape;162;p2"/>
          <p:cNvSpPr/>
          <p:nvPr/>
        </p:nvSpPr>
        <p:spPr>
          <a:xfrm>
            <a:off x="3035931" y="831908"/>
            <a:ext cx="1078389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ru-RU" sz="3200" b="1" dirty="0" smtClean="0">
                <a:solidFill>
                  <a:srgbClr val="E74825"/>
                </a:solidFill>
              </a:rPr>
              <a:t>136</a:t>
            </a:r>
            <a:endParaRPr sz="3200" b="1" i="0" u="none" strike="noStrike" cap="none" dirty="0">
              <a:solidFill>
                <a:srgbClr val="E74825"/>
              </a:solidFill>
              <a:sym typeface="Arial"/>
            </a:endParaRPr>
          </a:p>
        </p:txBody>
      </p:sp>
      <p:pic>
        <p:nvPicPr>
          <p:cNvPr id="163" name="Google Shape;163;p2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2547261" y="929843"/>
            <a:ext cx="612508" cy="608224"/>
          </a:xfrm>
          <a:prstGeom prst="rect">
            <a:avLst/>
          </a:prstGeom>
          <a:noFill/>
          <a:ln>
            <a:noFill/>
          </a:ln>
        </p:spPr>
      </p:pic>
      <p:sp>
        <p:nvSpPr>
          <p:cNvPr id="164" name="Google Shape;164;p2"/>
          <p:cNvSpPr txBox="1"/>
          <p:nvPr/>
        </p:nvSpPr>
        <p:spPr>
          <a:xfrm>
            <a:off x="1655298" y="3044242"/>
            <a:ext cx="868828" cy="4539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8100" rIns="0" bIns="0" anchor="t" anchorCtr="0">
            <a:spAutoFit/>
          </a:bodyPr>
          <a:lstStyle/>
          <a:p>
            <a:pPr marL="0" indent="0" algn="ctr">
              <a:buNone/>
            </a:pPr>
            <a:r>
              <a:rPr lang="ru-RU" sz="900" b="1" dirty="0">
                <a:solidFill>
                  <a:schemeClr val="accent2"/>
                </a:solidFill>
              </a:rPr>
              <a:t>ФЛАГМАНЫ </a:t>
            </a:r>
            <a:br>
              <a:rPr lang="ru-RU" sz="900" b="1" dirty="0">
                <a:solidFill>
                  <a:schemeClr val="accent2"/>
                </a:solidFill>
              </a:rPr>
            </a:br>
            <a:r>
              <a:rPr lang="ru-RU" sz="900" b="1" dirty="0">
                <a:solidFill>
                  <a:schemeClr val="accent2"/>
                </a:solidFill>
              </a:rPr>
              <a:t>И ДВОРЕЦ ГОСУСЛУГ</a:t>
            </a:r>
          </a:p>
        </p:txBody>
      </p:sp>
      <p:grpSp>
        <p:nvGrpSpPr>
          <p:cNvPr id="166" name="Google Shape;166;p2"/>
          <p:cNvGrpSpPr/>
          <p:nvPr/>
        </p:nvGrpSpPr>
        <p:grpSpPr>
          <a:xfrm>
            <a:off x="1431051" y="1581877"/>
            <a:ext cx="2124312" cy="2986784"/>
            <a:chOff x="-1862401" y="4366438"/>
            <a:chExt cx="2214205" cy="3113181"/>
          </a:xfrm>
        </p:grpSpPr>
        <p:sp>
          <p:nvSpPr>
            <p:cNvPr id="49" name="Google Shape;167;p2"/>
            <p:cNvSpPr/>
            <p:nvPr/>
          </p:nvSpPr>
          <p:spPr>
            <a:xfrm>
              <a:off x="48811" y="4366438"/>
              <a:ext cx="278554" cy="60948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4000"/>
                <a:buFont typeface="Arial"/>
                <a:buNone/>
              </a:pPr>
              <a:r>
                <a:rPr lang="ru-RU" sz="3200" b="1" dirty="0">
                  <a:solidFill>
                    <a:srgbClr val="E74825"/>
                  </a:solidFill>
                </a:rPr>
                <a:t>7</a:t>
              </a:r>
              <a:endParaRPr sz="3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" name="Google Shape;167;p2"/>
            <p:cNvSpPr/>
            <p:nvPr/>
          </p:nvSpPr>
          <p:spPr>
            <a:xfrm>
              <a:off x="73250" y="5047438"/>
              <a:ext cx="278554" cy="60948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4000"/>
                <a:buFont typeface="Arial"/>
                <a:buNone/>
              </a:pPr>
              <a:r>
                <a:rPr lang="ru-RU" sz="3200" b="1" i="0" u="none" strike="noStrike" cap="none" dirty="0">
                  <a:solidFill>
                    <a:srgbClr val="E74825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sz="3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8" name="Google Shape;167;p2"/>
            <p:cNvSpPr/>
            <p:nvPr/>
          </p:nvSpPr>
          <p:spPr>
            <a:xfrm>
              <a:off x="-1862401" y="6870139"/>
              <a:ext cx="278554" cy="60948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4000"/>
                <a:buFont typeface="Arial"/>
                <a:buNone/>
              </a:pPr>
              <a:r>
                <a:rPr lang="ru-RU" sz="3200" b="1" i="0" u="none" strike="noStrike" cap="none" dirty="0">
                  <a:solidFill>
                    <a:srgbClr val="E74825"/>
                  </a:solidFill>
                  <a:latin typeface="Arial"/>
                  <a:ea typeface="Arial"/>
                  <a:cs typeface="Arial"/>
                  <a:sym typeface="Arial"/>
                </a:rPr>
                <a:t>7</a:t>
              </a:r>
              <a:endParaRPr sz="3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9" name="Google Shape;168;p2"/>
            <p:cNvSpPr/>
            <p:nvPr/>
          </p:nvSpPr>
          <p:spPr>
            <a:xfrm>
              <a:off x="-1648281" y="6912916"/>
              <a:ext cx="918262" cy="48115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ru-RU" sz="1200" b="0" i="0" u="none" strike="noStrike" cap="none" dirty="0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rPr>
                <a:t>дней </a:t>
              </a:r>
              <a:br>
                <a:rPr lang="ru-RU" sz="1200" b="0" i="0" u="none" strike="noStrike" cap="none" dirty="0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rPr>
              </a:br>
              <a:r>
                <a:rPr lang="ru-RU" sz="1200" b="0" i="0" u="none" strike="noStrike" cap="none" dirty="0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rPr>
                <a:t>в неделю</a:t>
              </a:r>
              <a:endParaRPr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69" name="Google Shape;169;p2"/>
          <p:cNvSpPr txBox="1"/>
          <p:nvPr/>
        </p:nvSpPr>
        <p:spPr>
          <a:xfrm>
            <a:off x="476338" y="2602315"/>
            <a:ext cx="1200064" cy="3895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>
              <a:lnSpc>
                <a:spcPct val="80000"/>
              </a:lnSpc>
              <a:buClr>
                <a:srgbClr val="E74825"/>
              </a:buClr>
              <a:buSzPts val="2000"/>
            </a:pPr>
            <a:r>
              <a:rPr lang="ru-RU" sz="1200" b="1" i="0" u="none" strike="noStrike" cap="none" dirty="0">
                <a:solidFill>
                  <a:srgbClr val="E74825"/>
                </a:solidFill>
                <a:latin typeface="Arial"/>
                <a:ea typeface="Arial"/>
                <a:cs typeface="Arial"/>
                <a:sym typeface="Arial"/>
              </a:rPr>
              <a:t> С</a:t>
            </a:r>
            <a:r>
              <a:rPr lang="ru-RU" sz="2000" b="1" i="0" u="none" strike="noStrike" cap="none" dirty="0">
                <a:solidFill>
                  <a:srgbClr val="E74825"/>
                </a:solidFill>
                <a:latin typeface="Arial"/>
                <a:ea typeface="Arial"/>
                <a:cs typeface="Arial"/>
                <a:sym typeface="Arial"/>
              </a:rPr>
              <a:t> 08:00</a:t>
            </a:r>
            <a:br>
              <a:rPr lang="ru-RU" sz="2000" b="1" i="0" u="none" strike="noStrike" cap="none" dirty="0">
                <a:solidFill>
                  <a:srgbClr val="E74825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ru-RU" sz="1200" b="1" i="0" u="none" strike="noStrike" cap="none" dirty="0">
                <a:solidFill>
                  <a:srgbClr val="E74825"/>
                </a:solidFill>
                <a:latin typeface="Arial"/>
                <a:ea typeface="Arial"/>
                <a:cs typeface="Arial"/>
                <a:sym typeface="Arial"/>
              </a:rPr>
              <a:t>до</a:t>
            </a:r>
            <a:r>
              <a:rPr lang="ru-RU" sz="1000" b="1" i="0" u="none" strike="noStrike" cap="none" dirty="0">
                <a:solidFill>
                  <a:srgbClr val="E74825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2000" b="1" i="0" u="none" strike="noStrike" cap="none" dirty="0">
                <a:solidFill>
                  <a:srgbClr val="E74825"/>
                </a:solidFill>
                <a:latin typeface="Arial"/>
                <a:ea typeface="Arial"/>
                <a:cs typeface="Arial"/>
                <a:sym typeface="Arial"/>
              </a:rPr>
              <a:t>20:00</a:t>
            </a:r>
            <a:endParaRPr sz="2000" b="1" i="0" u="none" strike="noStrike" cap="none" dirty="0">
              <a:solidFill>
                <a:srgbClr val="E7482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71" name="Google Shape;171;p2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1165766" y="1779663"/>
            <a:ext cx="599870" cy="59987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73" name="Google Shape;173;p2"/>
          <p:cNvGrpSpPr/>
          <p:nvPr/>
        </p:nvGrpSpPr>
        <p:grpSpPr>
          <a:xfrm>
            <a:off x="3816937" y="3014263"/>
            <a:ext cx="1659527" cy="649402"/>
            <a:chOff x="4257825" y="2050182"/>
            <a:chExt cx="1729787" cy="676895"/>
          </a:xfrm>
        </p:grpSpPr>
        <p:sp>
          <p:nvSpPr>
            <p:cNvPr id="174" name="Google Shape;174;p2"/>
            <p:cNvSpPr/>
            <p:nvPr/>
          </p:nvSpPr>
          <p:spPr>
            <a:xfrm>
              <a:off x="4257825" y="2050182"/>
              <a:ext cx="1729787" cy="48116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800"/>
                <a:buFont typeface="Arial"/>
                <a:buNone/>
              </a:pPr>
              <a:r>
                <a:rPr lang="ru-RU" sz="2400" b="1" i="0" u="none" strike="noStrike" cap="none" dirty="0">
                  <a:solidFill>
                    <a:srgbClr val="E74825"/>
                  </a:solidFill>
                  <a:latin typeface="Arial"/>
                  <a:ea typeface="Arial"/>
                  <a:cs typeface="Arial"/>
                  <a:sym typeface="Arial"/>
                </a:rPr>
                <a:t>&gt;</a:t>
              </a:r>
              <a:r>
                <a:rPr lang="ru-RU" sz="2400" b="1" i="0" u="none" strike="noStrike" cap="none" dirty="0" smtClean="0">
                  <a:solidFill>
                    <a:srgbClr val="E74825"/>
                  </a:solidFill>
                  <a:latin typeface="Arial"/>
                  <a:ea typeface="Arial"/>
                  <a:cs typeface="Arial"/>
                  <a:sym typeface="Arial"/>
                </a:rPr>
                <a:t>11 000</a:t>
              </a:r>
              <a:endParaRPr sz="2400" b="1" i="0" u="none" strike="noStrike" cap="none" dirty="0">
                <a:solidFill>
                  <a:srgbClr val="E74825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5" name="Google Shape;175;p2"/>
            <p:cNvSpPr/>
            <p:nvPr/>
          </p:nvSpPr>
          <p:spPr>
            <a:xfrm>
              <a:off x="4492719" y="2438351"/>
              <a:ext cx="1296423" cy="28872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lang="ru-RU" sz="1200" b="0" i="0" u="none" strike="noStrike" cap="none" dirty="0">
                  <a:solidFill>
                    <a:srgbClr val="561C0E"/>
                  </a:solidFill>
                  <a:latin typeface="Arial"/>
                  <a:ea typeface="Arial"/>
                  <a:cs typeface="Arial"/>
                  <a:sym typeface="Arial"/>
                </a:rPr>
                <a:t>сотрудников</a:t>
              </a:r>
              <a:endParaRPr sz="1400" b="0" i="0" u="none" strike="noStrike" cap="none" dirty="0">
                <a:solidFill>
                  <a:srgbClr val="561C0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176" name="Google Shape;176;p2"/>
          <p:cNvPicPr preferRelativeResize="0"/>
          <p:nvPr/>
        </p:nvPicPr>
        <p:blipFill rotWithShape="1">
          <a:blip r:embed="rId9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36155" y="3095509"/>
            <a:ext cx="570741" cy="57475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77" name="Google Shape;177;p2"/>
          <p:cNvGrpSpPr/>
          <p:nvPr/>
        </p:nvGrpSpPr>
        <p:grpSpPr>
          <a:xfrm>
            <a:off x="3788953" y="3948443"/>
            <a:ext cx="1597687" cy="644713"/>
            <a:chOff x="5347939" y="1758239"/>
            <a:chExt cx="1665329" cy="672008"/>
          </a:xfrm>
        </p:grpSpPr>
        <p:sp>
          <p:nvSpPr>
            <p:cNvPr id="178" name="Google Shape;178;p2"/>
            <p:cNvSpPr/>
            <p:nvPr/>
          </p:nvSpPr>
          <p:spPr>
            <a:xfrm>
              <a:off x="5347939" y="1758239"/>
              <a:ext cx="1665329" cy="48116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800"/>
                <a:buFont typeface="Arial"/>
                <a:buNone/>
              </a:pPr>
              <a:r>
                <a:rPr lang="ru-RU" sz="2400" b="1" i="0" u="none" strike="noStrike" cap="none" dirty="0">
                  <a:solidFill>
                    <a:srgbClr val="E74825"/>
                  </a:solidFill>
                  <a:latin typeface="Arial"/>
                  <a:ea typeface="Arial"/>
                  <a:cs typeface="Arial"/>
                  <a:sym typeface="Arial"/>
                </a:rPr>
                <a:t>&gt;</a:t>
              </a:r>
              <a:r>
                <a:rPr lang="ru-RU" sz="2400" b="1" i="0" u="none" strike="noStrike" cap="none" dirty="0" smtClean="0">
                  <a:solidFill>
                    <a:srgbClr val="E74825"/>
                  </a:solidFill>
                  <a:latin typeface="Arial"/>
                  <a:ea typeface="Arial"/>
                  <a:cs typeface="Arial"/>
                  <a:sym typeface="Arial"/>
                </a:rPr>
                <a:t>7 000</a:t>
              </a:r>
              <a:endParaRPr sz="2400" b="1" i="0" u="none" strike="noStrike" cap="none" dirty="0">
                <a:solidFill>
                  <a:srgbClr val="E74825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9" name="Google Shape;179;p2"/>
            <p:cNvSpPr/>
            <p:nvPr/>
          </p:nvSpPr>
          <p:spPr>
            <a:xfrm>
              <a:off x="5661039" y="2141521"/>
              <a:ext cx="1269258" cy="28872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lang="ru-RU" sz="1200" b="0" i="0" u="none" strike="noStrike" cap="none" dirty="0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rPr>
                <a:t>окон приема</a:t>
              </a:r>
              <a:endParaRPr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180" name="Google Shape;180;p2"/>
          <p:cNvPicPr preferRelativeResize="0"/>
          <p:nvPr/>
        </p:nvPicPr>
        <p:blipFill rotWithShape="1">
          <a:blip r:embed="rId10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78752" y="3998221"/>
            <a:ext cx="540701" cy="540701"/>
          </a:xfrm>
          <a:prstGeom prst="rect">
            <a:avLst/>
          </a:prstGeom>
          <a:noFill/>
          <a:ln>
            <a:noFill/>
          </a:ln>
        </p:spPr>
      </p:pic>
      <p:sp>
        <p:nvSpPr>
          <p:cNvPr id="182" name="Google Shape;182;p2"/>
          <p:cNvSpPr/>
          <p:nvPr/>
        </p:nvSpPr>
        <p:spPr>
          <a:xfrm>
            <a:off x="6891301" y="3179589"/>
            <a:ext cx="1760830" cy="4616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ru-RU" sz="1200" b="0" i="0" u="none" strike="noStrike" cap="none" dirty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услуг без привязки </a:t>
            </a:r>
            <a:br>
              <a:rPr lang="ru-RU" sz="1200" b="0" i="0" u="none" strike="noStrike" cap="none" dirty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ru-RU" sz="1200" b="0" i="0" u="none" strike="noStrike" cap="none" dirty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к месту жительства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3" name="Google Shape;183;p2"/>
          <p:cNvSpPr txBox="1"/>
          <p:nvPr/>
        </p:nvSpPr>
        <p:spPr>
          <a:xfrm>
            <a:off x="3245335" y="1308129"/>
            <a:ext cx="1207311" cy="3462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050" b="1" dirty="0">
                <a:solidFill>
                  <a:srgbClr val="E74825"/>
                </a:solidFill>
              </a:rPr>
              <a:t>в том числе</a:t>
            </a:r>
            <a:endParaRPr sz="1050" b="1" dirty="0">
              <a:solidFill>
                <a:srgbClr val="E74825"/>
              </a:solidFill>
            </a:endParaRPr>
          </a:p>
        </p:txBody>
      </p:sp>
      <p:cxnSp>
        <p:nvCxnSpPr>
          <p:cNvPr id="51" name="Прямая соединительная линия 50"/>
          <p:cNvCxnSpPr/>
          <p:nvPr/>
        </p:nvCxnSpPr>
        <p:spPr>
          <a:xfrm>
            <a:off x="2732750" y="4803998"/>
            <a:ext cx="6144768" cy="0"/>
          </a:xfrm>
          <a:prstGeom prst="line">
            <a:avLst/>
          </a:prstGeom>
          <a:ln w="12700">
            <a:solidFill>
              <a:srgbClr val="E74825"/>
            </a:solidFill>
            <a:prstDash val="sysDot"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5" name="Группа 14"/>
          <p:cNvGrpSpPr/>
          <p:nvPr/>
        </p:nvGrpSpPr>
        <p:grpSpPr>
          <a:xfrm>
            <a:off x="5905500" y="2944837"/>
            <a:ext cx="2868050" cy="877333"/>
            <a:chOff x="6074340" y="2949392"/>
            <a:chExt cx="2699210" cy="872778"/>
          </a:xfrm>
        </p:grpSpPr>
        <p:sp>
          <p:nvSpPr>
            <p:cNvPr id="146" name="Google Shape;146;p2"/>
            <p:cNvSpPr/>
            <p:nvPr/>
          </p:nvSpPr>
          <p:spPr>
            <a:xfrm>
              <a:off x="6074340" y="2949392"/>
              <a:ext cx="2699210" cy="18000"/>
            </a:xfrm>
            <a:prstGeom prst="rect">
              <a:avLst/>
            </a:prstGeom>
            <a:solidFill>
              <a:srgbClr val="CD965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" name="Google Shape;146;p2"/>
            <p:cNvSpPr/>
            <p:nvPr/>
          </p:nvSpPr>
          <p:spPr>
            <a:xfrm>
              <a:off x="6074340" y="3804170"/>
              <a:ext cx="2699210" cy="18000"/>
            </a:xfrm>
            <a:prstGeom prst="rect">
              <a:avLst/>
            </a:prstGeom>
            <a:solidFill>
              <a:srgbClr val="CD965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70" name="Рисунок 69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3568" y="3975800"/>
            <a:ext cx="527490" cy="531205"/>
          </a:xfrm>
          <a:prstGeom prst="rect">
            <a:avLst/>
          </a:prstGeom>
        </p:spPr>
      </p:pic>
      <p:sp>
        <p:nvSpPr>
          <p:cNvPr id="83" name="object 27"/>
          <p:cNvSpPr/>
          <p:nvPr/>
        </p:nvSpPr>
        <p:spPr>
          <a:xfrm>
            <a:off x="3649197" y="1636730"/>
            <a:ext cx="2598997" cy="592470"/>
          </a:xfrm>
          <a:prstGeom prst="rect">
            <a:avLst/>
          </a:prstGeom>
        </p:spPr>
        <p:txBody>
          <a:bodyPr vert="horz" wrap="square" lIns="0" tIns="38100" rIns="0" bIns="0" rtlCol="0">
            <a:spAutoFit/>
          </a:bodyPr>
          <a:lstStyle/>
          <a:p>
            <a:r>
              <a:rPr lang="ru-RU" sz="1200" dirty="0">
                <a:solidFill>
                  <a:srgbClr val="561C0E"/>
                </a:solidFill>
              </a:rPr>
              <a:t>флагманских офисов </a:t>
            </a:r>
            <a:br>
              <a:rPr lang="ru-RU" sz="1200" dirty="0">
                <a:solidFill>
                  <a:srgbClr val="561C0E"/>
                </a:solidFill>
              </a:rPr>
            </a:br>
            <a:r>
              <a:rPr lang="ru-RU" sz="1200" spc="-30" dirty="0">
                <a:solidFill>
                  <a:srgbClr val="561C0E"/>
                </a:solidFill>
              </a:rPr>
              <a:t>ЦАО, ЮЗАО, </a:t>
            </a:r>
            <a:r>
              <a:rPr lang="ru-RU" sz="1200" spc="-40" dirty="0">
                <a:solidFill>
                  <a:srgbClr val="561C0E"/>
                </a:solidFill>
              </a:rPr>
              <a:t>ЮАО, </a:t>
            </a:r>
            <a:br>
              <a:rPr lang="ru-RU" sz="1200" spc="-40" dirty="0">
                <a:solidFill>
                  <a:srgbClr val="561C0E"/>
                </a:solidFill>
              </a:rPr>
            </a:br>
            <a:r>
              <a:rPr lang="ru-RU" sz="1200" spc="-40" dirty="0">
                <a:solidFill>
                  <a:srgbClr val="561C0E"/>
                </a:solidFill>
              </a:rPr>
              <a:t>ВАО, ЮВАО, </a:t>
            </a:r>
            <a:r>
              <a:rPr lang="ru-RU" sz="1200" spc="-40" dirty="0" smtClean="0">
                <a:solidFill>
                  <a:srgbClr val="561C0E"/>
                </a:solidFill>
              </a:rPr>
              <a:t>САО, СЗАО</a:t>
            </a:r>
            <a:endParaRPr lang="ru-RU" sz="1200" spc="-40" dirty="0">
              <a:solidFill>
                <a:srgbClr val="561C0E"/>
              </a:solidFill>
            </a:endParaRPr>
          </a:p>
        </p:txBody>
      </p:sp>
      <p:sp>
        <p:nvSpPr>
          <p:cNvPr id="84" name="object 27"/>
          <p:cNvSpPr/>
          <p:nvPr/>
        </p:nvSpPr>
        <p:spPr>
          <a:xfrm>
            <a:off x="3649197" y="2302623"/>
            <a:ext cx="2598997" cy="407804"/>
          </a:xfrm>
          <a:prstGeom prst="rect">
            <a:avLst/>
          </a:prstGeom>
        </p:spPr>
        <p:txBody>
          <a:bodyPr vert="horz" wrap="square" lIns="0" tIns="38100" rIns="0" bIns="0" rtlCol="0">
            <a:spAutoFit/>
          </a:bodyPr>
          <a:lstStyle/>
          <a:p>
            <a:r>
              <a:rPr lang="ru-RU" sz="1200" spc="-40" dirty="0">
                <a:solidFill>
                  <a:srgbClr val="561C0E"/>
                </a:solidFill>
              </a:rPr>
              <a:t>Дворец </a:t>
            </a:r>
            <a:br>
              <a:rPr lang="ru-RU" sz="1200" spc="-40" dirty="0">
                <a:solidFill>
                  <a:srgbClr val="561C0E"/>
                </a:solidFill>
              </a:rPr>
            </a:br>
            <a:r>
              <a:rPr lang="ru-RU" sz="1200" spc="-40" dirty="0">
                <a:solidFill>
                  <a:srgbClr val="561C0E"/>
                </a:solidFill>
              </a:rPr>
              <a:t>на ВДНХ</a:t>
            </a:r>
          </a:p>
        </p:txBody>
      </p:sp>
      <p:sp>
        <p:nvSpPr>
          <p:cNvPr id="88" name="Google Shape;164;p2"/>
          <p:cNvSpPr txBox="1"/>
          <p:nvPr/>
        </p:nvSpPr>
        <p:spPr>
          <a:xfrm>
            <a:off x="684628" y="3044242"/>
            <a:ext cx="651803" cy="1769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8100" rIns="0" bIns="0" anchor="t" anchorCtr="0">
            <a:spAutoFit/>
          </a:bodyPr>
          <a:lstStyle/>
          <a:p>
            <a:pPr marL="0" indent="0" algn="ctr">
              <a:buNone/>
            </a:pPr>
            <a:r>
              <a:rPr lang="ru-RU" sz="900" b="1" dirty="0">
                <a:solidFill>
                  <a:schemeClr val="accent2"/>
                </a:solidFill>
              </a:rPr>
              <a:t>ЦЕНТРЫ</a:t>
            </a:r>
          </a:p>
        </p:txBody>
      </p:sp>
      <p:sp>
        <p:nvSpPr>
          <p:cNvPr id="93" name="Google Shape;169;p2"/>
          <p:cNvSpPr txBox="1"/>
          <p:nvPr/>
        </p:nvSpPr>
        <p:spPr>
          <a:xfrm>
            <a:off x="1538139" y="2602315"/>
            <a:ext cx="1200064" cy="3895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>
              <a:lnSpc>
                <a:spcPct val="80000"/>
              </a:lnSpc>
              <a:buClr>
                <a:srgbClr val="E74825"/>
              </a:buClr>
              <a:buSzPts val="2000"/>
            </a:pPr>
            <a:r>
              <a:rPr lang="ru-RU" sz="1200" b="1" i="0" u="none" strike="noStrike" cap="none" dirty="0">
                <a:solidFill>
                  <a:srgbClr val="E74825"/>
                </a:solidFill>
                <a:latin typeface="Arial"/>
                <a:ea typeface="Arial"/>
                <a:cs typeface="Arial"/>
                <a:sym typeface="Arial"/>
              </a:rPr>
              <a:t> С</a:t>
            </a:r>
            <a:r>
              <a:rPr lang="ru-RU" sz="2000" b="1" i="0" u="none" strike="noStrike" cap="none" dirty="0">
                <a:solidFill>
                  <a:srgbClr val="E74825"/>
                </a:solidFill>
                <a:latin typeface="Arial"/>
                <a:ea typeface="Arial"/>
                <a:cs typeface="Arial"/>
                <a:sym typeface="Arial"/>
              </a:rPr>
              <a:t> 10:00</a:t>
            </a:r>
            <a:br>
              <a:rPr lang="ru-RU" sz="2000" b="1" i="0" u="none" strike="noStrike" cap="none" dirty="0">
                <a:solidFill>
                  <a:srgbClr val="E74825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ru-RU" sz="1200" b="1" i="0" u="none" strike="noStrike" cap="none" dirty="0">
                <a:solidFill>
                  <a:srgbClr val="E74825"/>
                </a:solidFill>
                <a:latin typeface="Arial"/>
                <a:ea typeface="Arial"/>
                <a:cs typeface="Arial"/>
                <a:sym typeface="Arial"/>
              </a:rPr>
              <a:t>до</a:t>
            </a:r>
            <a:r>
              <a:rPr lang="ru-RU" sz="1000" b="1" i="0" u="none" strike="noStrike" cap="none" dirty="0">
                <a:solidFill>
                  <a:srgbClr val="E74825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2000" b="1" i="0" u="none" strike="noStrike" cap="none" dirty="0">
                <a:solidFill>
                  <a:srgbClr val="E74825"/>
                </a:solidFill>
                <a:latin typeface="Arial"/>
                <a:ea typeface="Arial"/>
                <a:cs typeface="Arial"/>
                <a:sym typeface="Arial"/>
              </a:rPr>
              <a:t>22:00</a:t>
            </a:r>
            <a:endParaRPr sz="2000" b="1" i="0" u="none" strike="noStrike" cap="none" dirty="0">
              <a:solidFill>
                <a:srgbClr val="E7482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4" name="Группа 13"/>
          <p:cNvGrpSpPr/>
          <p:nvPr/>
        </p:nvGrpSpPr>
        <p:grpSpPr>
          <a:xfrm>
            <a:off x="3001108" y="2944837"/>
            <a:ext cx="2461480" cy="877333"/>
            <a:chOff x="2843808" y="2949392"/>
            <a:chExt cx="2699210" cy="872778"/>
          </a:xfrm>
        </p:grpSpPr>
        <p:sp>
          <p:nvSpPr>
            <p:cNvPr id="95" name="Google Shape;146;p2"/>
            <p:cNvSpPr/>
            <p:nvPr/>
          </p:nvSpPr>
          <p:spPr>
            <a:xfrm>
              <a:off x="2843808" y="2949392"/>
              <a:ext cx="2699210" cy="18000"/>
            </a:xfrm>
            <a:prstGeom prst="rect">
              <a:avLst/>
            </a:prstGeom>
            <a:solidFill>
              <a:srgbClr val="CD965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6" name="Google Shape;146;p2"/>
            <p:cNvSpPr/>
            <p:nvPr/>
          </p:nvSpPr>
          <p:spPr>
            <a:xfrm>
              <a:off x="2843808" y="3804170"/>
              <a:ext cx="2699210" cy="18000"/>
            </a:xfrm>
            <a:prstGeom prst="rect">
              <a:avLst/>
            </a:prstGeom>
            <a:solidFill>
              <a:srgbClr val="CD965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21" name="Google Shape;146;p2"/>
          <p:cNvSpPr/>
          <p:nvPr/>
        </p:nvSpPr>
        <p:spPr>
          <a:xfrm>
            <a:off x="393895" y="3804170"/>
            <a:ext cx="2278967" cy="18000"/>
          </a:xfrm>
          <a:prstGeom prst="rect">
            <a:avLst/>
          </a:prstGeom>
          <a:solidFill>
            <a:srgbClr val="CD965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7" name="Рисунок 56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84987" y="3085046"/>
            <a:ext cx="603174" cy="599404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2843808" y="915566"/>
            <a:ext cx="2952328" cy="1296144"/>
          </a:xfrm>
          <a:prstGeom prst="rect">
            <a:avLst/>
          </a:prstGeom>
          <a:solidFill>
            <a:srgbClr val="F7F7F7"/>
          </a:solidFill>
          <a:ln w="28575">
            <a:noFill/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44000">
              <a:spcBef>
                <a:spcPts val="600"/>
              </a:spcBef>
            </a:pPr>
            <a:r>
              <a:rPr lang="ru-RU" b="1" dirty="0">
                <a:solidFill>
                  <a:srgbClr val="E74825"/>
                </a:solidFill>
              </a:rPr>
              <a:t>Московские центры </a:t>
            </a:r>
            <a:br>
              <a:rPr lang="ru-RU" b="1" dirty="0">
                <a:solidFill>
                  <a:srgbClr val="E74825"/>
                </a:solidFill>
              </a:rPr>
            </a:br>
            <a:r>
              <a:rPr lang="ru-RU" b="1" dirty="0">
                <a:solidFill>
                  <a:srgbClr val="E74825"/>
                </a:solidFill>
              </a:rPr>
              <a:t>«Мои Документы» — </a:t>
            </a:r>
            <a:r>
              <a:rPr lang="ru-RU" b="1" dirty="0"/>
              <a:t/>
            </a:r>
            <a:br>
              <a:rPr lang="ru-RU" b="1" dirty="0"/>
            </a:br>
            <a:r>
              <a:rPr lang="ru-RU" dirty="0">
                <a:solidFill>
                  <a:srgbClr val="623B2A"/>
                </a:solidFill>
              </a:rPr>
              <a:t>лидеры в стране и мире </a:t>
            </a:r>
            <a:br>
              <a:rPr lang="ru-RU" dirty="0">
                <a:solidFill>
                  <a:srgbClr val="623B2A"/>
                </a:solidFill>
              </a:rPr>
            </a:br>
            <a:r>
              <a:rPr lang="ru-RU" dirty="0">
                <a:solidFill>
                  <a:srgbClr val="623B2A"/>
                </a:solidFill>
              </a:rPr>
              <a:t>по предоставлению </a:t>
            </a:r>
            <a:r>
              <a:rPr lang="ru-RU" dirty="0" err="1">
                <a:solidFill>
                  <a:srgbClr val="623B2A"/>
                </a:solidFill>
              </a:rPr>
              <a:t>госуслуг</a:t>
            </a:r>
            <a:endParaRPr lang="ru-RU" dirty="0">
              <a:solidFill>
                <a:srgbClr val="623B2A"/>
              </a:solidFill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467544" y="1203598"/>
            <a:ext cx="2259718" cy="790486"/>
          </a:xfrm>
          <a:prstGeom prst="rect">
            <a:avLst/>
          </a:prstGeom>
        </p:spPr>
      </p:pic>
      <p:cxnSp>
        <p:nvCxnSpPr>
          <p:cNvPr id="20" name="Прямая соединительная линия 19"/>
          <p:cNvCxnSpPr/>
          <p:nvPr/>
        </p:nvCxnSpPr>
        <p:spPr>
          <a:xfrm>
            <a:off x="259171" y="627534"/>
            <a:ext cx="5536965" cy="0"/>
          </a:xfrm>
          <a:prstGeom prst="line">
            <a:avLst/>
          </a:prstGeom>
          <a:ln>
            <a:solidFill>
              <a:srgbClr val="E7482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Прямоугольник 20"/>
          <p:cNvSpPr/>
          <p:nvPr/>
        </p:nvSpPr>
        <p:spPr>
          <a:xfrm>
            <a:off x="251520" y="267494"/>
            <a:ext cx="6030416" cy="346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500" b="1" dirty="0">
                <a:solidFill>
                  <a:srgbClr val="561C0E"/>
                </a:solidFill>
              </a:rPr>
              <a:t>ПРИНЦИПЫ РАБОТЫ ЦЕНТРОВ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611560" y="4659982"/>
            <a:ext cx="3240360" cy="346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b="1" i="1" dirty="0">
                <a:solidFill>
                  <a:srgbClr val="E74825"/>
                </a:solidFill>
              </a:rPr>
              <a:t>Принцип работы и результаты</a:t>
            </a:r>
          </a:p>
        </p:txBody>
      </p:sp>
      <p:sp>
        <p:nvSpPr>
          <p:cNvPr id="23" name="Заголовок 13"/>
          <p:cNvSpPr/>
          <p:nvPr/>
        </p:nvSpPr>
        <p:spPr>
          <a:xfrm>
            <a:off x="323528" y="4659982"/>
            <a:ext cx="288032" cy="504056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0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fld id="{385BE958-5DA2-4D61-9C90-17FF1012EDD4}" type="slidenum">
              <a:rPr lang="en-US" sz="1800" smtClean="0">
                <a:solidFill>
                  <a:srgbClr val="F8F0E8"/>
                </a:solidFill>
              </a:rPr>
              <a:t>20</a:t>
            </a:fld>
            <a:endParaRPr lang="ru-RU" sz="1800" dirty="0">
              <a:solidFill>
                <a:srgbClr val="F8F0E8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395536" y="2341437"/>
            <a:ext cx="2376264" cy="1958505"/>
          </a:xfrm>
          <a:prstGeom prst="rect">
            <a:avLst/>
          </a:prstGeom>
          <a:solidFill>
            <a:srgbClr val="E7482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39700" indent="0" defTabSz="914400">
              <a:spcBef>
                <a:spcPts val="600"/>
              </a:spcBef>
              <a:buNone/>
            </a:pPr>
            <a:r>
              <a:rPr lang="ru-RU" dirty="0">
                <a:solidFill>
                  <a:schemeClr val="bg1"/>
                </a:solidFill>
              </a:rPr>
              <a:t>Искренний сервис —  </a:t>
            </a:r>
            <a:br>
              <a:rPr lang="ru-RU" dirty="0">
                <a:solidFill>
                  <a:schemeClr val="bg1"/>
                </a:solidFill>
              </a:rPr>
            </a:br>
            <a:r>
              <a:rPr lang="ru-RU" dirty="0">
                <a:solidFill>
                  <a:schemeClr val="bg1"/>
                </a:solidFill>
              </a:rPr>
              <a:t>это умение смотреть </a:t>
            </a:r>
            <a:r>
              <a:rPr lang="ru-RU" dirty="0" smtClean="0">
                <a:solidFill>
                  <a:schemeClr val="bg1"/>
                </a:solidFill>
              </a:rPr>
              <a:t/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на </a:t>
            </a:r>
            <a:r>
              <a:rPr lang="ru-RU" dirty="0">
                <a:solidFill>
                  <a:schemeClr val="bg1"/>
                </a:solidFill>
              </a:rPr>
              <a:t>ситуацию </a:t>
            </a:r>
            <a:br>
              <a:rPr lang="ru-RU" dirty="0">
                <a:solidFill>
                  <a:schemeClr val="bg1"/>
                </a:solidFill>
              </a:rPr>
            </a:br>
            <a:r>
              <a:rPr lang="ru-RU" dirty="0">
                <a:solidFill>
                  <a:schemeClr val="bg1"/>
                </a:solidFill>
              </a:rPr>
              <a:t>с позиции жителя </a:t>
            </a:r>
            <a:br>
              <a:rPr lang="ru-RU" dirty="0">
                <a:solidFill>
                  <a:schemeClr val="bg1"/>
                </a:solidFill>
              </a:rPr>
            </a:br>
            <a:r>
              <a:rPr lang="ru-RU" dirty="0">
                <a:solidFill>
                  <a:schemeClr val="bg1"/>
                </a:solidFill>
              </a:rPr>
              <a:t>и решать задачи </a:t>
            </a:r>
            <a:br>
              <a:rPr lang="ru-RU" dirty="0">
                <a:solidFill>
                  <a:schemeClr val="bg1"/>
                </a:solidFill>
              </a:rPr>
            </a:br>
            <a:r>
              <a:rPr lang="ru-RU" dirty="0">
                <a:solidFill>
                  <a:schemeClr val="bg1"/>
                </a:solidFill>
              </a:rPr>
              <a:t>с точки зрения его интересов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3059832" y="2355726"/>
            <a:ext cx="28083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600"/>
              </a:lnSpc>
              <a:spcBef>
                <a:spcPts val="600"/>
              </a:spcBef>
            </a:pPr>
            <a:r>
              <a:rPr lang="ru-RU" sz="1300" dirty="0">
                <a:solidFill>
                  <a:srgbClr val="623B2A"/>
                </a:solidFill>
              </a:rPr>
              <a:t>Специалисты центров всегда помогают посетителям </a:t>
            </a:r>
            <a:br>
              <a:rPr lang="ru-RU" sz="1300" dirty="0">
                <a:solidFill>
                  <a:srgbClr val="623B2A"/>
                </a:solidFill>
              </a:rPr>
            </a:br>
            <a:r>
              <a:rPr lang="ru-RU" sz="1300" dirty="0">
                <a:solidFill>
                  <a:srgbClr val="623B2A"/>
                </a:solidFill>
              </a:rPr>
              <a:t>с  улыбкой и заботой. </a:t>
            </a:r>
            <a:br>
              <a:rPr lang="ru-RU" sz="1300" dirty="0">
                <a:solidFill>
                  <a:srgbClr val="623B2A"/>
                </a:solidFill>
              </a:rPr>
            </a:br>
            <a:r>
              <a:rPr lang="ru-RU" sz="1300" dirty="0">
                <a:solidFill>
                  <a:srgbClr val="623B2A"/>
                </a:solidFill>
              </a:rPr>
              <a:t>Каждый из более </a:t>
            </a:r>
            <a:r>
              <a:rPr lang="ru-RU" sz="1300" dirty="0" smtClean="0">
                <a:solidFill>
                  <a:srgbClr val="623B2A"/>
                </a:solidFill>
              </a:rPr>
              <a:t>11 </a:t>
            </a:r>
            <a:r>
              <a:rPr lang="ru-RU" sz="1300" dirty="0">
                <a:solidFill>
                  <a:srgbClr val="623B2A"/>
                </a:solidFill>
              </a:rPr>
              <a:t>тысяч сотрудников </a:t>
            </a:r>
            <a:r>
              <a:rPr lang="ru-RU" sz="1300" dirty="0" smtClean="0">
                <a:solidFill>
                  <a:srgbClr val="623B2A"/>
                </a:solidFill>
              </a:rPr>
              <a:t>соблюдает </a:t>
            </a:r>
            <a:r>
              <a:rPr lang="ru-RU" sz="1300" dirty="0">
                <a:solidFill>
                  <a:srgbClr val="623B2A"/>
                </a:solidFill>
              </a:rPr>
              <a:t/>
            </a:r>
            <a:br>
              <a:rPr lang="ru-RU" sz="1300" dirty="0">
                <a:solidFill>
                  <a:srgbClr val="623B2A"/>
                </a:solidFill>
              </a:rPr>
            </a:br>
            <a:r>
              <a:rPr lang="ru-RU" sz="1300" b="1" dirty="0">
                <a:solidFill>
                  <a:srgbClr val="E74825"/>
                </a:solidFill>
              </a:rPr>
              <a:t>МОСКОВСКИЙ СТАНДАРТ ГОСУСЛУГ </a:t>
            </a:r>
            <a:r>
              <a:rPr lang="ru-RU" sz="1300" dirty="0">
                <a:solidFill>
                  <a:srgbClr val="623B2A"/>
                </a:solidFill>
              </a:rPr>
              <a:t>—</a:t>
            </a:r>
            <a:r>
              <a:rPr lang="ru-RU" sz="1300" b="1" dirty="0">
                <a:solidFill>
                  <a:srgbClr val="623B2A"/>
                </a:solidFill>
              </a:rPr>
              <a:t> </a:t>
            </a:r>
            <a:r>
              <a:rPr lang="ru-RU" sz="1300" dirty="0">
                <a:solidFill>
                  <a:srgbClr val="623B2A"/>
                </a:solidFill>
              </a:rPr>
              <a:t>свод правил работы, который утвердил </a:t>
            </a:r>
            <a:br>
              <a:rPr lang="ru-RU" sz="1300" dirty="0">
                <a:solidFill>
                  <a:srgbClr val="623B2A"/>
                </a:solidFill>
              </a:rPr>
            </a:br>
            <a:r>
              <a:rPr lang="ru-RU" sz="1300" dirty="0">
                <a:solidFill>
                  <a:srgbClr val="623B2A"/>
                </a:solidFill>
              </a:rPr>
              <a:t>Мэр Москвы С.С. </a:t>
            </a:r>
            <a:r>
              <a:rPr lang="ru-RU" sz="1300" dirty="0" err="1">
                <a:solidFill>
                  <a:srgbClr val="623B2A"/>
                </a:solidFill>
              </a:rPr>
              <a:t>Собянин</a:t>
            </a:r>
            <a:endParaRPr lang="ru-RU" sz="1300" dirty="0">
              <a:solidFill>
                <a:srgbClr val="623B2A"/>
              </a:solidFill>
            </a:endParaRPr>
          </a:p>
        </p:txBody>
      </p:sp>
      <p:pic>
        <p:nvPicPr>
          <p:cNvPr id="28" name="Рисунок 2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28360" y="607839"/>
            <a:ext cx="2651814" cy="4218738"/>
          </a:xfrm>
          <a:prstGeom prst="rect">
            <a:avLst/>
          </a:prstGeom>
          <a:ln>
            <a:solidFill>
              <a:srgbClr val="F8F0E8"/>
            </a:solidFill>
          </a:ln>
        </p:spPr>
      </p:pic>
      <p:cxnSp>
        <p:nvCxnSpPr>
          <p:cNvPr id="29" name="Прямая соединительная линия 28"/>
          <p:cNvCxnSpPr/>
          <p:nvPr/>
        </p:nvCxnSpPr>
        <p:spPr>
          <a:xfrm>
            <a:off x="2987824" y="4813324"/>
            <a:ext cx="2808312" cy="0"/>
          </a:xfrm>
          <a:prstGeom prst="line">
            <a:avLst/>
          </a:prstGeom>
          <a:ln w="12700">
            <a:solidFill>
              <a:srgbClr val="E74825"/>
            </a:solidFill>
            <a:prstDash val="sysDot"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5" name="Google Shape;495;p12"/>
          <p:cNvPicPr preferRelativeResize="0"/>
          <p:nvPr/>
        </p:nvPicPr>
        <p:blipFill rotWithShape="1">
          <a:blip r:embed="rId5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28384" y="195486"/>
            <a:ext cx="835220" cy="3552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3237109" y="964687"/>
            <a:ext cx="2563611" cy="1589043"/>
          </a:xfrm>
          <a:prstGeom prst="rect">
            <a:avLst/>
          </a:prstGeom>
          <a:solidFill>
            <a:srgbClr val="E74825"/>
          </a:solidFill>
          <a:ln w="28575">
            <a:noFill/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2000" lvl="0">
              <a:buClr>
                <a:srgbClr val="E74825"/>
              </a:buClr>
              <a:buSzPts val="1400"/>
            </a:pPr>
            <a:r>
              <a:rPr lang="ru-RU" sz="1300" b="1" dirty="0">
                <a:solidFill>
                  <a:schemeClr val="bg1"/>
                </a:solidFill>
                <a:ea typeface="Arial"/>
                <a:cs typeface="Arial"/>
              </a:rPr>
              <a:t>Качественное корпоративное обучение – </a:t>
            </a:r>
            <a:r>
              <a:rPr lang="ru-RU" sz="1300" dirty="0">
                <a:solidFill>
                  <a:schemeClr val="bg1"/>
                </a:solidFill>
              </a:rPr>
              <a:t>основа профессионального предоставления государственных услуг </a:t>
            </a:r>
            <a:r>
              <a:rPr lang="ru-RU" sz="1300" dirty="0" smtClean="0">
                <a:solidFill>
                  <a:schemeClr val="bg1"/>
                </a:solidFill>
              </a:rPr>
              <a:t/>
            </a:r>
            <a:br>
              <a:rPr lang="ru-RU" sz="1300" dirty="0" smtClean="0">
                <a:solidFill>
                  <a:schemeClr val="bg1"/>
                </a:solidFill>
              </a:rPr>
            </a:br>
            <a:r>
              <a:rPr lang="ru-RU" sz="1300" dirty="0" smtClean="0">
                <a:solidFill>
                  <a:schemeClr val="bg1"/>
                </a:solidFill>
              </a:rPr>
              <a:t>в </a:t>
            </a:r>
            <a:r>
              <a:rPr lang="ru-RU" sz="1300" dirty="0">
                <a:solidFill>
                  <a:schemeClr val="bg1"/>
                </a:solidFill>
              </a:rPr>
              <a:t>наших центрах</a:t>
            </a:r>
          </a:p>
        </p:txBody>
      </p:sp>
      <p:sp>
        <p:nvSpPr>
          <p:cNvPr id="730" name="Google Shape;730;p19"/>
          <p:cNvSpPr txBox="1">
            <a:spLocks noGrp="1"/>
          </p:cNvSpPr>
          <p:nvPr>
            <p:ph type="body" idx="1"/>
          </p:nvPr>
        </p:nvSpPr>
        <p:spPr>
          <a:xfrm>
            <a:off x="387025" y="2934264"/>
            <a:ext cx="5413695" cy="14516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0" anchor="t" anchorCtr="0">
            <a:noAutofit/>
          </a:bodyPr>
          <a:lstStyle/>
          <a:p>
            <a:pPr marL="0" lvl="0" indent="0" algn="just" rtl="0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lang="ru-RU" sz="1100" b="1" dirty="0" smtClean="0">
                <a:solidFill>
                  <a:srgbClr val="E74825"/>
                </a:solidFill>
              </a:rPr>
              <a:t>Тренеры</a:t>
            </a:r>
            <a:r>
              <a:rPr lang="en-US" sz="1100" b="1" dirty="0" smtClean="0">
                <a:solidFill>
                  <a:srgbClr val="E74825"/>
                </a:solidFill>
              </a:rPr>
              <a:t> </a:t>
            </a:r>
            <a:r>
              <a:rPr lang="ru-RU" sz="1100" b="1" dirty="0" smtClean="0">
                <a:solidFill>
                  <a:srgbClr val="E74825"/>
                </a:solidFill>
              </a:rPr>
              <a:t>Учебного </a:t>
            </a:r>
            <a:r>
              <a:rPr lang="ru-RU" sz="1100" b="1" dirty="0">
                <a:solidFill>
                  <a:srgbClr val="E74825"/>
                </a:solidFill>
              </a:rPr>
              <a:t>центра </a:t>
            </a:r>
            <a:r>
              <a:rPr lang="ru-RU" sz="1100" b="1" dirty="0" smtClean="0">
                <a:solidFill>
                  <a:srgbClr val="E74825"/>
                </a:solidFill>
              </a:rPr>
              <a:t>–</a:t>
            </a:r>
            <a:r>
              <a:rPr lang="en-US" sz="1100" b="1" dirty="0" smtClean="0">
                <a:solidFill>
                  <a:srgbClr val="E74825"/>
                </a:solidFill>
              </a:rPr>
              <a:t> </a:t>
            </a:r>
            <a:r>
              <a:rPr lang="ru-RU" sz="1100" dirty="0" smtClean="0">
                <a:solidFill>
                  <a:schemeClr val="dk1"/>
                </a:solidFill>
              </a:rPr>
              <a:t>это </a:t>
            </a:r>
            <a:r>
              <a:rPr lang="ru-RU" sz="1100" dirty="0">
                <a:solidFill>
                  <a:schemeClr val="dk1"/>
                </a:solidFill>
              </a:rPr>
              <a:t>ранее работавшие в окнах специалисты, которые успешно освоили услуги различных направлений и на основе своего опыта </a:t>
            </a:r>
            <a:r>
              <a:rPr lang="ru-RU" sz="1100" dirty="0" smtClean="0">
                <a:solidFill>
                  <a:schemeClr val="dk1"/>
                </a:solidFill>
              </a:rPr>
              <a:t>и </a:t>
            </a:r>
            <a:r>
              <a:rPr lang="ru-RU" sz="1100" dirty="0">
                <a:solidFill>
                  <a:schemeClr val="dk1"/>
                </a:solidFill>
              </a:rPr>
              <a:t>знаний готовы обучать слушателей, а также профессиональные психологи-тренеры, которые готовы научить новичков и руководителей навыкам эффективной коммуникации, техникам развития стрессоустойчивости </a:t>
            </a:r>
            <a:r>
              <a:rPr lang="ru-RU" sz="1100" dirty="0" smtClean="0">
                <a:solidFill>
                  <a:schemeClr val="dk1"/>
                </a:solidFill>
              </a:rPr>
              <a:t/>
            </a:r>
            <a:br>
              <a:rPr lang="ru-RU" sz="1100" dirty="0" smtClean="0">
                <a:solidFill>
                  <a:schemeClr val="dk1"/>
                </a:solidFill>
              </a:rPr>
            </a:br>
            <a:r>
              <a:rPr lang="ru-RU" sz="1100" dirty="0" smtClean="0">
                <a:solidFill>
                  <a:schemeClr val="dk1"/>
                </a:solidFill>
              </a:rPr>
              <a:t>и </a:t>
            </a:r>
            <a:r>
              <a:rPr lang="ru-RU" sz="1100" dirty="0">
                <a:solidFill>
                  <a:schemeClr val="dk1"/>
                </a:solidFill>
              </a:rPr>
              <a:t>алгоритмам </a:t>
            </a:r>
            <a:r>
              <a:rPr lang="ru-RU" sz="1100" dirty="0" smtClean="0">
                <a:solidFill>
                  <a:schemeClr val="dk1"/>
                </a:solidFill>
              </a:rPr>
              <a:t>работы</a:t>
            </a:r>
            <a:r>
              <a:rPr lang="en-US" sz="1100" dirty="0" smtClean="0">
                <a:solidFill>
                  <a:schemeClr val="dk1"/>
                </a:solidFill>
              </a:rPr>
              <a:t> </a:t>
            </a:r>
            <a:r>
              <a:rPr lang="ru-RU" sz="1100" dirty="0" smtClean="0">
                <a:solidFill>
                  <a:schemeClr val="dk1"/>
                </a:solidFill>
              </a:rPr>
              <a:t>в </a:t>
            </a:r>
            <a:r>
              <a:rPr lang="ru-RU" sz="1100" dirty="0">
                <a:solidFill>
                  <a:schemeClr val="dk1"/>
                </a:solidFill>
              </a:rPr>
              <a:t>нестандартных ситуациях.</a:t>
            </a:r>
            <a:endParaRPr sz="1100" dirty="0"/>
          </a:p>
          <a:p>
            <a:pPr marL="0" lvl="0" indent="0" algn="l" rtl="0">
              <a:lnSpc>
                <a:spcPts val="1600"/>
              </a:lnSpc>
              <a:spcBef>
                <a:spcPts val="280"/>
              </a:spcBef>
              <a:spcAft>
                <a:spcPts val="0"/>
              </a:spcAft>
              <a:buClr>
                <a:srgbClr val="000000"/>
              </a:buClr>
              <a:buSzPts val="1400"/>
              <a:buNone/>
            </a:pPr>
            <a:endParaRPr dirty="0"/>
          </a:p>
        </p:txBody>
      </p:sp>
      <p:sp>
        <p:nvSpPr>
          <p:cNvPr id="734" name="Google Shape;734;p19"/>
          <p:cNvSpPr/>
          <p:nvPr/>
        </p:nvSpPr>
        <p:spPr>
          <a:xfrm>
            <a:off x="611560" y="4659982"/>
            <a:ext cx="3240360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ru-RU" sz="1000" b="1" i="1" u="none" strike="noStrike" cap="none">
                <a:solidFill>
                  <a:srgbClr val="E74825"/>
                </a:solidFill>
                <a:latin typeface="Arial"/>
                <a:ea typeface="Arial"/>
                <a:cs typeface="Arial"/>
                <a:sym typeface="Arial"/>
              </a:rPr>
              <a:t>Принцип работы и результаты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5" name="Google Shape;735;p19"/>
          <p:cNvSpPr txBox="1"/>
          <p:nvPr/>
        </p:nvSpPr>
        <p:spPr>
          <a:xfrm>
            <a:off x="323528" y="4659982"/>
            <a:ext cx="288032" cy="5040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8F0E8"/>
              </a:buClr>
              <a:buSzPts val="1800"/>
              <a:buFont typeface="Arial"/>
              <a:buNone/>
            </a:pPr>
            <a:fld id="{00000000-1234-1234-1234-123412341234}" type="slidenum">
              <a:rPr lang="ru-RU" sz="1800" b="1" i="0" u="none" strike="noStrike" cap="none">
                <a:solidFill>
                  <a:srgbClr val="F8F0E8"/>
                </a:solidFill>
                <a:latin typeface="Arial"/>
                <a:ea typeface="Arial"/>
                <a:cs typeface="Arial"/>
                <a:sym typeface="Arial"/>
              </a:rPr>
              <a:t>21</a:t>
            </a:fld>
            <a:endParaRPr sz="1800" b="1" i="0" u="none" strike="noStrike" cap="none" dirty="0">
              <a:solidFill>
                <a:srgbClr val="F8F0E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736" name="Google Shape;736;p19"/>
          <p:cNvCxnSpPr/>
          <p:nvPr/>
        </p:nvCxnSpPr>
        <p:spPr>
          <a:xfrm>
            <a:off x="251520" y="627534"/>
            <a:ext cx="5549200" cy="0"/>
          </a:xfrm>
          <a:prstGeom prst="straightConnector1">
            <a:avLst/>
          </a:prstGeom>
          <a:noFill/>
          <a:ln w="25400" cap="flat" cmpd="sng">
            <a:solidFill>
              <a:srgbClr val="E74825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737" name="Google Shape;737;p19"/>
          <p:cNvSpPr/>
          <p:nvPr/>
        </p:nvSpPr>
        <p:spPr>
          <a:xfrm>
            <a:off x="251520" y="267494"/>
            <a:ext cx="5958408" cy="3231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ru-RU" sz="1500" b="1" i="0" u="none" strike="noStrike" cap="none">
                <a:solidFill>
                  <a:srgbClr val="561C0E"/>
                </a:solidFill>
                <a:latin typeface="Arial"/>
                <a:ea typeface="Arial"/>
                <a:cs typeface="Arial"/>
                <a:sym typeface="Arial"/>
              </a:rPr>
              <a:t>УЧЕБНЫЙ ЦЕНТР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38" name="Google Shape;738;p19"/>
          <p:cNvPicPr preferRelativeResize="0"/>
          <p:nvPr/>
        </p:nvPicPr>
        <p:blipFill rotWithShape="1"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28384" y="195486"/>
            <a:ext cx="835220" cy="35526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1" name="Прямая соединительная линия 10"/>
          <p:cNvCxnSpPr/>
          <p:nvPr/>
        </p:nvCxnSpPr>
        <p:spPr>
          <a:xfrm>
            <a:off x="2987824" y="4813324"/>
            <a:ext cx="4585793" cy="0"/>
          </a:xfrm>
          <a:prstGeom prst="line">
            <a:avLst/>
          </a:prstGeom>
          <a:ln w="12700">
            <a:solidFill>
              <a:srgbClr val="E74825"/>
            </a:solidFill>
            <a:prstDash val="sysDot"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544" y="1102129"/>
            <a:ext cx="2414706" cy="124785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62869" y="648176"/>
            <a:ext cx="2829603" cy="188640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62869" y="2534578"/>
            <a:ext cx="2829608" cy="1886405"/>
          </a:xfrm>
          <a:prstGeom prst="rect">
            <a:avLst/>
          </a:prstGeom>
        </p:spPr>
      </p:pic>
      <p:grpSp>
        <p:nvGrpSpPr>
          <p:cNvPr id="18" name="Google Shape;577;g1085bbaee28_10_0"/>
          <p:cNvGrpSpPr/>
          <p:nvPr/>
        </p:nvGrpSpPr>
        <p:grpSpPr>
          <a:xfrm>
            <a:off x="7662046" y="3590074"/>
            <a:ext cx="1230429" cy="1208643"/>
            <a:chOff x="1547126" y="3452451"/>
            <a:chExt cx="1261121" cy="1237998"/>
          </a:xfrm>
        </p:grpSpPr>
        <p:sp>
          <p:nvSpPr>
            <p:cNvPr id="19" name="Google Shape;578;g1085bbaee28_10_0"/>
            <p:cNvSpPr/>
            <p:nvPr/>
          </p:nvSpPr>
          <p:spPr>
            <a:xfrm rot="10800000">
              <a:off x="1570249" y="3452451"/>
              <a:ext cx="1237998" cy="1237998"/>
            </a:xfrm>
            <a:custGeom>
              <a:avLst/>
              <a:gdLst/>
              <a:ahLst/>
              <a:cxnLst/>
              <a:rect l="l" t="t" r="r" b="b"/>
              <a:pathLst>
                <a:path w="1656184" h="1656184" extrusionOk="0">
                  <a:moveTo>
                    <a:pt x="366594" y="0"/>
                  </a:moveTo>
                  <a:lnTo>
                    <a:pt x="1656184" y="0"/>
                  </a:lnTo>
                  <a:lnTo>
                    <a:pt x="1656184" y="522639"/>
                  </a:lnTo>
                  <a:lnTo>
                    <a:pt x="549879" y="522639"/>
                  </a:lnTo>
                  <a:lnTo>
                    <a:pt x="549879" y="1656184"/>
                  </a:lnTo>
                  <a:lnTo>
                    <a:pt x="0" y="1656184"/>
                  </a:lnTo>
                  <a:lnTo>
                    <a:pt x="0" y="348433"/>
                  </a:lnTo>
                  <a:cubicBezTo>
                    <a:pt x="0" y="155999"/>
                    <a:pt x="164130" y="0"/>
                    <a:pt x="366594" y="0"/>
                  </a:cubicBezTo>
                  <a:close/>
                </a:path>
              </a:pathLst>
            </a:custGeom>
            <a:solidFill>
              <a:srgbClr val="CD965F">
                <a:alpha val="74509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" name="Google Shape;579;g1085bbaee28_10_0"/>
            <p:cNvSpPr/>
            <p:nvPr/>
          </p:nvSpPr>
          <p:spPr>
            <a:xfrm rot="10800000">
              <a:off x="1547126" y="4299775"/>
              <a:ext cx="1261118" cy="390673"/>
            </a:xfrm>
            <a:custGeom>
              <a:avLst/>
              <a:gdLst/>
              <a:ahLst/>
              <a:cxnLst/>
              <a:rect l="l" t="t" r="r" b="b"/>
              <a:pathLst>
                <a:path w="1687115" h="522639" extrusionOk="0">
                  <a:moveTo>
                    <a:pt x="366594" y="0"/>
                  </a:moveTo>
                  <a:lnTo>
                    <a:pt x="1687115" y="0"/>
                  </a:lnTo>
                  <a:lnTo>
                    <a:pt x="1687115" y="522639"/>
                  </a:lnTo>
                  <a:lnTo>
                    <a:pt x="549879" y="522639"/>
                  </a:lnTo>
                  <a:lnTo>
                    <a:pt x="0" y="522639"/>
                  </a:lnTo>
                  <a:lnTo>
                    <a:pt x="0" y="348433"/>
                  </a:lnTo>
                  <a:cubicBezTo>
                    <a:pt x="0" y="155999"/>
                    <a:pt x="164130" y="0"/>
                    <a:pt x="366594" y="0"/>
                  </a:cubicBezTo>
                  <a:close/>
                </a:path>
              </a:pathLst>
            </a:custGeom>
            <a:solidFill>
              <a:srgbClr val="CD965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5" name="Google Shape;574;g1085bbaee28_10_0"/>
          <p:cNvGrpSpPr/>
          <p:nvPr/>
        </p:nvGrpSpPr>
        <p:grpSpPr>
          <a:xfrm>
            <a:off x="6062870" y="267494"/>
            <a:ext cx="1229928" cy="1208069"/>
            <a:chOff x="395536" y="195486"/>
            <a:chExt cx="1687116" cy="1656184"/>
          </a:xfrm>
        </p:grpSpPr>
        <p:sp>
          <p:nvSpPr>
            <p:cNvPr id="16" name="Google Shape;575;g1085bbaee28_10_0"/>
            <p:cNvSpPr/>
            <p:nvPr/>
          </p:nvSpPr>
          <p:spPr>
            <a:xfrm>
              <a:off x="395536" y="195486"/>
              <a:ext cx="1656184" cy="1656184"/>
            </a:xfrm>
            <a:custGeom>
              <a:avLst/>
              <a:gdLst/>
              <a:ahLst/>
              <a:cxnLst/>
              <a:rect l="l" t="t" r="r" b="b"/>
              <a:pathLst>
                <a:path w="1656184" h="1656184" extrusionOk="0">
                  <a:moveTo>
                    <a:pt x="366594" y="0"/>
                  </a:moveTo>
                  <a:lnTo>
                    <a:pt x="1656184" y="0"/>
                  </a:lnTo>
                  <a:lnTo>
                    <a:pt x="1656184" y="522639"/>
                  </a:lnTo>
                  <a:lnTo>
                    <a:pt x="549879" y="522639"/>
                  </a:lnTo>
                  <a:lnTo>
                    <a:pt x="549879" y="1656184"/>
                  </a:lnTo>
                  <a:lnTo>
                    <a:pt x="0" y="1656184"/>
                  </a:lnTo>
                  <a:lnTo>
                    <a:pt x="0" y="348433"/>
                  </a:lnTo>
                  <a:cubicBezTo>
                    <a:pt x="0" y="155999"/>
                    <a:pt x="164130" y="0"/>
                    <a:pt x="366594" y="0"/>
                  </a:cubicBezTo>
                  <a:close/>
                </a:path>
              </a:pathLst>
            </a:custGeom>
            <a:solidFill>
              <a:srgbClr val="E74825">
                <a:alpha val="74509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" name="Google Shape;576;g1085bbaee28_10_0"/>
            <p:cNvSpPr/>
            <p:nvPr/>
          </p:nvSpPr>
          <p:spPr>
            <a:xfrm>
              <a:off x="395537" y="195486"/>
              <a:ext cx="1687115" cy="522639"/>
            </a:xfrm>
            <a:custGeom>
              <a:avLst/>
              <a:gdLst/>
              <a:ahLst/>
              <a:cxnLst/>
              <a:rect l="l" t="t" r="r" b="b"/>
              <a:pathLst>
                <a:path w="1687115" h="522639" extrusionOk="0">
                  <a:moveTo>
                    <a:pt x="366594" y="0"/>
                  </a:moveTo>
                  <a:lnTo>
                    <a:pt x="1687115" y="0"/>
                  </a:lnTo>
                  <a:lnTo>
                    <a:pt x="1687115" y="522639"/>
                  </a:lnTo>
                  <a:lnTo>
                    <a:pt x="549879" y="522639"/>
                  </a:lnTo>
                  <a:lnTo>
                    <a:pt x="0" y="522639"/>
                  </a:lnTo>
                  <a:lnTo>
                    <a:pt x="0" y="348433"/>
                  </a:lnTo>
                  <a:cubicBezTo>
                    <a:pt x="0" y="155999"/>
                    <a:pt x="164130" y="0"/>
                    <a:pt x="366594" y="0"/>
                  </a:cubicBezTo>
                  <a:close/>
                </a:path>
              </a:pathLst>
            </a:custGeom>
            <a:solidFill>
              <a:srgbClr val="E7482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7" name="Google Shape;787;p21"/>
          <p:cNvSpPr txBox="1"/>
          <p:nvPr/>
        </p:nvSpPr>
        <p:spPr>
          <a:xfrm>
            <a:off x="611560" y="615707"/>
            <a:ext cx="4832380" cy="4647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/>
          <a:p>
            <a:pPr marL="0" marR="0" lvl="0" indent="0" algn="l" rtl="0">
              <a:lnSpc>
                <a:spcPct val="126666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ru-RU" sz="2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Спасибо за внимание!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8" name="Google Shape;788;p21"/>
          <p:cNvSpPr/>
          <p:nvPr/>
        </p:nvSpPr>
        <p:spPr>
          <a:xfrm>
            <a:off x="611559" y="1059582"/>
            <a:ext cx="4968553" cy="45719"/>
          </a:xfrm>
          <a:prstGeom prst="rect">
            <a:avLst/>
          </a:prstGeom>
          <a:solidFill>
            <a:srgbClr val="E7482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89" name="Google Shape;789;p2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668022" y="3825569"/>
            <a:ext cx="1792410" cy="762405"/>
          </a:xfrm>
          <a:prstGeom prst="rect">
            <a:avLst/>
          </a:prstGeom>
          <a:noFill/>
          <a:ln>
            <a:noFill/>
          </a:ln>
        </p:spPr>
      </p:pic>
      <p:pic>
        <p:nvPicPr>
          <p:cNvPr id="790" name="Google Shape;790;p2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11560" y="1256053"/>
            <a:ext cx="4968552" cy="3331921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Заголовок 6"/>
          <p:cNvSpPr txBox="1">
            <a:spLocks noEditPoints="1"/>
          </p:cNvSpPr>
          <p:nvPr/>
        </p:nvSpPr>
        <p:spPr>
          <a:xfrm>
            <a:off x="6365033" y="1171346"/>
            <a:ext cx="2016224" cy="9634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3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r>
              <a:rPr lang="ru-RU" sz="2800" i="1" dirty="0" smtClean="0">
                <a:solidFill>
                  <a:srgbClr val="623B2A"/>
                </a:solidFill>
              </a:rPr>
              <a:t>С заботой</a:t>
            </a:r>
            <a:br>
              <a:rPr lang="ru-RU" sz="2800" i="1" dirty="0" smtClean="0">
                <a:solidFill>
                  <a:srgbClr val="623B2A"/>
                </a:solidFill>
              </a:rPr>
            </a:br>
            <a:r>
              <a:rPr lang="ru-RU" sz="2800" i="1" dirty="0" smtClean="0">
                <a:solidFill>
                  <a:srgbClr val="623B2A"/>
                </a:solidFill>
              </a:rPr>
              <a:t>о жителях</a:t>
            </a:r>
            <a:endParaRPr lang="ru-RU" sz="2800" i="1" dirty="0">
              <a:solidFill>
                <a:srgbClr val="623B2A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480620" y="2526030"/>
            <a:ext cx="1904318" cy="45719"/>
          </a:xfrm>
          <a:prstGeom prst="rect">
            <a:avLst/>
          </a:prstGeom>
          <a:solidFill>
            <a:srgbClr val="CD965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3"/>
          <p:cNvSpPr/>
          <p:nvPr/>
        </p:nvSpPr>
        <p:spPr>
          <a:xfrm rot="10800000" flipH="1">
            <a:off x="323528" y="3213965"/>
            <a:ext cx="5472608" cy="1277070"/>
          </a:xfrm>
          <a:prstGeom prst="rect">
            <a:avLst/>
          </a:prstGeom>
          <a:solidFill>
            <a:srgbClr val="F7F7F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1" name="Google Shape;191;p3"/>
          <p:cNvSpPr/>
          <p:nvPr/>
        </p:nvSpPr>
        <p:spPr>
          <a:xfrm rot="10800000" flipH="1">
            <a:off x="323528" y="1275606"/>
            <a:ext cx="5472608" cy="1511007"/>
          </a:xfrm>
          <a:prstGeom prst="rect">
            <a:avLst/>
          </a:prstGeom>
          <a:solidFill>
            <a:srgbClr val="F7F7F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2" name="Google Shape;192;p3"/>
          <p:cNvSpPr/>
          <p:nvPr/>
        </p:nvSpPr>
        <p:spPr>
          <a:xfrm rot="10800000" flipH="1">
            <a:off x="2051720" y="1131590"/>
            <a:ext cx="3744416" cy="53592"/>
          </a:xfrm>
          <a:prstGeom prst="rect">
            <a:avLst/>
          </a:prstGeom>
          <a:solidFill>
            <a:srgbClr val="CD965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93" name="Google Shape;193;p3"/>
          <p:cNvCxnSpPr/>
          <p:nvPr/>
        </p:nvCxnSpPr>
        <p:spPr>
          <a:xfrm>
            <a:off x="259171" y="627534"/>
            <a:ext cx="5536965" cy="0"/>
          </a:xfrm>
          <a:prstGeom prst="straightConnector1">
            <a:avLst/>
          </a:prstGeom>
          <a:noFill/>
          <a:ln w="25400" cap="flat" cmpd="sng">
            <a:solidFill>
              <a:srgbClr val="E74825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194" name="Google Shape;194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012160" y="2642911"/>
            <a:ext cx="2852139" cy="184812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95" name="Google Shape;195;p3"/>
          <p:cNvGrpSpPr/>
          <p:nvPr/>
        </p:nvGrpSpPr>
        <p:grpSpPr>
          <a:xfrm>
            <a:off x="7354243" y="3456284"/>
            <a:ext cx="1517337" cy="1489518"/>
            <a:chOff x="7144372" y="3317086"/>
            <a:chExt cx="1687117" cy="1656184"/>
          </a:xfrm>
        </p:grpSpPr>
        <p:sp>
          <p:nvSpPr>
            <p:cNvPr id="196" name="Google Shape;196;p3"/>
            <p:cNvSpPr/>
            <p:nvPr/>
          </p:nvSpPr>
          <p:spPr>
            <a:xfrm rot="10800000">
              <a:off x="7175304" y="3317086"/>
              <a:ext cx="1656184" cy="1656184"/>
            </a:xfrm>
            <a:custGeom>
              <a:avLst/>
              <a:gdLst/>
              <a:ahLst/>
              <a:cxnLst/>
              <a:rect l="l" t="t" r="r" b="b"/>
              <a:pathLst>
                <a:path w="1656184" h="1656184" extrusionOk="0">
                  <a:moveTo>
                    <a:pt x="366594" y="0"/>
                  </a:moveTo>
                  <a:lnTo>
                    <a:pt x="1656184" y="0"/>
                  </a:lnTo>
                  <a:lnTo>
                    <a:pt x="1656184" y="522639"/>
                  </a:lnTo>
                  <a:lnTo>
                    <a:pt x="549879" y="522639"/>
                  </a:lnTo>
                  <a:lnTo>
                    <a:pt x="549879" y="1656184"/>
                  </a:lnTo>
                  <a:lnTo>
                    <a:pt x="0" y="1656184"/>
                  </a:lnTo>
                  <a:lnTo>
                    <a:pt x="0" y="348433"/>
                  </a:lnTo>
                  <a:cubicBezTo>
                    <a:pt x="0" y="155999"/>
                    <a:pt x="164130" y="0"/>
                    <a:pt x="366594" y="0"/>
                  </a:cubicBezTo>
                  <a:close/>
                </a:path>
              </a:pathLst>
            </a:custGeom>
            <a:solidFill>
              <a:srgbClr val="CD965F">
                <a:alpha val="74509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7" name="Google Shape;197;p3"/>
            <p:cNvSpPr/>
            <p:nvPr/>
          </p:nvSpPr>
          <p:spPr>
            <a:xfrm rot="10800000">
              <a:off x="7144372" y="4450631"/>
              <a:ext cx="1687115" cy="522639"/>
            </a:xfrm>
            <a:custGeom>
              <a:avLst/>
              <a:gdLst/>
              <a:ahLst/>
              <a:cxnLst/>
              <a:rect l="l" t="t" r="r" b="b"/>
              <a:pathLst>
                <a:path w="1687115" h="522639" extrusionOk="0">
                  <a:moveTo>
                    <a:pt x="366594" y="0"/>
                  </a:moveTo>
                  <a:lnTo>
                    <a:pt x="1687115" y="0"/>
                  </a:lnTo>
                  <a:lnTo>
                    <a:pt x="1687115" y="522639"/>
                  </a:lnTo>
                  <a:lnTo>
                    <a:pt x="549879" y="522639"/>
                  </a:lnTo>
                  <a:lnTo>
                    <a:pt x="0" y="522639"/>
                  </a:lnTo>
                  <a:lnTo>
                    <a:pt x="0" y="348433"/>
                  </a:lnTo>
                  <a:cubicBezTo>
                    <a:pt x="0" y="155999"/>
                    <a:pt x="164130" y="0"/>
                    <a:pt x="366594" y="0"/>
                  </a:cubicBezTo>
                  <a:close/>
                </a:path>
              </a:pathLst>
            </a:custGeom>
            <a:solidFill>
              <a:srgbClr val="CD965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198" name="Google Shape;198;p3"/>
          <p:cNvPicPr preferRelativeResize="0"/>
          <p:nvPr/>
        </p:nvPicPr>
        <p:blipFill rotWithShape="1">
          <a:blip r:embed="rId4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783"/>
          <a:stretch/>
        </p:blipFill>
        <p:spPr>
          <a:xfrm>
            <a:off x="6019800" y="625895"/>
            <a:ext cx="2845571" cy="202352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99" name="Google Shape;199;p3"/>
          <p:cNvGrpSpPr/>
          <p:nvPr/>
        </p:nvGrpSpPr>
        <p:grpSpPr>
          <a:xfrm>
            <a:off x="6012160" y="195486"/>
            <a:ext cx="1517337" cy="1489518"/>
            <a:chOff x="395536" y="195486"/>
            <a:chExt cx="1687116" cy="1656184"/>
          </a:xfrm>
        </p:grpSpPr>
        <p:sp>
          <p:nvSpPr>
            <p:cNvPr id="200" name="Google Shape;200;p3"/>
            <p:cNvSpPr/>
            <p:nvPr/>
          </p:nvSpPr>
          <p:spPr>
            <a:xfrm>
              <a:off x="395536" y="195486"/>
              <a:ext cx="1656184" cy="1656184"/>
            </a:xfrm>
            <a:custGeom>
              <a:avLst/>
              <a:gdLst/>
              <a:ahLst/>
              <a:cxnLst/>
              <a:rect l="l" t="t" r="r" b="b"/>
              <a:pathLst>
                <a:path w="1656184" h="1656184" extrusionOk="0">
                  <a:moveTo>
                    <a:pt x="366594" y="0"/>
                  </a:moveTo>
                  <a:lnTo>
                    <a:pt x="1656184" y="0"/>
                  </a:lnTo>
                  <a:lnTo>
                    <a:pt x="1656184" y="522639"/>
                  </a:lnTo>
                  <a:lnTo>
                    <a:pt x="549879" y="522639"/>
                  </a:lnTo>
                  <a:lnTo>
                    <a:pt x="549879" y="1656184"/>
                  </a:lnTo>
                  <a:lnTo>
                    <a:pt x="0" y="1656184"/>
                  </a:lnTo>
                  <a:lnTo>
                    <a:pt x="0" y="348433"/>
                  </a:lnTo>
                  <a:cubicBezTo>
                    <a:pt x="0" y="155999"/>
                    <a:pt x="164130" y="0"/>
                    <a:pt x="366594" y="0"/>
                  </a:cubicBezTo>
                  <a:close/>
                </a:path>
              </a:pathLst>
            </a:custGeom>
            <a:solidFill>
              <a:srgbClr val="E74825">
                <a:alpha val="74509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1" name="Google Shape;201;p3"/>
            <p:cNvSpPr/>
            <p:nvPr/>
          </p:nvSpPr>
          <p:spPr>
            <a:xfrm>
              <a:off x="395537" y="195486"/>
              <a:ext cx="1687115" cy="522639"/>
            </a:xfrm>
            <a:custGeom>
              <a:avLst/>
              <a:gdLst/>
              <a:ahLst/>
              <a:cxnLst/>
              <a:rect l="l" t="t" r="r" b="b"/>
              <a:pathLst>
                <a:path w="1687115" h="522639" extrusionOk="0">
                  <a:moveTo>
                    <a:pt x="366594" y="0"/>
                  </a:moveTo>
                  <a:lnTo>
                    <a:pt x="1687115" y="0"/>
                  </a:lnTo>
                  <a:lnTo>
                    <a:pt x="1687115" y="522639"/>
                  </a:lnTo>
                  <a:lnTo>
                    <a:pt x="549879" y="522639"/>
                  </a:lnTo>
                  <a:lnTo>
                    <a:pt x="0" y="522639"/>
                  </a:lnTo>
                  <a:lnTo>
                    <a:pt x="0" y="348433"/>
                  </a:lnTo>
                  <a:cubicBezTo>
                    <a:pt x="0" y="155999"/>
                    <a:pt x="164130" y="0"/>
                    <a:pt x="366594" y="0"/>
                  </a:cubicBezTo>
                  <a:close/>
                </a:path>
              </a:pathLst>
            </a:custGeom>
            <a:solidFill>
              <a:srgbClr val="E7482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02" name="Google Shape;202;p3"/>
          <p:cNvSpPr/>
          <p:nvPr/>
        </p:nvSpPr>
        <p:spPr>
          <a:xfrm>
            <a:off x="251520" y="267494"/>
            <a:ext cx="6030416" cy="3231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ru-RU" sz="1500" b="1" i="0" u="none" strike="noStrike" cap="none" dirty="0">
                <a:solidFill>
                  <a:srgbClr val="561C0E"/>
                </a:solidFill>
                <a:latin typeface="Arial"/>
                <a:ea typeface="Arial"/>
                <a:cs typeface="Arial"/>
                <a:sym typeface="Arial"/>
              </a:rPr>
              <a:t>ЕДИНЫЙ НАБОР ДРУЖЕЛЮБНЫХ СЕРВИСОВ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03" name="Google Shape;203;p3"/>
          <p:cNvPicPr preferRelativeResize="0"/>
          <p:nvPr/>
        </p:nvPicPr>
        <p:blipFill rotWithShape="1">
          <a:blip r:embed="rId5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28384" y="195486"/>
            <a:ext cx="835220" cy="355262"/>
          </a:xfrm>
          <a:prstGeom prst="rect">
            <a:avLst/>
          </a:prstGeom>
          <a:noFill/>
          <a:ln>
            <a:noFill/>
          </a:ln>
        </p:spPr>
      </p:pic>
      <p:sp>
        <p:nvSpPr>
          <p:cNvPr id="204" name="Google Shape;204;p3"/>
          <p:cNvSpPr/>
          <p:nvPr/>
        </p:nvSpPr>
        <p:spPr>
          <a:xfrm>
            <a:off x="323528" y="3960410"/>
            <a:ext cx="1152128" cy="430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ru-RU" sz="1100" b="0" i="1" u="none" strike="noStrike" cap="none">
                <a:solidFill>
                  <a:srgbClr val="561C0E"/>
                </a:solidFill>
                <a:latin typeface="Arial"/>
                <a:ea typeface="Arial"/>
                <a:cs typeface="Arial"/>
                <a:sym typeface="Arial"/>
              </a:rPr>
              <a:t>Доступная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ru-RU" sz="1100" b="0" i="1" u="none" strike="noStrike" cap="none">
                <a:solidFill>
                  <a:srgbClr val="561C0E"/>
                </a:solidFill>
                <a:latin typeface="Arial"/>
                <a:ea typeface="Arial"/>
                <a:cs typeface="Arial"/>
                <a:sym typeface="Arial"/>
              </a:rPr>
              <a:t>среда</a:t>
            </a:r>
            <a:endParaRPr sz="1100" b="0" i="1" u="none" strike="noStrike" cap="none">
              <a:solidFill>
                <a:srgbClr val="561C0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5" name="Google Shape;205;p3"/>
          <p:cNvSpPr/>
          <p:nvPr/>
        </p:nvSpPr>
        <p:spPr>
          <a:xfrm>
            <a:off x="1540598" y="3960410"/>
            <a:ext cx="1380865" cy="430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ru-RU" sz="1100" b="0" i="1" u="none" strike="noStrike" cap="none">
                <a:solidFill>
                  <a:srgbClr val="561C0E"/>
                </a:solidFill>
                <a:latin typeface="Arial"/>
                <a:ea typeface="Arial"/>
                <a:cs typeface="Arial"/>
                <a:sym typeface="Arial"/>
              </a:rPr>
              <a:t>Сервис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ru-RU" sz="1100" b="0" i="1" u="none" strike="noStrike" cap="none">
                <a:solidFill>
                  <a:srgbClr val="561C0E"/>
                </a:solidFill>
                <a:latin typeface="Arial"/>
                <a:ea typeface="Arial"/>
                <a:cs typeface="Arial"/>
                <a:sym typeface="Arial"/>
              </a:rPr>
              <a:t>сурдоперевода</a:t>
            </a:r>
            <a:endParaRPr sz="1100" b="0" i="1" u="none" strike="noStrike" cap="none">
              <a:solidFill>
                <a:srgbClr val="561C0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6" name="Google Shape;206;p3"/>
          <p:cNvSpPr/>
          <p:nvPr/>
        </p:nvSpPr>
        <p:spPr>
          <a:xfrm>
            <a:off x="2981785" y="3960410"/>
            <a:ext cx="1342402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ru-RU" sz="1100" b="0" i="1" u="none" strike="noStrike" cap="none">
                <a:solidFill>
                  <a:srgbClr val="561C0E"/>
                </a:solidFill>
                <a:latin typeface="Arial"/>
                <a:ea typeface="Arial"/>
                <a:cs typeface="Arial"/>
                <a:sym typeface="Arial"/>
              </a:rPr>
              <a:t>Велопарковка</a:t>
            </a:r>
            <a:endParaRPr sz="1100" b="0" i="1" u="none" strike="noStrike" cap="none">
              <a:solidFill>
                <a:srgbClr val="561C0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07" name="Google Shape;207;p3"/>
          <p:cNvPicPr preferRelativeResize="0"/>
          <p:nvPr/>
        </p:nvPicPr>
        <p:blipFill rotWithShape="1">
          <a:blip r:embed="rId6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74208" y="3406877"/>
            <a:ext cx="576064" cy="578008"/>
          </a:xfrm>
          <a:prstGeom prst="rect">
            <a:avLst/>
          </a:prstGeom>
          <a:noFill/>
          <a:ln>
            <a:noFill/>
          </a:ln>
        </p:spPr>
      </p:pic>
      <p:pic>
        <p:nvPicPr>
          <p:cNvPr id="208" name="Google Shape;208;p3"/>
          <p:cNvPicPr preferRelativeResize="0"/>
          <p:nvPr/>
        </p:nvPicPr>
        <p:blipFill rotWithShape="1">
          <a:blip r:embed="rId7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59832" y="1476969"/>
            <a:ext cx="576064" cy="576064"/>
          </a:xfrm>
          <a:prstGeom prst="rect">
            <a:avLst/>
          </a:prstGeom>
          <a:noFill/>
          <a:ln>
            <a:noFill/>
          </a:ln>
        </p:spPr>
      </p:pic>
      <p:pic>
        <p:nvPicPr>
          <p:cNvPr id="209" name="Google Shape;209;p3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4814673" y="1419622"/>
            <a:ext cx="649172" cy="648073"/>
          </a:xfrm>
          <a:prstGeom prst="rect">
            <a:avLst/>
          </a:prstGeom>
          <a:noFill/>
          <a:ln>
            <a:noFill/>
          </a:ln>
        </p:spPr>
      </p:pic>
      <p:pic>
        <p:nvPicPr>
          <p:cNvPr id="210" name="Google Shape;210;p3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3923928" y="1521054"/>
            <a:ext cx="546640" cy="54664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11" name="Google Shape;211;p3"/>
          <p:cNvCxnSpPr/>
          <p:nvPr/>
        </p:nvCxnSpPr>
        <p:spPr>
          <a:xfrm>
            <a:off x="323528" y="1131590"/>
            <a:ext cx="0" cy="0"/>
          </a:xfrm>
          <a:prstGeom prst="straightConnector1">
            <a:avLst/>
          </a:prstGeom>
          <a:noFill/>
          <a:ln w="12700" cap="flat" cmpd="sng">
            <a:solidFill>
              <a:schemeClr val="accent1"/>
            </a:solidFill>
            <a:prstDash val="dot"/>
            <a:round/>
            <a:headEnd type="none" w="sm" len="sm"/>
            <a:tailEnd type="none" w="sm" len="sm"/>
          </a:ln>
        </p:spPr>
      </p:cxnSp>
      <p:sp>
        <p:nvSpPr>
          <p:cNvPr id="212" name="Google Shape;212;p3"/>
          <p:cNvSpPr/>
          <p:nvPr/>
        </p:nvSpPr>
        <p:spPr>
          <a:xfrm>
            <a:off x="1346230" y="2089760"/>
            <a:ext cx="849506" cy="6001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ru-RU" sz="1100" b="0" i="1" u="none" strike="noStrike" cap="none">
                <a:solidFill>
                  <a:srgbClr val="561C0E"/>
                </a:solidFill>
                <a:latin typeface="Arial"/>
                <a:ea typeface="Arial"/>
                <a:cs typeface="Arial"/>
                <a:sym typeface="Arial"/>
              </a:rPr>
              <a:t>Комната матери </a:t>
            </a:r>
            <a:br>
              <a:rPr lang="ru-RU" sz="1100" b="0" i="1" u="none" strike="noStrike" cap="none">
                <a:solidFill>
                  <a:srgbClr val="561C0E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ru-RU" sz="1100" b="0" i="1" u="none" strike="noStrike" cap="none">
                <a:solidFill>
                  <a:srgbClr val="561C0E"/>
                </a:solidFill>
                <a:latin typeface="Arial"/>
                <a:ea typeface="Arial"/>
                <a:cs typeface="Arial"/>
                <a:sym typeface="Arial"/>
              </a:rPr>
              <a:t>и ребенка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3" name="Google Shape;213;p3"/>
          <p:cNvSpPr/>
          <p:nvPr/>
        </p:nvSpPr>
        <p:spPr>
          <a:xfrm>
            <a:off x="496347" y="2089760"/>
            <a:ext cx="806491" cy="430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ru-RU" sz="1100" b="0" i="1" u="none" strike="noStrike" cap="none">
                <a:solidFill>
                  <a:srgbClr val="561C0E"/>
                </a:solidFill>
                <a:latin typeface="Arial"/>
                <a:ea typeface="Arial"/>
                <a:cs typeface="Arial"/>
                <a:sym typeface="Arial"/>
              </a:rPr>
              <a:t>Детский уголок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4" name="Google Shape;214;p3"/>
          <p:cNvSpPr/>
          <p:nvPr/>
        </p:nvSpPr>
        <p:spPr>
          <a:xfrm>
            <a:off x="2195736" y="2089760"/>
            <a:ext cx="734483" cy="430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ru-RU" sz="1100" b="0" i="1" u="none" strike="noStrike" cap="none">
                <a:solidFill>
                  <a:srgbClr val="561C0E"/>
                </a:solidFill>
                <a:latin typeface="Arial"/>
                <a:ea typeface="Arial"/>
                <a:cs typeface="Arial"/>
                <a:sym typeface="Arial"/>
              </a:rPr>
              <a:t>Кофе/</a:t>
            </a:r>
            <a:br>
              <a:rPr lang="ru-RU" sz="1100" b="0" i="1" u="none" strike="noStrike" cap="none">
                <a:solidFill>
                  <a:srgbClr val="561C0E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ru-RU" sz="1100" b="0" i="1" u="none" strike="noStrike" cap="none">
                <a:solidFill>
                  <a:srgbClr val="561C0E"/>
                </a:solidFill>
                <a:latin typeface="Arial"/>
                <a:ea typeface="Arial"/>
                <a:cs typeface="Arial"/>
                <a:sym typeface="Arial"/>
              </a:rPr>
              <a:t>снэки</a:t>
            </a:r>
            <a:endParaRPr sz="1100" b="0" i="1" u="none" strike="noStrike" cap="none">
              <a:solidFill>
                <a:srgbClr val="561C0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5" name="Google Shape;215;p3"/>
          <p:cNvSpPr/>
          <p:nvPr/>
        </p:nvSpPr>
        <p:spPr>
          <a:xfrm>
            <a:off x="3779912" y="2089760"/>
            <a:ext cx="806491" cy="6001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ru-RU" sz="1100" b="0" i="1" u="none" strike="noStrike" cap="none">
                <a:solidFill>
                  <a:srgbClr val="561C0E"/>
                </a:solidFill>
                <a:latin typeface="Arial"/>
                <a:ea typeface="Arial"/>
                <a:cs typeface="Arial"/>
                <a:sym typeface="Arial"/>
              </a:rPr>
              <a:t>Зона обмена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ru-RU" sz="1100" b="0" i="1" u="none" strike="noStrike" cap="none">
                <a:solidFill>
                  <a:srgbClr val="561C0E"/>
                </a:solidFill>
                <a:latin typeface="Arial"/>
                <a:ea typeface="Arial"/>
                <a:cs typeface="Arial"/>
                <a:sym typeface="Arial"/>
              </a:rPr>
              <a:t>книгами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6" name="Google Shape;216;p3"/>
          <p:cNvSpPr/>
          <p:nvPr/>
        </p:nvSpPr>
        <p:spPr>
          <a:xfrm>
            <a:off x="2987824" y="2089760"/>
            <a:ext cx="806491" cy="430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ru-RU" sz="1100" b="0" i="1" u="none" strike="noStrike" cap="none">
                <a:solidFill>
                  <a:srgbClr val="561C0E"/>
                </a:solidFill>
                <a:latin typeface="Arial"/>
                <a:ea typeface="Arial"/>
                <a:cs typeface="Arial"/>
                <a:sym typeface="Arial"/>
              </a:rPr>
              <a:t>Кулер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ru-RU" sz="1100" b="0" i="1" u="none" strike="noStrike" cap="none">
                <a:solidFill>
                  <a:srgbClr val="561C0E"/>
                </a:solidFill>
                <a:latin typeface="Arial"/>
                <a:ea typeface="Arial"/>
                <a:cs typeface="Arial"/>
                <a:sym typeface="Arial"/>
              </a:rPr>
              <a:t>с водой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7" name="Google Shape;217;p3"/>
          <p:cNvSpPr/>
          <p:nvPr/>
        </p:nvSpPr>
        <p:spPr>
          <a:xfrm>
            <a:off x="4655347" y="2089760"/>
            <a:ext cx="967825" cy="430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ru-RU" sz="1100" b="0" i="1" u="none" strike="noStrike" cap="none">
                <a:solidFill>
                  <a:srgbClr val="561C0E"/>
                </a:solidFill>
                <a:latin typeface="Arial"/>
                <a:ea typeface="Arial"/>
                <a:cs typeface="Arial"/>
                <a:sym typeface="Arial"/>
              </a:rPr>
              <a:t>Стойка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ru-RU" sz="1100" b="0" i="1" u="none" strike="noStrike" cap="none">
                <a:solidFill>
                  <a:srgbClr val="561C0E"/>
                </a:solidFill>
                <a:latin typeface="Arial"/>
                <a:ea typeface="Arial"/>
                <a:cs typeface="Arial"/>
                <a:sym typeface="Arial"/>
              </a:rPr>
              <a:t>с газетами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8" name="Google Shape;218;p3"/>
          <p:cNvSpPr/>
          <p:nvPr/>
        </p:nvSpPr>
        <p:spPr>
          <a:xfrm>
            <a:off x="323528" y="987574"/>
            <a:ext cx="1584176" cy="360040"/>
          </a:xfrm>
          <a:prstGeom prst="round2DiagRect">
            <a:avLst>
              <a:gd name="adj1" fmla="val 16667"/>
              <a:gd name="adj2" fmla="val 0"/>
            </a:avLst>
          </a:prstGeom>
          <a:solidFill>
            <a:srgbClr val="E74825"/>
          </a:solidFill>
          <a:ln>
            <a:noFill/>
          </a:ln>
          <a:effectLst/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9" name="Google Shape;219;p3"/>
          <p:cNvSpPr txBox="1"/>
          <p:nvPr/>
        </p:nvSpPr>
        <p:spPr>
          <a:xfrm>
            <a:off x="539552" y="1059582"/>
            <a:ext cx="1307457" cy="216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ru-RU" sz="1200" b="1" i="1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для комфорта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0" name="Google Shape;220;p3"/>
          <p:cNvSpPr/>
          <p:nvPr/>
        </p:nvSpPr>
        <p:spPr>
          <a:xfrm rot="10800000" flipH="1">
            <a:off x="2339752" y="3069949"/>
            <a:ext cx="3456384" cy="53592"/>
          </a:xfrm>
          <a:prstGeom prst="rect">
            <a:avLst/>
          </a:prstGeom>
          <a:solidFill>
            <a:srgbClr val="CD965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1" name="Google Shape;221;p3"/>
          <p:cNvSpPr/>
          <p:nvPr/>
        </p:nvSpPr>
        <p:spPr>
          <a:xfrm>
            <a:off x="323528" y="2925933"/>
            <a:ext cx="1872208" cy="360040"/>
          </a:xfrm>
          <a:prstGeom prst="round2DiagRect">
            <a:avLst>
              <a:gd name="adj1" fmla="val 16667"/>
              <a:gd name="adj2" fmla="val 0"/>
            </a:avLst>
          </a:prstGeom>
          <a:solidFill>
            <a:srgbClr val="E74825"/>
          </a:solidFill>
          <a:ln>
            <a:noFill/>
          </a:ln>
          <a:effectLst/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2" name="Google Shape;222;p3"/>
          <p:cNvSpPr txBox="1"/>
          <p:nvPr/>
        </p:nvSpPr>
        <p:spPr>
          <a:xfrm>
            <a:off x="539552" y="2997941"/>
            <a:ext cx="1512168" cy="216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ru-RU" sz="1200" b="1" i="1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для доступности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23" name="Google Shape;223;p3"/>
          <p:cNvPicPr preferRelativeResize="0"/>
          <p:nvPr/>
        </p:nvPicPr>
        <p:blipFill rotWithShape="1">
          <a:blip r:embed="rId10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62254" y="1491630"/>
            <a:ext cx="576064" cy="576064"/>
          </a:xfrm>
          <a:prstGeom prst="rect">
            <a:avLst/>
          </a:prstGeom>
          <a:noFill/>
          <a:ln>
            <a:noFill/>
          </a:ln>
        </p:spPr>
      </p:pic>
      <p:pic>
        <p:nvPicPr>
          <p:cNvPr id="224" name="Google Shape;224;p3"/>
          <p:cNvPicPr preferRelativeResize="0"/>
          <p:nvPr/>
        </p:nvPicPr>
        <p:blipFill rotWithShape="1">
          <a:blip r:embed="rId11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11067" y="3361014"/>
            <a:ext cx="540935" cy="542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225" name="Google Shape;225;p3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635222" y="1538954"/>
            <a:ext cx="528740" cy="52874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6" name="Google Shape;226;p3"/>
          <p:cNvPicPr preferRelativeResize="0"/>
          <p:nvPr/>
        </p:nvPicPr>
        <p:blipFill rotWithShape="1">
          <a:blip r:embed="rId1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2596" y="3503100"/>
            <a:ext cx="433992" cy="433992"/>
          </a:xfrm>
          <a:prstGeom prst="rect">
            <a:avLst/>
          </a:prstGeom>
          <a:noFill/>
          <a:ln>
            <a:noFill/>
          </a:ln>
        </p:spPr>
      </p:pic>
      <p:pic>
        <p:nvPicPr>
          <p:cNvPr id="227" name="Google Shape;227;p3"/>
          <p:cNvPicPr preferRelativeResize="0"/>
          <p:nvPr/>
        </p:nvPicPr>
        <p:blipFill rotWithShape="1">
          <a:blip r:embed="rId14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95736" y="1347614"/>
            <a:ext cx="787625" cy="787625"/>
          </a:xfrm>
          <a:prstGeom prst="rect">
            <a:avLst/>
          </a:prstGeom>
          <a:noFill/>
          <a:ln>
            <a:noFill/>
          </a:ln>
        </p:spPr>
      </p:pic>
      <p:sp>
        <p:nvSpPr>
          <p:cNvPr id="229" name="Google Shape;229;p3"/>
          <p:cNvSpPr/>
          <p:nvPr/>
        </p:nvSpPr>
        <p:spPr>
          <a:xfrm>
            <a:off x="539552" y="4659982"/>
            <a:ext cx="2258825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ru-RU" sz="1000" b="1" i="1" u="none" strike="noStrike" cap="none">
                <a:solidFill>
                  <a:srgbClr val="E74825"/>
                </a:solidFill>
                <a:latin typeface="Arial"/>
                <a:ea typeface="Arial"/>
                <a:cs typeface="Arial"/>
                <a:sym typeface="Arial"/>
              </a:rPr>
              <a:t>Наши сервисы и возможности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0" name="Google Shape;230;p3"/>
          <p:cNvSpPr txBox="1"/>
          <p:nvPr/>
        </p:nvSpPr>
        <p:spPr>
          <a:xfrm>
            <a:off x="323528" y="4659982"/>
            <a:ext cx="288032" cy="5040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8F0E8"/>
              </a:buClr>
              <a:buSzPts val="1800"/>
              <a:buFont typeface="Arial"/>
              <a:buNone/>
            </a:pPr>
            <a:fld id="{00000000-1234-1234-1234-123412341234}" type="slidenum">
              <a:rPr lang="ru-RU" sz="1800" b="1" i="0" u="none" strike="noStrike" cap="none">
                <a:solidFill>
                  <a:srgbClr val="F8F0E8"/>
                </a:solidFill>
                <a:latin typeface="Arial"/>
                <a:ea typeface="Arial"/>
                <a:cs typeface="Arial"/>
                <a:sym typeface="Arial"/>
              </a:rPr>
              <a:t>3</a:t>
            </a:fld>
            <a:endParaRPr sz="1800" b="1" i="0" u="none" strike="noStrike" cap="none">
              <a:solidFill>
                <a:srgbClr val="F8F0E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1" name="Google Shape;231;p3"/>
          <p:cNvSpPr/>
          <p:nvPr/>
        </p:nvSpPr>
        <p:spPr>
          <a:xfrm>
            <a:off x="4468058" y="3960410"/>
            <a:ext cx="1342402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ru-RU" sz="1100" b="0" i="1" u="none" strike="noStrike" cap="none">
                <a:solidFill>
                  <a:srgbClr val="561C0E"/>
                </a:solidFill>
                <a:latin typeface="Arial"/>
                <a:ea typeface="Arial"/>
                <a:cs typeface="Arial"/>
                <a:sym typeface="Arial"/>
              </a:rPr>
              <a:t>Автопарковка</a:t>
            </a:r>
            <a:endParaRPr sz="1100" b="0" i="1" u="none" strike="noStrike" cap="none">
              <a:solidFill>
                <a:srgbClr val="561C0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32" name="Google Shape;232;p3"/>
          <p:cNvPicPr preferRelativeResize="0"/>
          <p:nvPr/>
        </p:nvPicPr>
        <p:blipFill rotWithShape="1">
          <a:blip r:embed="rId15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12797" y="3299260"/>
            <a:ext cx="711320" cy="666267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5" name="Прямая соединительная линия 44"/>
          <p:cNvCxnSpPr/>
          <p:nvPr/>
        </p:nvCxnSpPr>
        <p:spPr>
          <a:xfrm>
            <a:off x="2717074" y="4803998"/>
            <a:ext cx="4504073" cy="0"/>
          </a:xfrm>
          <a:prstGeom prst="line">
            <a:avLst/>
          </a:prstGeom>
          <a:ln w="12700">
            <a:solidFill>
              <a:srgbClr val="E74825"/>
            </a:solidFill>
            <a:prstDash val="sysDot"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9" name="Google Shape;239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012159" y="657936"/>
            <a:ext cx="2858885" cy="1841806"/>
          </a:xfrm>
          <a:prstGeom prst="rect">
            <a:avLst/>
          </a:prstGeom>
          <a:noFill/>
          <a:ln>
            <a:noFill/>
          </a:ln>
        </p:spPr>
      </p:pic>
      <p:pic>
        <p:nvPicPr>
          <p:cNvPr id="240" name="Google Shape;240;p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012160" y="2499742"/>
            <a:ext cx="2849786" cy="197892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41" name="Google Shape;241;p4"/>
          <p:cNvGrpSpPr/>
          <p:nvPr/>
        </p:nvGrpSpPr>
        <p:grpSpPr>
          <a:xfrm>
            <a:off x="7354243" y="3456284"/>
            <a:ext cx="1517337" cy="1489518"/>
            <a:chOff x="7144372" y="3317086"/>
            <a:chExt cx="1687117" cy="1656184"/>
          </a:xfrm>
        </p:grpSpPr>
        <p:sp>
          <p:nvSpPr>
            <p:cNvPr id="242" name="Google Shape;242;p4"/>
            <p:cNvSpPr/>
            <p:nvPr/>
          </p:nvSpPr>
          <p:spPr>
            <a:xfrm rot="10800000">
              <a:off x="7175304" y="3317086"/>
              <a:ext cx="1656184" cy="1656184"/>
            </a:xfrm>
            <a:custGeom>
              <a:avLst/>
              <a:gdLst/>
              <a:ahLst/>
              <a:cxnLst/>
              <a:rect l="l" t="t" r="r" b="b"/>
              <a:pathLst>
                <a:path w="1656184" h="1656184" extrusionOk="0">
                  <a:moveTo>
                    <a:pt x="366594" y="0"/>
                  </a:moveTo>
                  <a:lnTo>
                    <a:pt x="1656184" y="0"/>
                  </a:lnTo>
                  <a:lnTo>
                    <a:pt x="1656184" y="522639"/>
                  </a:lnTo>
                  <a:lnTo>
                    <a:pt x="549879" y="522639"/>
                  </a:lnTo>
                  <a:lnTo>
                    <a:pt x="549879" y="1656184"/>
                  </a:lnTo>
                  <a:lnTo>
                    <a:pt x="0" y="1656184"/>
                  </a:lnTo>
                  <a:lnTo>
                    <a:pt x="0" y="348433"/>
                  </a:lnTo>
                  <a:cubicBezTo>
                    <a:pt x="0" y="155999"/>
                    <a:pt x="164130" y="0"/>
                    <a:pt x="366594" y="0"/>
                  </a:cubicBezTo>
                  <a:close/>
                </a:path>
              </a:pathLst>
            </a:custGeom>
            <a:solidFill>
              <a:srgbClr val="CD965F">
                <a:alpha val="74509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3" name="Google Shape;243;p4"/>
            <p:cNvSpPr/>
            <p:nvPr/>
          </p:nvSpPr>
          <p:spPr>
            <a:xfrm rot="10800000">
              <a:off x="7144372" y="4450631"/>
              <a:ext cx="1687115" cy="522639"/>
            </a:xfrm>
            <a:custGeom>
              <a:avLst/>
              <a:gdLst/>
              <a:ahLst/>
              <a:cxnLst/>
              <a:rect l="l" t="t" r="r" b="b"/>
              <a:pathLst>
                <a:path w="1687115" h="522639" extrusionOk="0">
                  <a:moveTo>
                    <a:pt x="366594" y="0"/>
                  </a:moveTo>
                  <a:lnTo>
                    <a:pt x="1687115" y="0"/>
                  </a:lnTo>
                  <a:lnTo>
                    <a:pt x="1687115" y="522639"/>
                  </a:lnTo>
                  <a:lnTo>
                    <a:pt x="549879" y="522639"/>
                  </a:lnTo>
                  <a:lnTo>
                    <a:pt x="0" y="522639"/>
                  </a:lnTo>
                  <a:lnTo>
                    <a:pt x="0" y="348433"/>
                  </a:lnTo>
                  <a:cubicBezTo>
                    <a:pt x="0" y="155999"/>
                    <a:pt x="164130" y="0"/>
                    <a:pt x="366594" y="0"/>
                  </a:cubicBezTo>
                  <a:close/>
                </a:path>
              </a:pathLst>
            </a:custGeom>
            <a:solidFill>
              <a:srgbClr val="CD965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44" name="Google Shape;244;p4"/>
          <p:cNvGrpSpPr/>
          <p:nvPr/>
        </p:nvGrpSpPr>
        <p:grpSpPr>
          <a:xfrm>
            <a:off x="6012160" y="195486"/>
            <a:ext cx="1517337" cy="1489518"/>
            <a:chOff x="395536" y="195486"/>
            <a:chExt cx="1687116" cy="1656184"/>
          </a:xfrm>
        </p:grpSpPr>
        <p:sp>
          <p:nvSpPr>
            <p:cNvPr id="245" name="Google Shape;245;p4"/>
            <p:cNvSpPr/>
            <p:nvPr/>
          </p:nvSpPr>
          <p:spPr>
            <a:xfrm>
              <a:off x="395536" y="195486"/>
              <a:ext cx="1656184" cy="1656184"/>
            </a:xfrm>
            <a:custGeom>
              <a:avLst/>
              <a:gdLst/>
              <a:ahLst/>
              <a:cxnLst/>
              <a:rect l="l" t="t" r="r" b="b"/>
              <a:pathLst>
                <a:path w="1656184" h="1656184" extrusionOk="0">
                  <a:moveTo>
                    <a:pt x="366594" y="0"/>
                  </a:moveTo>
                  <a:lnTo>
                    <a:pt x="1656184" y="0"/>
                  </a:lnTo>
                  <a:lnTo>
                    <a:pt x="1656184" y="522639"/>
                  </a:lnTo>
                  <a:lnTo>
                    <a:pt x="549879" y="522639"/>
                  </a:lnTo>
                  <a:lnTo>
                    <a:pt x="549879" y="1656184"/>
                  </a:lnTo>
                  <a:lnTo>
                    <a:pt x="0" y="1656184"/>
                  </a:lnTo>
                  <a:lnTo>
                    <a:pt x="0" y="348433"/>
                  </a:lnTo>
                  <a:cubicBezTo>
                    <a:pt x="0" y="155999"/>
                    <a:pt x="164130" y="0"/>
                    <a:pt x="366594" y="0"/>
                  </a:cubicBezTo>
                  <a:close/>
                </a:path>
              </a:pathLst>
            </a:custGeom>
            <a:solidFill>
              <a:srgbClr val="E74825">
                <a:alpha val="74509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6" name="Google Shape;246;p4"/>
            <p:cNvSpPr/>
            <p:nvPr/>
          </p:nvSpPr>
          <p:spPr>
            <a:xfrm>
              <a:off x="395537" y="195486"/>
              <a:ext cx="1687115" cy="522639"/>
            </a:xfrm>
            <a:custGeom>
              <a:avLst/>
              <a:gdLst/>
              <a:ahLst/>
              <a:cxnLst/>
              <a:rect l="l" t="t" r="r" b="b"/>
              <a:pathLst>
                <a:path w="1687115" h="522639" extrusionOk="0">
                  <a:moveTo>
                    <a:pt x="366594" y="0"/>
                  </a:moveTo>
                  <a:lnTo>
                    <a:pt x="1687115" y="0"/>
                  </a:lnTo>
                  <a:lnTo>
                    <a:pt x="1687115" y="522639"/>
                  </a:lnTo>
                  <a:lnTo>
                    <a:pt x="549879" y="522639"/>
                  </a:lnTo>
                  <a:lnTo>
                    <a:pt x="0" y="522639"/>
                  </a:lnTo>
                  <a:lnTo>
                    <a:pt x="0" y="348433"/>
                  </a:lnTo>
                  <a:cubicBezTo>
                    <a:pt x="0" y="155999"/>
                    <a:pt x="164130" y="0"/>
                    <a:pt x="366594" y="0"/>
                  </a:cubicBezTo>
                  <a:close/>
                </a:path>
              </a:pathLst>
            </a:custGeom>
            <a:solidFill>
              <a:srgbClr val="E7482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47" name="Google Shape;247;p4"/>
          <p:cNvSpPr/>
          <p:nvPr/>
        </p:nvSpPr>
        <p:spPr>
          <a:xfrm rot="10800000" flipH="1">
            <a:off x="323528" y="3363838"/>
            <a:ext cx="5472608" cy="1080120"/>
          </a:xfrm>
          <a:prstGeom prst="rect">
            <a:avLst/>
          </a:prstGeom>
          <a:solidFill>
            <a:srgbClr val="F7F7F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8" name="Google Shape;248;p4"/>
          <p:cNvSpPr/>
          <p:nvPr/>
        </p:nvSpPr>
        <p:spPr>
          <a:xfrm rot="10800000" flipH="1">
            <a:off x="323528" y="1275606"/>
            <a:ext cx="5472608" cy="1584176"/>
          </a:xfrm>
          <a:prstGeom prst="rect">
            <a:avLst/>
          </a:prstGeom>
          <a:solidFill>
            <a:srgbClr val="F7F7F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9" name="Google Shape;249;p4"/>
          <p:cNvSpPr/>
          <p:nvPr/>
        </p:nvSpPr>
        <p:spPr>
          <a:xfrm rot="10800000" flipH="1">
            <a:off x="2627784" y="1131590"/>
            <a:ext cx="3168352" cy="53592"/>
          </a:xfrm>
          <a:prstGeom prst="rect">
            <a:avLst/>
          </a:prstGeom>
          <a:solidFill>
            <a:srgbClr val="CD965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0" name="Google Shape;250;p4"/>
          <p:cNvSpPr/>
          <p:nvPr/>
        </p:nvSpPr>
        <p:spPr>
          <a:xfrm>
            <a:off x="323528" y="987574"/>
            <a:ext cx="2232248" cy="360040"/>
          </a:xfrm>
          <a:prstGeom prst="round2DiagRect">
            <a:avLst>
              <a:gd name="adj1" fmla="val 16667"/>
              <a:gd name="adj2" fmla="val 0"/>
            </a:avLst>
          </a:prstGeom>
          <a:solidFill>
            <a:srgbClr val="E74825"/>
          </a:solidFill>
          <a:ln>
            <a:noFill/>
          </a:ln>
          <a:effectLst/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1" name="Google Shape;251;p4"/>
          <p:cNvSpPr txBox="1"/>
          <p:nvPr/>
        </p:nvSpPr>
        <p:spPr>
          <a:xfrm>
            <a:off x="539552" y="1059582"/>
            <a:ext cx="1872208" cy="216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ru-RU" sz="1200" b="1" i="1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для экономии времени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2" name="Google Shape;252;p4"/>
          <p:cNvSpPr/>
          <p:nvPr/>
        </p:nvSpPr>
        <p:spPr>
          <a:xfrm rot="10800000" flipH="1">
            <a:off x="1979712" y="3219822"/>
            <a:ext cx="3816424" cy="53592"/>
          </a:xfrm>
          <a:prstGeom prst="rect">
            <a:avLst/>
          </a:prstGeom>
          <a:solidFill>
            <a:srgbClr val="CD965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3" name="Google Shape;253;p4"/>
          <p:cNvSpPr/>
          <p:nvPr/>
        </p:nvSpPr>
        <p:spPr>
          <a:xfrm>
            <a:off x="323528" y="3075806"/>
            <a:ext cx="1512168" cy="360040"/>
          </a:xfrm>
          <a:prstGeom prst="round2DiagRect">
            <a:avLst>
              <a:gd name="adj1" fmla="val 16667"/>
              <a:gd name="adj2" fmla="val 0"/>
            </a:avLst>
          </a:prstGeom>
          <a:solidFill>
            <a:srgbClr val="E74825"/>
          </a:solidFill>
          <a:ln>
            <a:noFill/>
          </a:ln>
          <a:effectLst/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4" name="Google Shape;254;p4"/>
          <p:cNvSpPr txBox="1"/>
          <p:nvPr/>
        </p:nvSpPr>
        <p:spPr>
          <a:xfrm>
            <a:off x="539552" y="3147814"/>
            <a:ext cx="1512168" cy="216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ru-RU" sz="1200" b="1" i="1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для удобства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5" name="Google Shape;255;p4"/>
          <p:cNvSpPr/>
          <p:nvPr/>
        </p:nvSpPr>
        <p:spPr>
          <a:xfrm>
            <a:off x="1321016" y="3723878"/>
            <a:ext cx="1306768" cy="430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ru-RU" sz="1100" b="0" i="1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Администратор</a:t>
            </a:r>
            <a:br>
              <a:rPr lang="ru-RU" sz="1100" b="0" i="1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ru-RU" sz="1100" b="0" i="1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зала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56" name="Google Shape;256;p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203848" y="3651870"/>
            <a:ext cx="593680" cy="593678"/>
          </a:xfrm>
          <a:prstGeom prst="rect">
            <a:avLst/>
          </a:prstGeom>
          <a:noFill/>
          <a:ln>
            <a:noFill/>
          </a:ln>
        </p:spPr>
      </p:pic>
      <p:pic>
        <p:nvPicPr>
          <p:cNvPr id="257" name="Google Shape;257;p4"/>
          <p:cNvPicPr preferRelativeResize="0"/>
          <p:nvPr/>
        </p:nvPicPr>
        <p:blipFill rotWithShape="1">
          <a:blip r:embed="rId6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60032" y="1491630"/>
            <a:ext cx="576064" cy="576064"/>
          </a:xfrm>
          <a:prstGeom prst="rect">
            <a:avLst/>
          </a:prstGeom>
          <a:noFill/>
          <a:ln>
            <a:noFill/>
          </a:ln>
        </p:spPr>
      </p:pic>
      <p:pic>
        <p:nvPicPr>
          <p:cNvPr id="258" name="Google Shape;258;p4"/>
          <p:cNvPicPr preferRelativeResize="0"/>
          <p:nvPr/>
        </p:nvPicPr>
        <p:blipFill rotWithShape="1">
          <a:blip r:embed="rId7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91680" y="1491630"/>
            <a:ext cx="504056" cy="50575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9" name="Google Shape;259;p4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672944" y="3651870"/>
            <a:ext cx="568226" cy="568224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60" name="Google Shape;260;p4"/>
          <p:cNvCxnSpPr/>
          <p:nvPr/>
        </p:nvCxnSpPr>
        <p:spPr>
          <a:xfrm>
            <a:off x="259171" y="627534"/>
            <a:ext cx="5536965" cy="0"/>
          </a:xfrm>
          <a:prstGeom prst="straightConnector1">
            <a:avLst/>
          </a:prstGeom>
          <a:noFill/>
          <a:ln w="25400" cap="flat" cmpd="sng">
            <a:solidFill>
              <a:srgbClr val="E74825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61" name="Google Shape;261;p4"/>
          <p:cNvSpPr/>
          <p:nvPr/>
        </p:nvSpPr>
        <p:spPr>
          <a:xfrm>
            <a:off x="251520" y="267494"/>
            <a:ext cx="6030416" cy="3231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ru-RU" sz="1500" b="1" i="0" u="none" strike="noStrike" cap="none">
                <a:solidFill>
                  <a:srgbClr val="561C0E"/>
                </a:solidFill>
                <a:latin typeface="Arial"/>
                <a:ea typeface="Arial"/>
                <a:cs typeface="Arial"/>
                <a:sym typeface="Arial"/>
              </a:rPr>
              <a:t>ЕДИНЫЙ НАБОР ДРУЖЕЛЮБНЫХ СЕРВИСОВ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62" name="Google Shape;262;p4"/>
          <p:cNvPicPr preferRelativeResize="0"/>
          <p:nvPr/>
        </p:nvPicPr>
        <p:blipFill rotWithShape="1">
          <a:blip r:embed="rId9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28384" y="195486"/>
            <a:ext cx="835220" cy="355262"/>
          </a:xfrm>
          <a:prstGeom prst="rect">
            <a:avLst/>
          </a:prstGeom>
          <a:noFill/>
          <a:ln>
            <a:noFill/>
          </a:ln>
        </p:spPr>
      </p:pic>
      <p:sp>
        <p:nvSpPr>
          <p:cNvPr id="263" name="Google Shape;263;p4"/>
          <p:cNvSpPr/>
          <p:nvPr/>
        </p:nvSpPr>
        <p:spPr>
          <a:xfrm>
            <a:off x="3630383" y="2089760"/>
            <a:ext cx="1209546" cy="6001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ru-RU" sz="1100" b="0" i="1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Терминал передачи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ru-RU" sz="1100" b="0" i="1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показаний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4" name="Google Shape;264;p4"/>
          <p:cNvSpPr/>
          <p:nvPr/>
        </p:nvSpPr>
        <p:spPr>
          <a:xfrm>
            <a:off x="395536" y="2211710"/>
            <a:ext cx="108012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ru-RU" sz="1100" b="0" i="1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Фотокабины</a:t>
            </a:r>
            <a:endParaRPr sz="1100" b="0" i="1" u="none" strike="noStrike" cap="none">
              <a:solidFill>
                <a:srgbClr val="561C0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5" name="Google Shape;265;p4"/>
          <p:cNvSpPr/>
          <p:nvPr/>
        </p:nvSpPr>
        <p:spPr>
          <a:xfrm>
            <a:off x="2411760" y="2089760"/>
            <a:ext cx="1152128" cy="6001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ru-RU" sz="1100" b="0" i="1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Оплата госпошлин </a:t>
            </a:r>
            <a:br>
              <a:rPr lang="ru-RU" sz="1100" b="0" i="1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ru-RU" sz="1100" b="0" i="1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в окне приема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6" name="Google Shape;266;p4"/>
          <p:cNvSpPr/>
          <p:nvPr/>
        </p:nvSpPr>
        <p:spPr>
          <a:xfrm>
            <a:off x="1259632" y="2089760"/>
            <a:ext cx="1224136" cy="6001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ru-RU" sz="1100" b="0" i="1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Оплата пошлин </a:t>
            </a:r>
            <a:br>
              <a:rPr lang="ru-RU" sz="1100" b="0" i="1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ru-RU" sz="1100" b="0" i="1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в терминале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7" name="Google Shape;267;p4"/>
          <p:cNvSpPr/>
          <p:nvPr/>
        </p:nvSpPr>
        <p:spPr>
          <a:xfrm>
            <a:off x="4644008" y="2089760"/>
            <a:ext cx="1152128" cy="430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ru-RU" sz="1100" b="0" i="1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Копирование</a:t>
            </a:r>
            <a:br>
              <a:rPr lang="ru-RU" sz="1100" b="0" i="1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ru-RU" sz="1100" b="0" i="1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документов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8" name="Google Shape;268;p4"/>
          <p:cNvSpPr/>
          <p:nvPr/>
        </p:nvSpPr>
        <p:spPr>
          <a:xfrm>
            <a:off x="3879626" y="3723878"/>
            <a:ext cx="1124422" cy="430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ru-RU" sz="1100" b="0" i="1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Бесплатный WiFi</a:t>
            </a:r>
            <a:endParaRPr sz="1100" b="0" i="1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69" name="Google Shape;269;p4"/>
          <p:cNvPicPr preferRelativeResize="0"/>
          <p:nvPr/>
        </p:nvPicPr>
        <p:blipFill rotWithShape="1">
          <a:blip r:embed="rId10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1560" y="1491630"/>
            <a:ext cx="576064" cy="577039"/>
          </a:xfrm>
          <a:prstGeom prst="rect">
            <a:avLst/>
          </a:prstGeom>
          <a:noFill/>
          <a:ln>
            <a:noFill/>
          </a:ln>
        </p:spPr>
      </p:pic>
      <p:pic>
        <p:nvPicPr>
          <p:cNvPr id="270" name="Google Shape;270;p4"/>
          <p:cNvPicPr preferRelativeResize="0"/>
          <p:nvPr/>
        </p:nvPicPr>
        <p:blipFill rotWithShape="1">
          <a:blip r:embed="rId11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07904" y="1419622"/>
            <a:ext cx="642559" cy="643646"/>
          </a:xfrm>
          <a:prstGeom prst="rect">
            <a:avLst/>
          </a:prstGeom>
          <a:noFill/>
          <a:ln>
            <a:noFill/>
          </a:ln>
        </p:spPr>
      </p:pic>
      <p:pic>
        <p:nvPicPr>
          <p:cNvPr id="271" name="Google Shape;271;p4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2699792" y="1419622"/>
            <a:ext cx="648072" cy="648072"/>
          </a:xfrm>
          <a:prstGeom prst="rect">
            <a:avLst/>
          </a:prstGeom>
          <a:noFill/>
          <a:ln>
            <a:noFill/>
          </a:ln>
        </p:spPr>
      </p:pic>
      <p:sp>
        <p:nvSpPr>
          <p:cNvPr id="273" name="Google Shape;273;p4"/>
          <p:cNvSpPr/>
          <p:nvPr/>
        </p:nvSpPr>
        <p:spPr>
          <a:xfrm>
            <a:off x="539552" y="4659982"/>
            <a:ext cx="2258825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ru-RU" sz="1000" b="1" i="1" u="none" strike="noStrike" cap="none">
                <a:solidFill>
                  <a:srgbClr val="E74825"/>
                </a:solidFill>
                <a:latin typeface="Arial"/>
                <a:ea typeface="Arial"/>
                <a:cs typeface="Arial"/>
                <a:sym typeface="Arial"/>
              </a:rPr>
              <a:t>Наши сервисы и возможности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4" name="Google Shape;274;p4"/>
          <p:cNvSpPr txBox="1"/>
          <p:nvPr/>
        </p:nvSpPr>
        <p:spPr>
          <a:xfrm>
            <a:off x="323528" y="4659982"/>
            <a:ext cx="288032" cy="5040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8F0E8"/>
              </a:buClr>
              <a:buSzPts val="1800"/>
              <a:buFont typeface="Arial"/>
              <a:buNone/>
            </a:pPr>
            <a:fld id="{00000000-1234-1234-1234-123412341234}" type="slidenum">
              <a:rPr lang="ru-RU" sz="1800" b="1" i="0" u="none" strike="noStrike" cap="none">
                <a:solidFill>
                  <a:srgbClr val="F8F0E8"/>
                </a:solidFill>
                <a:latin typeface="Arial"/>
                <a:ea typeface="Arial"/>
                <a:cs typeface="Arial"/>
                <a:sym typeface="Arial"/>
              </a:rPr>
              <a:t>4</a:t>
            </a:fld>
            <a:endParaRPr sz="1800" b="1" i="0" u="none" strike="noStrike" cap="none">
              <a:solidFill>
                <a:srgbClr val="F8F0E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8" name="Прямая соединительная линия 37"/>
          <p:cNvCxnSpPr/>
          <p:nvPr/>
        </p:nvCxnSpPr>
        <p:spPr>
          <a:xfrm>
            <a:off x="2706624" y="4803998"/>
            <a:ext cx="4504073" cy="0"/>
          </a:xfrm>
          <a:prstGeom prst="line">
            <a:avLst/>
          </a:prstGeom>
          <a:ln w="12700">
            <a:solidFill>
              <a:srgbClr val="E74825"/>
            </a:solidFill>
            <a:prstDash val="sysDot"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5"/>
          <p:cNvSpPr/>
          <p:nvPr/>
        </p:nvSpPr>
        <p:spPr>
          <a:xfrm rot="10800000" flipH="1">
            <a:off x="5868144" y="3219822"/>
            <a:ext cx="2880320" cy="1224136"/>
          </a:xfrm>
          <a:prstGeom prst="rect">
            <a:avLst/>
          </a:prstGeom>
          <a:solidFill>
            <a:srgbClr val="F7F7F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2" name="Google Shape;282;p5"/>
          <p:cNvSpPr/>
          <p:nvPr/>
        </p:nvSpPr>
        <p:spPr>
          <a:xfrm rot="10800000" flipH="1">
            <a:off x="755576" y="3219822"/>
            <a:ext cx="4176464" cy="1224136"/>
          </a:xfrm>
          <a:prstGeom prst="rect">
            <a:avLst/>
          </a:prstGeom>
          <a:solidFill>
            <a:srgbClr val="F7F7F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84" name="Google Shape;284;p5"/>
          <p:cNvCxnSpPr/>
          <p:nvPr/>
        </p:nvCxnSpPr>
        <p:spPr>
          <a:xfrm>
            <a:off x="395534" y="1851670"/>
            <a:ext cx="8280922" cy="0"/>
          </a:xfrm>
          <a:prstGeom prst="straightConnector1">
            <a:avLst/>
          </a:prstGeom>
          <a:noFill/>
          <a:ln w="38100" cap="flat" cmpd="sng">
            <a:solidFill>
              <a:srgbClr val="CD965F"/>
            </a:solidFill>
            <a:prstDash val="solid"/>
            <a:round/>
            <a:headEnd type="none" w="sm" len="sm"/>
            <a:tailEnd type="triangle" w="med" len="med"/>
          </a:ln>
        </p:spPr>
      </p:cxnSp>
      <p:grpSp>
        <p:nvGrpSpPr>
          <p:cNvPr id="285" name="Google Shape;285;p5"/>
          <p:cNvGrpSpPr/>
          <p:nvPr/>
        </p:nvGrpSpPr>
        <p:grpSpPr>
          <a:xfrm>
            <a:off x="6876255" y="3651869"/>
            <a:ext cx="1501766" cy="432050"/>
            <a:chOff x="6049822" y="3812642"/>
            <a:chExt cx="1750202" cy="503524"/>
          </a:xfrm>
        </p:grpSpPr>
        <p:sp>
          <p:nvSpPr>
            <p:cNvPr id="286" name="Google Shape;286;p5"/>
            <p:cNvSpPr txBox="1"/>
            <p:nvPr/>
          </p:nvSpPr>
          <p:spPr>
            <a:xfrm>
              <a:off x="6469424" y="4070319"/>
              <a:ext cx="1330600" cy="24584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E74825"/>
                </a:buClr>
                <a:buSzPts val="1400"/>
                <a:buFont typeface="Arial"/>
                <a:buNone/>
              </a:pPr>
              <a:r>
                <a:rPr lang="ru-RU" sz="1400" b="1" i="0" u="none" strike="noStrike" cap="none">
                  <a:solidFill>
                    <a:srgbClr val="E74825"/>
                  </a:solidFill>
                  <a:latin typeface="Arial"/>
                  <a:ea typeface="Arial"/>
                  <a:cs typeface="Arial"/>
                  <a:sym typeface="Arial"/>
                </a:rPr>
                <a:t>в подарок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7" name="Google Shape;287;p5"/>
            <p:cNvSpPr txBox="1"/>
            <p:nvPr/>
          </p:nvSpPr>
          <p:spPr>
            <a:xfrm>
              <a:off x="6049822" y="3812642"/>
              <a:ext cx="1635784" cy="22434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400"/>
                <a:buFont typeface="Arial"/>
                <a:buNone/>
              </a:pPr>
              <a:r>
                <a:rPr lang="ru-RU" sz="1400" b="0" i="0" u="none" strike="noStrike" cap="none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rPr>
                <a:t>кофе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288" name="Google Shape;288;p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156176" y="3219822"/>
            <a:ext cx="1080120" cy="996936"/>
          </a:xfrm>
          <a:prstGeom prst="rect">
            <a:avLst/>
          </a:prstGeom>
          <a:noFill/>
          <a:ln>
            <a:noFill/>
          </a:ln>
        </p:spPr>
      </p:pic>
      <p:sp>
        <p:nvSpPr>
          <p:cNvPr id="289" name="Google Shape;289;p5"/>
          <p:cNvSpPr txBox="1"/>
          <p:nvPr/>
        </p:nvSpPr>
        <p:spPr>
          <a:xfrm>
            <a:off x="2699792" y="3938271"/>
            <a:ext cx="1129015" cy="2571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E74825"/>
              </a:buClr>
              <a:buSzPts val="1600"/>
              <a:buFont typeface="Arial"/>
              <a:buNone/>
            </a:pPr>
            <a:r>
              <a:rPr lang="ru-RU" sz="1600" b="1" i="0" u="none" strike="noStrike" cap="none" dirty="0">
                <a:solidFill>
                  <a:srgbClr val="E74825"/>
                </a:solidFill>
                <a:latin typeface="Arial"/>
                <a:ea typeface="Arial"/>
                <a:cs typeface="Arial"/>
                <a:sym typeface="Arial"/>
              </a:rPr>
              <a:t>&gt;15 минут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90" name="Google Shape;290;p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87624" y="3291830"/>
            <a:ext cx="1170953" cy="1080770"/>
          </a:xfrm>
          <a:prstGeom prst="rect">
            <a:avLst/>
          </a:prstGeom>
          <a:noFill/>
          <a:ln>
            <a:noFill/>
          </a:ln>
        </p:spPr>
      </p:pic>
      <p:sp>
        <p:nvSpPr>
          <p:cNvPr id="291" name="Google Shape;291;p5"/>
          <p:cNvSpPr txBox="1"/>
          <p:nvPr/>
        </p:nvSpPr>
        <p:spPr>
          <a:xfrm>
            <a:off x="2687855" y="3549968"/>
            <a:ext cx="2304256" cy="3445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</a:pPr>
            <a:r>
              <a:rPr lang="ru-RU" sz="1400" b="0" i="0" u="none" strike="noStrike" cap="none" dirty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ожидание в очереди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93" name="Google Shape;293;p5"/>
          <p:cNvGrpSpPr/>
          <p:nvPr/>
        </p:nvGrpSpPr>
        <p:grpSpPr>
          <a:xfrm>
            <a:off x="755576" y="761904"/>
            <a:ext cx="7920880" cy="2385910"/>
            <a:chOff x="755576" y="761904"/>
            <a:chExt cx="7757322" cy="2311435"/>
          </a:xfrm>
        </p:grpSpPr>
        <p:sp>
          <p:nvSpPr>
            <p:cNvPr id="294" name="Google Shape;294;p5"/>
            <p:cNvSpPr/>
            <p:nvPr/>
          </p:nvSpPr>
          <p:spPr>
            <a:xfrm>
              <a:off x="6876254" y="914638"/>
              <a:ext cx="1080120" cy="144016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5" name="Google Shape;295;p5"/>
            <p:cNvSpPr/>
            <p:nvPr/>
          </p:nvSpPr>
          <p:spPr>
            <a:xfrm>
              <a:off x="4848751" y="914638"/>
              <a:ext cx="1368152" cy="144016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6" name="Google Shape;296;p5"/>
            <p:cNvSpPr/>
            <p:nvPr/>
          </p:nvSpPr>
          <p:spPr>
            <a:xfrm>
              <a:off x="2699792" y="986646"/>
              <a:ext cx="1440160" cy="144016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7" name="Google Shape;297;p5"/>
            <p:cNvSpPr/>
            <p:nvPr/>
          </p:nvSpPr>
          <p:spPr>
            <a:xfrm>
              <a:off x="827581" y="914638"/>
              <a:ext cx="1284865" cy="144016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8" name="Google Shape;298;p5"/>
            <p:cNvSpPr txBox="1"/>
            <p:nvPr/>
          </p:nvSpPr>
          <p:spPr>
            <a:xfrm>
              <a:off x="4932040" y="2283717"/>
              <a:ext cx="1512168" cy="38011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E74825"/>
                </a:buClr>
                <a:buSzPts val="1100"/>
                <a:buFont typeface="Arial"/>
                <a:buNone/>
              </a:pPr>
              <a:r>
                <a:rPr lang="ru-RU" sz="1100" b="1" i="0" u="none" strike="noStrike" cap="none">
                  <a:solidFill>
                    <a:srgbClr val="E74825"/>
                  </a:solidFill>
                  <a:latin typeface="Arial"/>
                  <a:ea typeface="Arial"/>
                  <a:cs typeface="Arial"/>
                  <a:sym typeface="Arial"/>
                </a:rPr>
                <a:t>Онлайн-мониторинг загруженности </a:t>
              </a:r>
              <a:r>
                <a:rPr lang="ru-RU" sz="1100" b="0" i="0" u="none" strike="noStrike" cap="none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rPr>
                <a:t>центров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9" name="Google Shape;299;p5"/>
            <p:cNvSpPr txBox="1"/>
            <p:nvPr/>
          </p:nvSpPr>
          <p:spPr>
            <a:xfrm>
              <a:off x="766857" y="2283717"/>
              <a:ext cx="1955497" cy="78962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ru-RU" sz="1100" b="0" i="0" u="none" strike="noStrike" cap="none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rPr>
                <a:t>Возможность оформления услуг </a:t>
              </a:r>
              <a:r>
                <a:rPr lang="ru-RU" sz="1100" b="1" i="0" u="none" strike="noStrike" cap="none">
                  <a:solidFill>
                    <a:srgbClr val="E74825"/>
                  </a:solidFill>
                  <a:latin typeface="Arial"/>
                  <a:ea typeface="Arial"/>
                  <a:cs typeface="Arial"/>
                  <a:sym typeface="Arial"/>
                </a:rPr>
                <a:t>онлайн через </a:t>
              </a:r>
              <a:br>
                <a:rPr lang="ru-RU" sz="1100" b="1" i="0" u="none" strike="noStrike" cap="none">
                  <a:solidFill>
                    <a:srgbClr val="E74825"/>
                  </a:solidFill>
                  <a:latin typeface="Arial"/>
                  <a:ea typeface="Arial"/>
                  <a:cs typeface="Arial"/>
                  <a:sym typeface="Arial"/>
                </a:rPr>
              </a:br>
              <a:r>
                <a:rPr lang="ru-RU" sz="1100" b="1" i="0" u="none" strike="noStrike" cap="none">
                  <a:solidFill>
                    <a:srgbClr val="E74825"/>
                  </a:solidFill>
                  <a:latin typeface="Arial"/>
                  <a:ea typeface="Arial"/>
                  <a:cs typeface="Arial"/>
                  <a:sym typeface="Arial"/>
                </a:rPr>
                <a:t>портал mos.ru или </a:t>
              </a:r>
              <a:br>
                <a:rPr lang="ru-RU" sz="1100" b="1" i="0" u="none" strike="noStrike" cap="none">
                  <a:solidFill>
                    <a:srgbClr val="E74825"/>
                  </a:solidFill>
                  <a:latin typeface="Arial"/>
                  <a:ea typeface="Arial"/>
                  <a:cs typeface="Arial"/>
                  <a:sym typeface="Arial"/>
                </a:rPr>
              </a:br>
              <a:r>
                <a:rPr lang="ru-RU" sz="1100" b="1" i="0" u="none" strike="noStrike" cap="none">
                  <a:solidFill>
                    <a:srgbClr val="E74825"/>
                  </a:solidFill>
                  <a:latin typeface="Arial"/>
                  <a:ea typeface="Arial"/>
                  <a:cs typeface="Arial"/>
                  <a:sym typeface="Arial"/>
                </a:rPr>
                <a:t>в мобильном приложении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0" name="Google Shape;300;p5"/>
            <p:cNvSpPr txBox="1"/>
            <p:nvPr/>
          </p:nvSpPr>
          <p:spPr>
            <a:xfrm>
              <a:off x="2999105" y="2283717"/>
              <a:ext cx="1573364" cy="67965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ru-RU" sz="1100" b="0" i="0" u="none" strike="noStrike" cap="none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rPr>
                <a:t>Предварительная</a:t>
              </a:r>
              <a:br>
                <a:rPr lang="ru-RU" sz="1100" b="0" i="0" u="none" strike="noStrike" cap="none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rPr>
              </a:br>
              <a:r>
                <a:rPr lang="ru-RU" sz="1100" b="1" i="0" u="none" strike="noStrike" cap="none">
                  <a:solidFill>
                    <a:srgbClr val="E74825"/>
                  </a:solidFill>
                  <a:latin typeface="Arial"/>
                  <a:ea typeface="Arial"/>
                  <a:cs typeface="Arial"/>
                  <a:sym typeface="Arial"/>
                </a:rPr>
                <a:t>запись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1" name="Google Shape;301;p5"/>
            <p:cNvSpPr txBox="1"/>
            <p:nvPr/>
          </p:nvSpPr>
          <p:spPr>
            <a:xfrm>
              <a:off x="7020270" y="2283717"/>
              <a:ext cx="1492628" cy="65271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ru-RU" sz="1100" b="1" i="0" u="none" strike="noStrike" cap="none">
                  <a:solidFill>
                    <a:srgbClr val="E74825"/>
                  </a:solidFill>
                  <a:latin typeface="Arial"/>
                  <a:ea typeface="Arial"/>
                  <a:cs typeface="Arial"/>
                  <a:sym typeface="Arial"/>
                </a:rPr>
                <a:t>Уведомление </a:t>
              </a:r>
              <a:br>
                <a:rPr lang="ru-RU" sz="1100" b="1" i="0" u="none" strike="noStrike" cap="none">
                  <a:solidFill>
                    <a:srgbClr val="E74825"/>
                  </a:solidFill>
                  <a:latin typeface="Arial"/>
                  <a:ea typeface="Arial"/>
                  <a:cs typeface="Arial"/>
                  <a:sym typeface="Arial"/>
                </a:rPr>
              </a:br>
              <a:r>
                <a:rPr lang="ru-RU" sz="1100" b="1" i="0" u="none" strike="noStrike" cap="none">
                  <a:solidFill>
                    <a:srgbClr val="E74825"/>
                  </a:solidFill>
                  <a:latin typeface="Arial"/>
                  <a:ea typeface="Arial"/>
                  <a:cs typeface="Arial"/>
                  <a:sym typeface="Arial"/>
                </a:rPr>
                <a:t>о готовности</a:t>
              </a:r>
              <a:r>
                <a:rPr lang="ru-RU" sz="1100" b="0" i="0" u="none" strike="noStrike" cap="none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rPr>
                <a:t/>
              </a:r>
              <a:br>
                <a:rPr lang="ru-RU" sz="1100" b="0" i="0" u="none" strike="noStrike" cap="none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rPr>
              </a:br>
              <a:r>
                <a:rPr lang="ru-RU" sz="1100" b="0" i="0" u="none" strike="noStrike" cap="none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rPr>
                <a:t>документов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302" name="Google Shape;302;p5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755576" y="905920"/>
              <a:ext cx="1435632" cy="132664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03" name="Google Shape;303;p5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2699792" y="904991"/>
              <a:ext cx="1461388" cy="134884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04" name="Google Shape;304;p5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6732238" y="761904"/>
              <a:ext cx="1724764" cy="159382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05" name="Google Shape;305;p5"/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>
              <a:off x="4727297" y="905919"/>
              <a:ext cx="1470008" cy="1356797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306" name="Google Shape;306;p5"/>
          <p:cNvPicPr preferRelativeResize="0"/>
          <p:nvPr/>
        </p:nvPicPr>
        <p:blipFill rotWithShape="1">
          <a:blip r:embed="rId9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48064" y="3579862"/>
            <a:ext cx="464296" cy="429047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07" name="Google Shape;307;p5"/>
          <p:cNvCxnSpPr/>
          <p:nvPr/>
        </p:nvCxnSpPr>
        <p:spPr>
          <a:xfrm>
            <a:off x="259171" y="627534"/>
            <a:ext cx="8633309" cy="0"/>
          </a:xfrm>
          <a:prstGeom prst="straightConnector1">
            <a:avLst/>
          </a:prstGeom>
          <a:noFill/>
          <a:ln w="25400" cap="flat" cmpd="sng">
            <a:solidFill>
              <a:srgbClr val="E74825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308" name="Google Shape;308;p5"/>
          <p:cNvSpPr/>
          <p:nvPr/>
        </p:nvSpPr>
        <p:spPr>
          <a:xfrm>
            <a:off x="251520" y="267494"/>
            <a:ext cx="3024336" cy="3231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ru-RU" sz="1500" b="1" i="0" u="none" strike="noStrike" cap="none">
                <a:solidFill>
                  <a:srgbClr val="561C0E"/>
                </a:solidFill>
                <a:latin typeface="Arial"/>
                <a:ea typeface="Arial"/>
                <a:cs typeface="Arial"/>
                <a:sym typeface="Arial"/>
              </a:rPr>
              <a:t>УПРАВЛЕНИЕ ОЧЕРЕДЯМИ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09" name="Google Shape;309;p5"/>
          <p:cNvPicPr preferRelativeResize="0"/>
          <p:nvPr/>
        </p:nvPicPr>
        <p:blipFill rotWithShape="1">
          <a:blip r:embed="rId10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28384" y="195486"/>
            <a:ext cx="835220" cy="355262"/>
          </a:xfrm>
          <a:prstGeom prst="rect">
            <a:avLst/>
          </a:prstGeom>
          <a:noFill/>
          <a:ln>
            <a:noFill/>
          </a:ln>
        </p:spPr>
      </p:pic>
      <p:sp>
        <p:nvSpPr>
          <p:cNvPr id="311" name="Google Shape;311;p5"/>
          <p:cNvSpPr/>
          <p:nvPr/>
        </p:nvSpPr>
        <p:spPr>
          <a:xfrm>
            <a:off x="539552" y="4659982"/>
            <a:ext cx="2258825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ru-RU" sz="1000" b="1" i="1" u="none" strike="noStrike" cap="none">
                <a:solidFill>
                  <a:srgbClr val="E74825"/>
                </a:solidFill>
                <a:latin typeface="Arial"/>
                <a:ea typeface="Arial"/>
                <a:cs typeface="Arial"/>
                <a:sym typeface="Arial"/>
              </a:rPr>
              <a:t>Наши сервисы и возможности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2" name="Google Shape;312;p5"/>
          <p:cNvSpPr txBox="1"/>
          <p:nvPr/>
        </p:nvSpPr>
        <p:spPr>
          <a:xfrm>
            <a:off x="323528" y="4659982"/>
            <a:ext cx="288032" cy="5040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8F0E8"/>
              </a:buClr>
              <a:buSzPts val="1800"/>
              <a:buFont typeface="Arial"/>
              <a:buNone/>
            </a:pPr>
            <a:fld id="{00000000-1234-1234-1234-123412341234}" type="slidenum">
              <a:rPr lang="ru-RU" sz="1800" b="1" i="0" u="none" strike="noStrike" cap="none">
                <a:solidFill>
                  <a:srgbClr val="F8F0E8"/>
                </a:solidFill>
                <a:latin typeface="Arial"/>
                <a:ea typeface="Arial"/>
                <a:cs typeface="Arial"/>
                <a:sym typeface="Arial"/>
              </a:rPr>
              <a:t>5</a:t>
            </a:fld>
            <a:endParaRPr sz="1800" b="1" i="0" u="none" strike="noStrike" cap="none">
              <a:solidFill>
                <a:srgbClr val="F8F0E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>
            <a:off x="2711849" y="4803998"/>
            <a:ext cx="6180631" cy="0"/>
          </a:xfrm>
          <a:prstGeom prst="line">
            <a:avLst/>
          </a:prstGeom>
          <a:ln w="12700">
            <a:solidFill>
              <a:srgbClr val="E74825"/>
            </a:solidFill>
            <a:prstDash val="sysDot"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8" name="Таблица 10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1158023"/>
              </p:ext>
            </p:extLst>
          </p:nvPr>
        </p:nvGraphicFramePr>
        <p:xfrm>
          <a:off x="528898" y="956514"/>
          <a:ext cx="8261835" cy="3613056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27539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75394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75394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1204352">
                <a:tc>
                  <a:txBody>
                    <a:bodyPr/>
                    <a:lstStyle/>
                    <a:p>
                      <a:pPr mar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100000"/>
                        <a:buFontTx/>
                        <a:buNone/>
                      </a:pPr>
                      <a:r>
                        <a:rPr lang="ru-RU" sz="1400" b="1" dirty="0">
                          <a:solidFill>
                            <a:srgbClr val="623B2A"/>
                          </a:solidFill>
                        </a:rPr>
                        <a:t>Приобретение</a:t>
                      </a:r>
                      <a:r>
                        <a:rPr lang="en-US" sz="1400" b="1" baseline="0" dirty="0">
                          <a:solidFill>
                            <a:srgbClr val="623B2A"/>
                          </a:solidFill>
                        </a:rPr>
                        <a:t> </a:t>
                      </a:r>
                      <a:r>
                        <a:rPr lang="ru-RU" sz="1400" b="1" dirty="0">
                          <a:solidFill>
                            <a:srgbClr val="623B2A"/>
                          </a:solidFill>
                        </a:rPr>
                        <a:t>жилья</a:t>
                      </a:r>
                    </a:p>
                  </a:txBody>
                  <a:tcPr anchor="b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>
                          <a:solidFill>
                            <a:srgbClr val="623B2A"/>
                          </a:solidFill>
                        </a:rPr>
                        <a:t>Я потерял</a:t>
                      </a:r>
                      <a:r>
                        <a:rPr lang="en-US" sz="1400" b="1" baseline="0" dirty="0">
                          <a:solidFill>
                            <a:srgbClr val="623B2A"/>
                          </a:solidFill>
                        </a:rPr>
                        <a:t> </a:t>
                      </a:r>
                      <a:r>
                        <a:rPr lang="ru-RU" sz="1400" b="1" dirty="0">
                          <a:solidFill>
                            <a:srgbClr val="623B2A"/>
                          </a:solidFill>
                        </a:rPr>
                        <a:t>документы</a:t>
                      </a:r>
                    </a:p>
                  </a:txBody>
                  <a:tcPr anchor="b"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100000"/>
                        <a:buFontTx/>
                        <a:buNone/>
                      </a:pPr>
                      <a:r>
                        <a:rPr lang="ru-RU" sz="1400" b="1" dirty="0">
                          <a:solidFill>
                            <a:srgbClr val="623B2A"/>
                          </a:solidFill>
                        </a:rPr>
                        <a:t>Перемена имени</a:t>
                      </a:r>
                    </a:p>
                  </a:txBody>
                  <a:tcPr anchor="b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204352">
                <a:tc>
                  <a:txBody>
                    <a:bodyPr/>
                    <a:lstStyle/>
                    <a:p>
                      <a:pPr mar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100000"/>
                        <a:buFontTx/>
                        <a:buNone/>
                      </a:pPr>
                      <a:r>
                        <a:rPr lang="ru-RU" sz="1400" b="1" dirty="0">
                          <a:solidFill>
                            <a:srgbClr val="623B2A"/>
                          </a:solidFill>
                        </a:rPr>
                        <a:t>Смена места</a:t>
                      </a:r>
                      <a:r>
                        <a:rPr lang="en-US" sz="1400" b="1" baseline="0" dirty="0">
                          <a:solidFill>
                            <a:srgbClr val="623B2A"/>
                          </a:solidFill>
                        </a:rPr>
                        <a:t> </a:t>
                      </a:r>
                      <a:r>
                        <a:rPr lang="ru-RU" sz="1400" b="1" dirty="0">
                          <a:solidFill>
                            <a:srgbClr val="623B2A"/>
                          </a:solidFill>
                        </a:rPr>
                        <a:t>жительства</a:t>
                      </a:r>
                    </a:p>
                  </a:txBody>
                  <a:tcPr anchor="b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>
                          <a:solidFill>
                            <a:srgbClr val="623B2A"/>
                          </a:solidFill>
                        </a:rPr>
                        <a:t>Я оплачиваю</a:t>
                      </a:r>
                      <a:r>
                        <a:rPr lang="en-US" sz="1400" b="1" baseline="0" dirty="0">
                          <a:solidFill>
                            <a:srgbClr val="623B2A"/>
                          </a:solidFill>
                        </a:rPr>
                        <a:t> </a:t>
                      </a:r>
                      <a:r>
                        <a:rPr lang="ru-RU" sz="1400" b="1" dirty="0">
                          <a:solidFill>
                            <a:srgbClr val="623B2A"/>
                          </a:solidFill>
                        </a:rPr>
                        <a:t>налоги</a:t>
                      </a:r>
                    </a:p>
                  </a:txBody>
                  <a:tcPr anchor="b"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100000"/>
                        <a:buFontTx/>
                        <a:buNone/>
                      </a:pPr>
                      <a:r>
                        <a:rPr lang="ru-RU" sz="1400" b="1" dirty="0">
                          <a:solidFill>
                            <a:srgbClr val="623B2A"/>
                          </a:solidFill>
                        </a:rPr>
                        <a:t>Рождение</a:t>
                      </a:r>
                      <a:r>
                        <a:rPr lang="en-US" sz="1400" b="1" baseline="0" dirty="0">
                          <a:solidFill>
                            <a:srgbClr val="623B2A"/>
                          </a:solidFill>
                        </a:rPr>
                        <a:t> </a:t>
                      </a:r>
                      <a:r>
                        <a:rPr lang="ru-RU" sz="1400" b="1" dirty="0">
                          <a:solidFill>
                            <a:srgbClr val="623B2A"/>
                          </a:solidFill>
                        </a:rPr>
                        <a:t>ребёнка</a:t>
                      </a:r>
                    </a:p>
                  </a:txBody>
                  <a:tcPr anchor="b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204352">
                <a:tc>
                  <a:txBody>
                    <a:bodyPr/>
                    <a:lstStyle/>
                    <a:p>
                      <a:pPr mar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100000"/>
                        <a:buFontTx/>
                        <a:buNone/>
                      </a:pPr>
                      <a:r>
                        <a:rPr lang="ru-RU" sz="1400" b="1" dirty="0">
                          <a:solidFill>
                            <a:srgbClr val="623B2A"/>
                          </a:solidFill>
                        </a:rPr>
                        <a:t>Оформление</a:t>
                      </a:r>
                      <a:r>
                        <a:rPr lang="en-US" sz="1400" b="1" baseline="0" dirty="0">
                          <a:solidFill>
                            <a:srgbClr val="623B2A"/>
                          </a:solidFill>
                        </a:rPr>
                        <a:t> </a:t>
                      </a:r>
                      <a:r>
                        <a:rPr lang="ru-RU" sz="1400" b="1" dirty="0">
                          <a:solidFill>
                            <a:srgbClr val="623B2A"/>
                          </a:solidFill>
                        </a:rPr>
                        <a:t>наследства</a:t>
                      </a:r>
                    </a:p>
                  </a:txBody>
                  <a:tcPr anchor="b"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100000"/>
                        <a:buFontTx/>
                        <a:buNone/>
                      </a:pPr>
                      <a:r>
                        <a:rPr lang="ru-RU" sz="1400" b="1" dirty="0">
                          <a:solidFill>
                            <a:srgbClr val="623B2A"/>
                          </a:solidFill>
                        </a:rPr>
                        <a:t>Я − автомобилист</a:t>
                      </a:r>
                    </a:p>
                  </a:txBody>
                  <a:tcPr anchor="b"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100000"/>
                        <a:buFontTx/>
                        <a:buNone/>
                      </a:pPr>
                      <a:r>
                        <a:rPr lang="ru-RU" sz="1400" b="1" dirty="0">
                          <a:solidFill>
                            <a:srgbClr val="623B2A"/>
                          </a:solidFill>
                        </a:rPr>
                        <a:t>Многодетная</a:t>
                      </a:r>
                      <a:r>
                        <a:rPr lang="en-US" sz="1400" b="1" baseline="0" dirty="0">
                          <a:solidFill>
                            <a:srgbClr val="623B2A"/>
                          </a:solidFill>
                        </a:rPr>
                        <a:t> </a:t>
                      </a:r>
                      <a:r>
                        <a:rPr lang="ru-RU" sz="1400" b="1" dirty="0">
                          <a:solidFill>
                            <a:srgbClr val="623B2A"/>
                          </a:solidFill>
                        </a:rPr>
                        <a:t>семья</a:t>
                      </a:r>
                    </a:p>
                  </a:txBody>
                  <a:tcPr anchor="b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326" name="Google Shape;326;p6"/>
          <p:cNvGrpSpPr/>
          <p:nvPr/>
        </p:nvGrpSpPr>
        <p:grpSpPr>
          <a:xfrm>
            <a:off x="7236296" y="197313"/>
            <a:ext cx="1907704" cy="540668"/>
            <a:chOff x="6138902" y="-1136662"/>
            <a:chExt cx="2370228" cy="792088"/>
          </a:xfrm>
        </p:grpSpPr>
        <p:sp>
          <p:nvSpPr>
            <p:cNvPr id="327" name="Google Shape;327;p6"/>
            <p:cNvSpPr/>
            <p:nvPr/>
          </p:nvSpPr>
          <p:spPr>
            <a:xfrm>
              <a:off x="6138902" y="-1136662"/>
              <a:ext cx="792088" cy="792088"/>
            </a:xfrm>
            <a:prstGeom prst="chevron">
              <a:avLst>
                <a:gd name="adj" fmla="val 40640"/>
              </a:avLst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None/>
              </a:pPr>
              <a:endParaRPr sz="1600" b="1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8" name="Google Shape;328;p6"/>
            <p:cNvSpPr/>
            <p:nvPr/>
          </p:nvSpPr>
          <p:spPr>
            <a:xfrm>
              <a:off x="6516216" y="-1136662"/>
              <a:ext cx="1992914" cy="792088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None/>
              </a:pPr>
              <a:endParaRPr sz="1600" b="1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29" name="Google Shape;329;p6"/>
          <p:cNvSpPr txBox="1"/>
          <p:nvPr/>
        </p:nvSpPr>
        <p:spPr>
          <a:xfrm>
            <a:off x="6023113" y="-159026"/>
            <a:ext cx="91440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1" i="0" u="none" strike="noStrike" cap="none">
              <a:solidFill>
                <a:schemeClr val="accen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0" name="Рисунок 7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6305204" y="965496"/>
            <a:ext cx="954890" cy="895836"/>
          </a:xfrm>
          <a:prstGeom prst="rect">
            <a:avLst/>
          </a:prstGeom>
        </p:spPr>
      </p:pic>
      <p:pic>
        <p:nvPicPr>
          <p:cNvPr id="81" name="Рисунок 8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457386" y="987574"/>
            <a:ext cx="974110" cy="913182"/>
          </a:xfrm>
          <a:prstGeom prst="rect">
            <a:avLst/>
          </a:prstGeom>
        </p:spPr>
      </p:pic>
      <p:pic>
        <p:nvPicPr>
          <p:cNvPr id="82" name="Рисунок 8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61037" y="3340916"/>
            <a:ext cx="1000837" cy="938242"/>
          </a:xfrm>
          <a:prstGeom prst="rect">
            <a:avLst/>
          </a:prstGeom>
        </p:spPr>
      </p:pic>
      <p:pic>
        <p:nvPicPr>
          <p:cNvPr id="83" name="Рисунок 8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95532" y="1010496"/>
            <a:ext cx="974110" cy="913182"/>
          </a:xfrm>
          <a:prstGeom prst="rect">
            <a:avLst/>
          </a:prstGeom>
        </p:spPr>
      </p:pic>
      <p:pic>
        <p:nvPicPr>
          <p:cNvPr id="84" name="Рисунок 8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87764" y="2139702"/>
            <a:ext cx="974110" cy="913182"/>
          </a:xfrm>
          <a:prstGeom prst="rect">
            <a:avLst/>
          </a:prstGeom>
        </p:spPr>
      </p:pic>
      <p:pic>
        <p:nvPicPr>
          <p:cNvPr id="85" name="Рисунок 8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876256" y="913012"/>
            <a:ext cx="951063" cy="947861"/>
          </a:xfrm>
          <a:prstGeom prst="rect">
            <a:avLst/>
          </a:prstGeom>
        </p:spPr>
      </p:pic>
      <p:grpSp>
        <p:nvGrpSpPr>
          <p:cNvPr id="86" name="Группа 40"/>
          <p:cNvGrpSpPr/>
          <p:nvPr/>
        </p:nvGrpSpPr>
        <p:grpSpPr>
          <a:xfrm>
            <a:off x="7236296" y="197313"/>
            <a:ext cx="1907704" cy="540668"/>
            <a:chOff x="6138902" y="-1136662"/>
            <a:chExt cx="2370228" cy="792088"/>
          </a:xfrm>
          <a:solidFill>
            <a:schemeClr val="bg1"/>
          </a:solidFill>
        </p:grpSpPr>
        <p:sp>
          <p:nvSpPr>
            <p:cNvPr id="87" name="Нашивка 12"/>
            <p:cNvSpPr/>
            <p:nvPr/>
          </p:nvSpPr>
          <p:spPr>
            <a:xfrm>
              <a:off x="6138902" y="-1136662"/>
              <a:ext cx="792088" cy="792088"/>
            </a:xfrm>
            <a:prstGeom prst="chevron">
              <a:avLst>
                <a:gd name="adj" fmla="val 4064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 b="1">
                <a:solidFill>
                  <a:schemeClr val="accent1"/>
                </a:solidFill>
              </a:endParaRPr>
            </a:p>
          </p:txBody>
        </p:sp>
        <p:sp>
          <p:nvSpPr>
            <p:cNvPr id="88" name="Прямоугольник 87"/>
            <p:cNvSpPr/>
            <p:nvPr/>
          </p:nvSpPr>
          <p:spPr>
            <a:xfrm>
              <a:off x="6516216" y="-1136662"/>
              <a:ext cx="1992914" cy="79208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 b="1">
                <a:solidFill>
                  <a:schemeClr val="accent1"/>
                </a:solidFill>
              </a:endParaRPr>
            </a:p>
          </p:txBody>
        </p:sp>
      </p:grpSp>
      <p:sp>
        <p:nvSpPr>
          <p:cNvPr id="89" name="TextBox 109"/>
          <p:cNvSpPr/>
          <p:nvPr/>
        </p:nvSpPr>
        <p:spPr>
          <a:xfrm>
            <a:off x="6023113" y="-159026"/>
            <a:ext cx="914400" cy="914400"/>
          </a:xfrm>
          <a:prstGeom prst="rect">
            <a:avLst/>
          </a:prstGeom>
        </p:spPr>
        <p:txBody>
          <a:bodyPr vert="horz" wrap="none" lIns="0" tIns="0" rIns="0" bIns="0" rtlCol="0" anchor="b">
            <a:normAutofit/>
          </a:bodyPr>
          <a:lstStyle/>
          <a:p>
            <a:endParaRPr lang="ru-RU" sz="1400" b="1" i="0" cap="all" dirty="0">
              <a:solidFill>
                <a:schemeClr val="accent1"/>
              </a:solidFill>
            </a:endParaRPr>
          </a:p>
        </p:txBody>
      </p:sp>
      <p:pic>
        <p:nvPicPr>
          <p:cNvPr id="90" name="Рисунок 8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067944" y="843558"/>
            <a:ext cx="1048201" cy="1051742"/>
          </a:xfrm>
          <a:prstGeom prst="rect">
            <a:avLst/>
          </a:prstGeom>
        </p:spPr>
      </p:pic>
      <p:pic>
        <p:nvPicPr>
          <p:cNvPr id="91" name="Рисунок 9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259632" y="771550"/>
            <a:ext cx="1174451" cy="1174451"/>
          </a:xfrm>
          <a:prstGeom prst="rect">
            <a:avLst/>
          </a:prstGeom>
        </p:spPr>
      </p:pic>
      <p:pic>
        <p:nvPicPr>
          <p:cNvPr id="92" name="Рисунок 9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831"/>
          <a:stretch/>
        </p:blipFill>
        <p:spPr>
          <a:xfrm>
            <a:off x="1292381" y="2092643"/>
            <a:ext cx="1100969" cy="1144821"/>
          </a:xfrm>
          <a:prstGeom prst="rect">
            <a:avLst/>
          </a:prstGeom>
        </p:spPr>
      </p:pic>
      <p:pic>
        <p:nvPicPr>
          <p:cNvPr id="93" name="Рисунок 92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366410" y="3435846"/>
            <a:ext cx="779641" cy="820825"/>
          </a:xfrm>
          <a:prstGeom prst="rect">
            <a:avLst/>
          </a:prstGeom>
        </p:spPr>
      </p:pic>
      <p:sp>
        <p:nvSpPr>
          <p:cNvPr id="95" name="Заголовок 13"/>
          <p:cNvSpPr/>
          <p:nvPr/>
        </p:nvSpPr>
        <p:spPr>
          <a:xfrm>
            <a:off x="323528" y="4659982"/>
            <a:ext cx="288032" cy="504056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0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fld id="{385BE958-5DA2-4D61-9C90-17FF1012EDD4}" type="slidenum">
              <a:rPr lang="en-US" sz="1800" smtClean="0">
                <a:solidFill>
                  <a:srgbClr val="F8F0E8"/>
                </a:solidFill>
              </a:rPr>
              <a:t>6</a:t>
            </a:fld>
            <a:endParaRPr lang="ru-RU" sz="1800" dirty="0">
              <a:solidFill>
                <a:srgbClr val="F8F0E8"/>
              </a:solidFill>
            </a:endParaRPr>
          </a:p>
        </p:txBody>
      </p:sp>
      <p:cxnSp>
        <p:nvCxnSpPr>
          <p:cNvPr id="96" name="Прямая соединительная линия 95"/>
          <p:cNvCxnSpPr/>
          <p:nvPr/>
        </p:nvCxnSpPr>
        <p:spPr>
          <a:xfrm>
            <a:off x="251520" y="627534"/>
            <a:ext cx="8640960" cy="0"/>
          </a:xfrm>
          <a:prstGeom prst="line">
            <a:avLst/>
          </a:prstGeom>
          <a:ln>
            <a:solidFill>
              <a:srgbClr val="E7482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7" name="Прямоугольник 96"/>
          <p:cNvSpPr/>
          <p:nvPr/>
        </p:nvSpPr>
        <p:spPr>
          <a:xfrm>
            <a:off x="251520" y="267494"/>
            <a:ext cx="7704856" cy="346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500" b="1" dirty="0">
                <a:solidFill>
                  <a:srgbClr val="561C0E"/>
                </a:solidFill>
              </a:rPr>
              <a:t>ЖИЗНЕННЫЕ СИТУАЦИИ (</a:t>
            </a:r>
            <a:r>
              <a:rPr lang="ru-RU" sz="1500" b="1" cap="all" dirty="0">
                <a:solidFill>
                  <a:srgbClr val="561C0E"/>
                </a:solidFill>
              </a:rPr>
              <a:t>Услуги «одним пакетом»)</a:t>
            </a:r>
          </a:p>
        </p:txBody>
      </p:sp>
      <p:pic>
        <p:nvPicPr>
          <p:cNvPr id="98" name="Рисунок 97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028384" y="195486"/>
            <a:ext cx="835220" cy="355262"/>
          </a:xfrm>
          <a:prstGeom prst="rect">
            <a:avLst/>
          </a:prstGeom>
        </p:spPr>
      </p:pic>
      <p:pic>
        <p:nvPicPr>
          <p:cNvPr id="99" name="Рисунок 98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325308" y="2283718"/>
            <a:ext cx="907710" cy="850934"/>
          </a:xfrm>
          <a:prstGeom prst="rect">
            <a:avLst/>
          </a:prstGeom>
        </p:spPr>
      </p:pic>
      <p:pic>
        <p:nvPicPr>
          <p:cNvPr id="100" name="Рисунок 99"/>
          <p:cNvPicPr>
            <a:picLocks noChangeAspect="1"/>
          </p:cNvPicPr>
          <p:nvPr/>
        </p:nvPicPr>
        <p:blipFill>
          <a:blip r:embed="rId15"/>
          <a:srcRect/>
          <a:stretch>
            <a:fillRect/>
          </a:stretch>
        </p:blipFill>
        <p:spPr>
          <a:xfrm>
            <a:off x="6328327" y="3438647"/>
            <a:ext cx="912170" cy="855760"/>
          </a:xfrm>
          <a:prstGeom prst="rect">
            <a:avLst/>
          </a:prstGeom>
        </p:spPr>
      </p:pic>
      <p:pic>
        <p:nvPicPr>
          <p:cNvPr id="101" name="Рисунок 100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521685" y="3507854"/>
            <a:ext cx="897295" cy="841175"/>
          </a:xfrm>
          <a:prstGeom prst="rect">
            <a:avLst/>
          </a:prstGeom>
        </p:spPr>
      </p:pic>
      <p:pic>
        <p:nvPicPr>
          <p:cNvPr id="102" name="Рисунок 101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521685" y="2251840"/>
            <a:ext cx="955750" cy="895974"/>
          </a:xfrm>
          <a:prstGeom prst="rect">
            <a:avLst/>
          </a:prstGeom>
        </p:spPr>
      </p:pic>
      <p:pic>
        <p:nvPicPr>
          <p:cNvPr id="103" name="Рисунок 102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876256" y="2233043"/>
            <a:ext cx="871364" cy="871364"/>
          </a:xfrm>
          <a:prstGeom prst="rect">
            <a:avLst/>
          </a:prstGeom>
        </p:spPr>
      </p:pic>
      <p:pic>
        <p:nvPicPr>
          <p:cNvPr id="104" name="Рисунок 103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948264" y="3363838"/>
            <a:ext cx="930316" cy="933459"/>
          </a:xfrm>
          <a:prstGeom prst="rect">
            <a:avLst/>
          </a:prstGeom>
        </p:spPr>
      </p:pic>
      <p:pic>
        <p:nvPicPr>
          <p:cNvPr id="105" name="Рисунок 104"/>
          <p:cNvPicPr>
            <a:picLocks noChangeAspect="1"/>
          </p:cNvPicPr>
          <p:nvPr/>
        </p:nvPicPr>
        <p:blipFill>
          <a:blip r:embed="rId20"/>
          <a:srcRect/>
          <a:stretch>
            <a:fillRect/>
          </a:stretch>
        </p:blipFill>
        <p:spPr>
          <a:xfrm>
            <a:off x="4067944" y="2106848"/>
            <a:ext cx="1296144" cy="1040966"/>
          </a:xfrm>
          <a:prstGeom prst="rect">
            <a:avLst/>
          </a:prstGeom>
        </p:spPr>
      </p:pic>
      <p:pic>
        <p:nvPicPr>
          <p:cNvPr id="106" name="Рисунок 105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258790" y="3457179"/>
            <a:ext cx="889274" cy="892279"/>
          </a:xfrm>
          <a:prstGeom prst="rect">
            <a:avLst/>
          </a:prstGeom>
        </p:spPr>
      </p:pic>
      <p:cxnSp>
        <p:nvCxnSpPr>
          <p:cNvPr id="107" name="Прямая соединительная линия 106"/>
          <p:cNvCxnSpPr/>
          <p:nvPr/>
        </p:nvCxnSpPr>
        <p:spPr>
          <a:xfrm>
            <a:off x="611560" y="4803998"/>
            <a:ext cx="8280920" cy="0"/>
          </a:xfrm>
          <a:prstGeom prst="line">
            <a:avLst/>
          </a:prstGeom>
          <a:ln w="12700">
            <a:solidFill>
              <a:srgbClr val="E74825"/>
            </a:solidFill>
            <a:prstDash val="sysDot"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56;p7"/>
          <p:cNvSpPr/>
          <p:nvPr/>
        </p:nvSpPr>
        <p:spPr>
          <a:xfrm rot="10800000" flipH="1">
            <a:off x="323528" y="1179663"/>
            <a:ext cx="8569324" cy="3263537"/>
          </a:xfrm>
          <a:prstGeom prst="rect">
            <a:avLst/>
          </a:prstGeom>
          <a:solidFill>
            <a:srgbClr val="F7F7F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8" name="Google Shape;363;p7"/>
          <p:cNvCxnSpPr/>
          <p:nvPr/>
        </p:nvCxnSpPr>
        <p:spPr>
          <a:xfrm>
            <a:off x="259171" y="627534"/>
            <a:ext cx="8633309" cy="0"/>
          </a:xfrm>
          <a:prstGeom prst="straightConnector1">
            <a:avLst/>
          </a:prstGeom>
          <a:noFill/>
          <a:ln w="25400" cap="flat" cmpd="sng">
            <a:solidFill>
              <a:srgbClr val="E74825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39" name="Google Shape;364;p7"/>
          <p:cNvSpPr/>
          <p:nvPr/>
        </p:nvSpPr>
        <p:spPr>
          <a:xfrm>
            <a:off x="251520" y="267494"/>
            <a:ext cx="4032448" cy="3231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ru-RU" sz="1500" b="1" i="0" u="none" strike="noStrike" cap="none" dirty="0">
                <a:solidFill>
                  <a:srgbClr val="561C0E"/>
                </a:solidFill>
                <a:latin typeface="Arial"/>
                <a:ea typeface="Arial"/>
                <a:cs typeface="Arial"/>
                <a:sym typeface="Arial"/>
              </a:rPr>
              <a:t>СТАТИСТИКА ЗА </a:t>
            </a:r>
            <a:r>
              <a:rPr lang="ru-RU" sz="1500" b="1" i="0" u="none" strike="noStrike" cap="none" dirty="0" smtClean="0">
                <a:solidFill>
                  <a:srgbClr val="561C0E"/>
                </a:solidFill>
                <a:latin typeface="Arial"/>
                <a:ea typeface="Arial"/>
                <a:cs typeface="Arial"/>
                <a:sym typeface="Arial"/>
              </a:rPr>
              <a:t>2022 </a:t>
            </a:r>
            <a:r>
              <a:rPr lang="ru-RU" sz="1500" b="1" i="0" u="none" strike="noStrike" cap="none" dirty="0">
                <a:solidFill>
                  <a:srgbClr val="561C0E"/>
                </a:solidFill>
                <a:latin typeface="Arial"/>
                <a:ea typeface="Arial"/>
                <a:cs typeface="Arial"/>
                <a:sym typeface="Arial"/>
              </a:rPr>
              <a:t>год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2" name="Google Shape;365;p7"/>
          <p:cNvPicPr preferRelativeResize="0"/>
          <p:nvPr/>
        </p:nvPicPr>
        <p:blipFill rotWithShape="1"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28384" y="195486"/>
            <a:ext cx="835220" cy="355262"/>
          </a:xfrm>
          <a:prstGeom prst="rect">
            <a:avLst/>
          </a:prstGeom>
          <a:noFill/>
          <a:ln>
            <a:noFill/>
          </a:ln>
        </p:spPr>
      </p:pic>
      <p:sp>
        <p:nvSpPr>
          <p:cNvPr id="43" name="Google Shape;367;p7"/>
          <p:cNvSpPr/>
          <p:nvPr/>
        </p:nvSpPr>
        <p:spPr>
          <a:xfrm>
            <a:off x="521127" y="4700957"/>
            <a:ext cx="2592300" cy="24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ru-RU" sz="1000" b="1" i="1" u="none" strike="noStrike" cap="none" dirty="0">
                <a:solidFill>
                  <a:srgbClr val="E74825"/>
                </a:solidFill>
                <a:latin typeface="Arial"/>
                <a:ea typeface="Arial"/>
                <a:cs typeface="Arial"/>
                <a:sym typeface="Arial"/>
              </a:rPr>
              <a:t>Данные за </a:t>
            </a:r>
            <a:r>
              <a:rPr lang="ru-RU" sz="1000" b="1" i="1" u="none" strike="noStrike" cap="none" dirty="0" smtClean="0">
                <a:solidFill>
                  <a:srgbClr val="E74825"/>
                </a:solidFill>
                <a:latin typeface="Arial"/>
                <a:ea typeface="Arial"/>
                <a:cs typeface="Arial"/>
                <a:sym typeface="Arial"/>
              </a:rPr>
              <a:t>202</a:t>
            </a:r>
            <a:r>
              <a:rPr lang="ru-RU" sz="1000" b="1" i="1" dirty="0">
                <a:solidFill>
                  <a:srgbClr val="E74825"/>
                </a:solidFill>
              </a:rPr>
              <a:t>2</a:t>
            </a:r>
            <a:r>
              <a:rPr lang="ru-RU" sz="1000" b="1" i="1" u="none" strike="noStrike" cap="none" dirty="0" smtClean="0">
                <a:solidFill>
                  <a:srgbClr val="E74825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000" b="1" i="1" u="none" strike="noStrike" cap="none" dirty="0">
                <a:solidFill>
                  <a:srgbClr val="E74825"/>
                </a:solidFill>
                <a:latin typeface="Arial"/>
                <a:ea typeface="Arial"/>
                <a:cs typeface="Arial"/>
                <a:sym typeface="Arial"/>
              </a:rPr>
              <a:t>год 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" name="Google Shape;368;p7"/>
          <p:cNvSpPr txBox="1"/>
          <p:nvPr/>
        </p:nvSpPr>
        <p:spPr>
          <a:xfrm>
            <a:off x="323528" y="4659982"/>
            <a:ext cx="288032" cy="5040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8F0E8"/>
              </a:buClr>
              <a:buSzPts val="1800"/>
              <a:buFont typeface="Arial"/>
              <a:buNone/>
            </a:pPr>
            <a:fld id="{00000000-1234-1234-1234-123412341234}" type="slidenum">
              <a:rPr lang="ru-RU" sz="1800" b="1" i="0" u="none" strike="noStrike" cap="none">
                <a:solidFill>
                  <a:srgbClr val="F8F0E8"/>
                </a:solidFill>
                <a:latin typeface="Arial"/>
                <a:ea typeface="Arial"/>
                <a:cs typeface="Arial"/>
                <a:sym typeface="Arial"/>
              </a:rPr>
              <a:t>7</a:t>
            </a:fld>
            <a:endParaRPr sz="1800" b="1" i="0" u="none" strike="noStrike" cap="none">
              <a:solidFill>
                <a:srgbClr val="F8F0E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45" name="Прямая соединительная линия 44"/>
          <p:cNvCxnSpPr/>
          <p:nvPr/>
        </p:nvCxnSpPr>
        <p:spPr>
          <a:xfrm>
            <a:off x="1938803" y="4830502"/>
            <a:ext cx="6924801" cy="0"/>
          </a:xfrm>
          <a:prstGeom prst="line">
            <a:avLst/>
          </a:prstGeom>
          <a:ln w="12700">
            <a:solidFill>
              <a:srgbClr val="E74825"/>
            </a:solidFill>
            <a:prstDash val="sysDot"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6" name="Google Shape;358;p7"/>
          <p:cNvSpPr/>
          <p:nvPr/>
        </p:nvSpPr>
        <p:spPr>
          <a:xfrm>
            <a:off x="294764" y="800137"/>
            <a:ext cx="2289001" cy="372929"/>
          </a:xfrm>
          <a:prstGeom prst="round2DiagRect">
            <a:avLst>
              <a:gd name="adj1" fmla="val 16667"/>
              <a:gd name="adj2" fmla="val 0"/>
            </a:avLst>
          </a:prstGeom>
          <a:solidFill>
            <a:srgbClr val="E74825"/>
          </a:solidFill>
          <a:ln>
            <a:noFill/>
          </a:ln>
          <a:effectLst/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" name="Google Shape;359;p7"/>
          <p:cNvSpPr txBox="1"/>
          <p:nvPr/>
        </p:nvSpPr>
        <p:spPr>
          <a:xfrm>
            <a:off x="492766" y="871208"/>
            <a:ext cx="1878574" cy="2237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ru-RU" sz="1200" b="1" i="1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Ключевые услуги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48" name="Группа 47"/>
          <p:cNvGrpSpPr/>
          <p:nvPr/>
        </p:nvGrpSpPr>
        <p:grpSpPr>
          <a:xfrm>
            <a:off x="521122" y="1875927"/>
            <a:ext cx="2625647" cy="768092"/>
            <a:chOff x="521122" y="1239824"/>
            <a:chExt cx="2625647" cy="768092"/>
          </a:xfrm>
        </p:grpSpPr>
        <p:sp>
          <p:nvSpPr>
            <p:cNvPr id="49" name="Google Shape;370;p7"/>
            <p:cNvSpPr txBox="1"/>
            <p:nvPr/>
          </p:nvSpPr>
          <p:spPr>
            <a:xfrm>
              <a:off x="521122" y="1630890"/>
              <a:ext cx="2625647" cy="37702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38100" rIns="0" bIns="0" anchor="t" anchorCtr="0">
              <a:spAutoFit/>
            </a:bodyPr>
            <a:lstStyle/>
            <a:p>
              <a:pPr marL="12700">
                <a:buSzPts val="1100"/>
              </a:pPr>
              <a:r>
                <a:rPr lang="ru-RU" sz="1100" i="1" dirty="0">
                  <a:solidFill>
                    <a:schemeClr val="dk2"/>
                  </a:solidFill>
                </a:rPr>
                <a:t>Предоставление информации жилищного учета</a:t>
              </a:r>
              <a:endParaRPr sz="1100" i="1" dirty="0">
                <a:solidFill>
                  <a:schemeClr val="dk2"/>
                </a:solidFill>
              </a:endParaRPr>
            </a:p>
          </p:txBody>
        </p:sp>
        <p:grpSp>
          <p:nvGrpSpPr>
            <p:cNvPr id="50" name="Google Shape;371;p7"/>
            <p:cNvGrpSpPr/>
            <p:nvPr/>
          </p:nvGrpSpPr>
          <p:grpSpPr>
            <a:xfrm>
              <a:off x="521122" y="1239824"/>
              <a:ext cx="2170496" cy="420298"/>
              <a:chOff x="5862393" y="3229521"/>
              <a:chExt cx="2170496" cy="420298"/>
            </a:xfrm>
          </p:grpSpPr>
          <p:sp>
            <p:nvSpPr>
              <p:cNvPr id="51" name="Google Shape;372;p7"/>
              <p:cNvSpPr txBox="1"/>
              <p:nvPr/>
            </p:nvSpPr>
            <p:spPr>
              <a:xfrm>
                <a:off x="5862393" y="3229521"/>
                <a:ext cx="890400" cy="42029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57775" rIns="0" bIns="0" anchor="t" anchorCtr="0">
                <a:spAutoFit/>
              </a:bodyPr>
              <a:lstStyle/>
              <a:p>
                <a:pPr marL="12700" marR="5080" lvl="0" indent="0" algn="l" rtl="0">
                  <a:lnSpc>
                    <a:spcPct val="843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400"/>
                  <a:buFont typeface="Arial"/>
                  <a:buNone/>
                </a:pPr>
                <a:r>
                  <a:rPr lang="ru-RU" sz="2400" b="1" i="0" u="none" strike="noStrike" cap="none" dirty="0" smtClean="0">
                    <a:solidFill>
                      <a:srgbClr val="E74825"/>
                    </a:solidFill>
                    <a:latin typeface="Arial"/>
                    <a:ea typeface="Arial"/>
                    <a:cs typeface="Arial"/>
                    <a:sym typeface="Arial"/>
                  </a:rPr>
                  <a:t>&gt;</a:t>
                </a:r>
                <a:r>
                  <a:rPr lang="ru-RU" sz="2800" b="1" dirty="0" smtClean="0">
                    <a:solidFill>
                      <a:srgbClr val="E74825"/>
                    </a:solidFill>
                  </a:rPr>
                  <a:t>2,1</a:t>
                </a:r>
                <a:endParaRPr sz="2800" b="1" i="0" u="none" strike="noStrike" cap="none" dirty="0">
                  <a:solidFill>
                    <a:srgbClr val="E74825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2" name="Google Shape;373;p7"/>
              <p:cNvSpPr/>
              <p:nvPr/>
            </p:nvSpPr>
            <p:spPr>
              <a:xfrm>
                <a:off x="6511386" y="3365965"/>
                <a:ext cx="1521503" cy="27695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rPr lang="ru-RU" sz="1200" b="1" i="0" u="none" strike="noStrike" cap="none" dirty="0">
                    <a:solidFill>
                      <a:srgbClr val="F04C30"/>
                    </a:solidFill>
                    <a:latin typeface="Arial"/>
                    <a:ea typeface="Arial"/>
                    <a:cs typeface="Arial"/>
                    <a:sym typeface="Arial"/>
                  </a:rPr>
                  <a:t>млн обращений</a:t>
                </a:r>
                <a:endParaRPr sz="1200" b="1" i="0" u="none" strike="noStrike" cap="none" dirty="0">
                  <a:solidFill>
                    <a:srgbClr val="F04C3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53" name="Google Shape;374;p7"/>
          <p:cNvSpPr txBox="1"/>
          <p:nvPr/>
        </p:nvSpPr>
        <p:spPr>
          <a:xfrm>
            <a:off x="509675" y="3873686"/>
            <a:ext cx="2199119" cy="3770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8100" rIns="0" bIns="0" anchor="t" anchorCtr="0">
            <a:spAutoFit/>
          </a:bodyPr>
          <a:lstStyle/>
          <a:p>
            <a:pPr marL="12700" lvl="0">
              <a:buSzPts val="1100"/>
            </a:pPr>
            <a:r>
              <a:rPr lang="ru-RU" sz="1100" i="1" dirty="0">
                <a:solidFill>
                  <a:schemeClr val="dk2"/>
                </a:solidFill>
              </a:rPr>
              <a:t>Расчет (перерасчет) жилищно-коммунальных платежей</a:t>
            </a:r>
            <a:endParaRPr sz="1100" i="1" dirty="0">
              <a:solidFill>
                <a:schemeClr val="dk2"/>
              </a:solidFill>
            </a:endParaRPr>
          </a:p>
        </p:txBody>
      </p:sp>
      <p:grpSp>
        <p:nvGrpSpPr>
          <p:cNvPr id="54" name="Google Shape;375;p7"/>
          <p:cNvGrpSpPr/>
          <p:nvPr/>
        </p:nvGrpSpPr>
        <p:grpSpPr>
          <a:xfrm>
            <a:off x="509676" y="3480293"/>
            <a:ext cx="2062644" cy="420308"/>
            <a:chOff x="5862393" y="3896889"/>
            <a:chExt cx="2062644" cy="420308"/>
          </a:xfrm>
        </p:grpSpPr>
        <p:sp>
          <p:nvSpPr>
            <p:cNvPr id="55" name="Google Shape;376;p7"/>
            <p:cNvSpPr txBox="1"/>
            <p:nvPr/>
          </p:nvSpPr>
          <p:spPr>
            <a:xfrm>
              <a:off x="5862393" y="3896889"/>
              <a:ext cx="908953" cy="42030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57775" rIns="0" bIns="0" anchor="t" anchorCtr="0">
              <a:spAutoFit/>
            </a:bodyPr>
            <a:lstStyle/>
            <a:p>
              <a:pPr marL="12700" marR="5080" lvl="0" indent="0" algn="l" rtl="0">
                <a:lnSpc>
                  <a:spcPct val="843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rPr lang="ru-RU" sz="2400" b="1" i="0" u="none" strike="noStrike" cap="none" dirty="0">
                  <a:solidFill>
                    <a:srgbClr val="E74825"/>
                  </a:solidFill>
                  <a:latin typeface="Arial"/>
                  <a:ea typeface="Arial"/>
                  <a:cs typeface="Arial"/>
                  <a:sym typeface="Arial"/>
                </a:rPr>
                <a:t>&gt;</a:t>
              </a:r>
              <a:r>
                <a:rPr lang="ru-RU" sz="2800" b="1" i="0" u="none" strike="noStrike" cap="none" dirty="0" smtClean="0">
                  <a:solidFill>
                    <a:srgbClr val="E74825"/>
                  </a:solidFill>
                  <a:latin typeface="Arial"/>
                  <a:ea typeface="Arial"/>
                  <a:cs typeface="Arial"/>
                  <a:sym typeface="Arial"/>
                </a:rPr>
                <a:t>1,7</a:t>
              </a:r>
              <a:endParaRPr sz="2800" b="1" i="0" u="none" strike="noStrike" cap="none" dirty="0">
                <a:solidFill>
                  <a:srgbClr val="E74825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" name="Google Shape;377;p7"/>
            <p:cNvSpPr/>
            <p:nvPr/>
          </p:nvSpPr>
          <p:spPr>
            <a:xfrm>
              <a:off x="6518226" y="4037873"/>
              <a:ext cx="1406811" cy="27695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lang="ru-RU" sz="1200" b="1" i="0" u="none" strike="noStrike" cap="none" dirty="0">
                  <a:solidFill>
                    <a:srgbClr val="F04C30"/>
                  </a:solidFill>
                  <a:latin typeface="Arial"/>
                  <a:ea typeface="Arial"/>
                  <a:cs typeface="Arial"/>
                  <a:sym typeface="Arial"/>
                </a:rPr>
                <a:t>млн обращений</a:t>
              </a:r>
              <a:endParaRPr sz="1200" b="1" i="0" u="none" strike="noStrike" cap="none" dirty="0">
                <a:solidFill>
                  <a:srgbClr val="F04C3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57" name="Группа 56"/>
          <p:cNvGrpSpPr/>
          <p:nvPr/>
        </p:nvGrpSpPr>
        <p:grpSpPr>
          <a:xfrm>
            <a:off x="3334996" y="1871635"/>
            <a:ext cx="3002191" cy="941661"/>
            <a:chOff x="2835392" y="1871635"/>
            <a:chExt cx="3002191" cy="941661"/>
          </a:xfrm>
        </p:grpSpPr>
        <p:sp>
          <p:nvSpPr>
            <p:cNvPr id="58" name="Google Shape;378;p7"/>
            <p:cNvSpPr txBox="1"/>
            <p:nvPr/>
          </p:nvSpPr>
          <p:spPr>
            <a:xfrm>
              <a:off x="2835392" y="2266993"/>
              <a:ext cx="3002191" cy="54630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38100" rIns="0" bIns="0" anchor="t" anchorCtr="0">
              <a:spAutoFit/>
            </a:bodyPr>
            <a:lstStyle/>
            <a:p>
              <a:pPr marL="12700" lvl="0" indent="0">
                <a:buSzPts val="1100"/>
                <a:buFont typeface="Arial"/>
                <a:buNone/>
              </a:pPr>
              <a:r>
                <a:rPr lang="ru-RU" sz="1100" i="1" dirty="0">
                  <a:solidFill>
                    <a:schemeClr val="dk2"/>
                  </a:solidFill>
                </a:rPr>
                <a:t>Регистрационный учет граждан РФ </a:t>
              </a:r>
              <a:r>
                <a:rPr lang="ru-RU" sz="1100" i="1" dirty="0" smtClean="0">
                  <a:solidFill>
                    <a:schemeClr val="dk2"/>
                  </a:solidFill>
                </a:rPr>
                <a:t/>
              </a:r>
              <a:br>
                <a:rPr lang="ru-RU" sz="1100" i="1" dirty="0" smtClean="0">
                  <a:solidFill>
                    <a:schemeClr val="dk2"/>
                  </a:solidFill>
                </a:rPr>
              </a:br>
              <a:r>
                <a:rPr lang="ru-RU" sz="1100" i="1" dirty="0" smtClean="0">
                  <a:solidFill>
                    <a:schemeClr val="dk2"/>
                  </a:solidFill>
                </a:rPr>
                <a:t>по </a:t>
              </a:r>
              <a:r>
                <a:rPr lang="ru-RU" sz="1100" i="1" dirty="0">
                  <a:solidFill>
                    <a:schemeClr val="dk2"/>
                  </a:solidFill>
                </a:rPr>
                <a:t>месту пребывания и по месту жительства в пределах РФ </a:t>
              </a:r>
              <a:endParaRPr sz="1100" i="1" dirty="0">
                <a:solidFill>
                  <a:schemeClr val="dk2"/>
                </a:solidFill>
              </a:endParaRPr>
            </a:p>
          </p:txBody>
        </p:sp>
        <p:grpSp>
          <p:nvGrpSpPr>
            <p:cNvPr id="59" name="Google Shape;379;p7"/>
            <p:cNvGrpSpPr/>
            <p:nvPr/>
          </p:nvGrpSpPr>
          <p:grpSpPr>
            <a:xfrm>
              <a:off x="2835393" y="1871635"/>
              <a:ext cx="2268121" cy="421800"/>
              <a:chOff x="5862393" y="4422296"/>
              <a:chExt cx="2268121" cy="421800"/>
            </a:xfrm>
          </p:grpSpPr>
          <p:sp>
            <p:nvSpPr>
              <p:cNvPr id="60" name="Google Shape;380;p7"/>
              <p:cNvSpPr txBox="1"/>
              <p:nvPr/>
            </p:nvSpPr>
            <p:spPr>
              <a:xfrm>
                <a:off x="5862393" y="4422296"/>
                <a:ext cx="868500" cy="421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57775" rIns="0" bIns="0" anchor="t" anchorCtr="0">
                <a:spAutoFit/>
              </a:bodyPr>
              <a:lstStyle/>
              <a:p>
                <a:pPr marL="12700" marR="5080" lvl="0" indent="0" algn="l" rtl="0">
                  <a:lnSpc>
                    <a:spcPct val="843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400"/>
                  <a:buFont typeface="Arial"/>
                  <a:buNone/>
                </a:pPr>
                <a:r>
                  <a:rPr lang="ru-RU" sz="2400" b="1" i="0" u="none" strike="noStrike" cap="none" dirty="0">
                    <a:solidFill>
                      <a:srgbClr val="E74825"/>
                    </a:solidFill>
                    <a:latin typeface="Arial"/>
                    <a:ea typeface="Arial"/>
                    <a:cs typeface="Arial"/>
                    <a:sym typeface="Arial"/>
                  </a:rPr>
                  <a:t>&gt;</a:t>
                </a:r>
                <a:r>
                  <a:rPr lang="ru-RU" sz="2800" b="1" i="0" u="none" strike="noStrike" cap="none" dirty="0" smtClean="0">
                    <a:solidFill>
                      <a:srgbClr val="E74825"/>
                    </a:solidFill>
                    <a:latin typeface="Arial"/>
                    <a:ea typeface="Arial"/>
                    <a:cs typeface="Arial"/>
                    <a:sym typeface="Arial"/>
                  </a:rPr>
                  <a:t>1,</a:t>
                </a:r>
                <a:r>
                  <a:rPr lang="ru-RU" sz="2800" b="1" dirty="0">
                    <a:solidFill>
                      <a:srgbClr val="E74825"/>
                    </a:solidFill>
                  </a:rPr>
                  <a:t>7</a:t>
                </a:r>
                <a:endParaRPr sz="2800" b="1" i="0" u="none" strike="noStrike" cap="none" dirty="0">
                  <a:solidFill>
                    <a:srgbClr val="E74825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1" name="Google Shape;381;p7"/>
              <p:cNvSpPr/>
              <p:nvPr/>
            </p:nvSpPr>
            <p:spPr>
              <a:xfrm>
                <a:off x="6520836" y="4558594"/>
                <a:ext cx="1609678" cy="27695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rPr lang="ru-RU" sz="1200" b="1" i="0" u="none" strike="noStrike" cap="none" dirty="0">
                    <a:solidFill>
                      <a:srgbClr val="F04C30"/>
                    </a:solidFill>
                    <a:latin typeface="Arial"/>
                    <a:ea typeface="Arial"/>
                    <a:cs typeface="Arial"/>
                    <a:sym typeface="Arial"/>
                  </a:rPr>
                  <a:t>млн обращений</a:t>
                </a:r>
                <a:endParaRPr sz="1200" b="1" i="0" u="none" strike="noStrike" cap="none" dirty="0">
                  <a:solidFill>
                    <a:srgbClr val="F04C3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62" name="Группа 61"/>
          <p:cNvGrpSpPr/>
          <p:nvPr/>
        </p:nvGrpSpPr>
        <p:grpSpPr>
          <a:xfrm>
            <a:off x="6454071" y="1869504"/>
            <a:ext cx="2138436" cy="774515"/>
            <a:chOff x="6454071" y="1233401"/>
            <a:chExt cx="2138436" cy="774515"/>
          </a:xfrm>
        </p:grpSpPr>
        <p:sp>
          <p:nvSpPr>
            <p:cNvPr id="63" name="Google Shape;382;p7"/>
            <p:cNvSpPr txBox="1"/>
            <p:nvPr/>
          </p:nvSpPr>
          <p:spPr>
            <a:xfrm>
              <a:off x="6487613" y="1630890"/>
              <a:ext cx="1951184" cy="37702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38100" rIns="0" bIns="0" anchor="t" anchorCtr="0">
              <a:spAutoFit/>
            </a:bodyPr>
            <a:lstStyle/>
            <a:p>
              <a:pPr marL="12700" lvl="0" indent="0">
                <a:buSzPts val="1100"/>
                <a:buFont typeface="Arial"/>
                <a:buNone/>
              </a:pPr>
              <a:r>
                <a:rPr lang="ru-RU" sz="1100" i="1" dirty="0">
                  <a:solidFill>
                    <a:schemeClr val="dk2"/>
                  </a:solidFill>
                </a:rPr>
                <a:t>Кадастровый учет и (или) регистрация прав </a:t>
              </a:r>
              <a:endParaRPr sz="1100" i="1" dirty="0">
                <a:solidFill>
                  <a:schemeClr val="dk2"/>
                </a:solidFill>
              </a:endParaRPr>
            </a:p>
          </p:txBody>
        </p:sp>
        <p:grpSp>
          <p:nvGrpSpPr>
            <p:cNvPr id="64" name="Google Shape;383;p7"/>
            <p:cNvGrpSpPr/>
            <p:nvPr/>
          </p:nvGrpSpPr>
          <p:grpSpPr>
            <a:xfrm>
              <a:off x="6454071" y="1233401"/>
              <a:ext cx="2138436" cy="420298"/>
              <a:chOff x="5862393" y="3229521"/>
              <a:chExt cx="2138436" cy="420298"/>
            </a:xfrm>
          </p:grpSpPr>
          <p:sp>
            <p:nvSpPr>
              <p:cNvPr id="65" name="Google Shape;384;p7"/>
              <p:cNvSpPr txBox="1"/>
              <p:nvPr/>
            </p:nvSpPr>
            <p:spPr>
              <a:xfrm>
                <a:off x="5862393" y="3229521"/>
                <a:ext cx="881100" cy="42029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57775" rIns="0" bIns="0" anchor="t" anchorCtr="0">
                <a:spAutoFit/>
              </a:bodyPr>
              <a:lstStyle/>
              <a:p>
                <a:pPr marL="12700" marR="5080">
                  <a:lnSpc>
                    <a:spcPct val="84300"/>
                  </a:lnSpc>
                  <a:buSzPts val="2400"/>
                </a:pPr>
                <a:r>
                  <a:rPr lang="ru-RU" sz="2400" b="1" i="0" u="none" strike="noStrike" cap="none" dirty="0" smtClean="0">
                    <a:solidFill>
                      <a:srgbClr val="E74825"/>
                    </a:solidFill>
                    <a:latin typeface="Arial"/>
                    <a:ea typeface="Arial"/>
                    <a:cs typeface="Arial"/>
                    <a:sym typeface="Arial"/>
                  </a:rPr>
                  <a:t>&gt;</a:t>
                </a:r>
                <a:r>
                  <a:rPr lang="ru-RU" sz="2800" b="1" dirty="0">
                    <a:solidFill>
                      <a:srgbClr val="E74825"/>
                    </a:solidFill>
                  </a:rPr>
                  <a:t>1,1</a:t>
                </a:r>
                <a:endParaRPr sz="2800" b="1" dirty="0">
                  <a:solidFill>
                    <a:srgbClr val="E74825"/>
                  </a:solidFill>
                </a:endParaRPr>
              </a:p>
            </p:txBody>
          </p:sp>
          <p:sp>
            <p:nvSpPr>
              <p:cNvPr id="66" name="Google Shape;385;p7"/>
              <p:cNvSpPr/>
              <p:nvPr/>
            </p:nvSpPr>
            <p:spPr>
              <a:xfrm>
                <a:off x="6505156" y="3372387"/>
                <a:ext cx="1495673" cy="27695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rPr lang="ru-RU" sz="1200" b="1" dirty="0" smtClean="0">
                    <a:solidFill>
                      <a:srgbClr val="F04C30"/>
                    </a:solidFill>
                  </a:rPr>
                  <a:t>млн</a:t>
                </a:r>
                <a:r>
                  <a:rPr lang="ru-RU" sz="1200" b="1" i="0" u="none" strike="noStrike" cap="none" dirty="0" smtClean="0">
                    <a:solidFill>
                      <a:srgbClr val="F04C30"/>
                    </a:solidFill>
                    <a:latin typeface="Arial"/>
                    <a:ea typeface="Arial"/>
                    <a:cs typeface="Arial"/>
                    <a:sym typeface="Arial"/>
                  </a:rPr>
                  <a:t> </a:t>
                </a:r>
                <a:r>
                  <a:rPr lang="ru-RU" sz="1200" b="1" i="0" u="none" strike="noStrike" cap="none" dirty="0">
                    <a:solidFill>
                      <a:srgbClr val="F04C30"/>
                    </a:solidFill>
                    <a:latin typeface="Arial"/>
                    <a:ea typeface="Arial"/>
                    <a:cs typeface="Arial"/>
                    <a:sym typeface="Arial"/>
                  </a:rPr>
                  <a:t>обращений</a:t>
                </a:r>
                <a:endParaRPr sz="1200" b="1" i="0" u="none" strike="noStrike" cap="none" dirty="0">
                  <a:solidFill>
                    <a:srgbClr val="F04C3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67" name="Группа 66"/>
          <p:cNvGrpSpPr/>
          <p:nvPr/>
        </p:nvGrpSpPr>
        <p:grpSpPr>
          <a:xfrm>
            <a:off x="3334996" y="3480293"/>
            <a:ext cx="3199647" cy="601142"/>
            <a:chOff x="2894941" y="3358373"/>
            <a:chExt cx="3199647" cy="601142"/>
          </a:xfrm>
        </p:grpSpPr>
        <p:sp>
          <p:nvSpPr>
            <p:cNvPr id="68" name="Google Shape;386;p7"/>
            <p:cNvSpPr txBox="1"/>
            <p:nvPr/>
          </p:nvSpPr>
          <p:spPr>
            <a:xfrm>
              <a:off x="2897173" y="3751766"/>
              <a:ext cx="3197415" cy="20774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38100" rIns="0" bIns="0" anchor="t" anchorCtr="0">
              <a:spAutoFit/>
            </a:bodyPr>
            <a:lstStyle/>
            <a:p>
              <a:pPr marL="12700">
                <a:buSzPts val="1100"/>
              </a:pPr>
              <a:r>
                <a:rPr lang="ru-RU" sz="1100" i="1" dirty="0">
                  <a:solidFill>
                    <a:schemeClr val="dk2"/>
                  </a:solidFill>
                </a:rPr>
                <a:t>Оформление и выдача </a:t>
              </a:r>
              <a:r>
                <a:rPr lang="ru-RU" sz="1100" i="1" dirty="0" err="1">
                  <a:solidFill>
                    <a:schemeClr val="dk2"/>
                  </a:solidFill>
                </a:rPr>
                <a:t>соцкарты</a:t>
              </a:r>
              <a:endParaRPr sz="1100" i="1" dirty="0">
                <a:solidFill>
                  <a:schemeClr val="dk2"/>
                </a:solidFill>
              </a:endParaRPr>
            </a:p>
          </p:txBody>
        </p:sp>
        <p:grpSp>
          <p:nvGrpSpPr>
            <p:cNvPr id="69" name="Google Shape;387;p7"/>
            <p:cNvGrpSpPr/>
            <p:nvPr/>
          </p:nvGrpSpPr>
          <p:grpSpPr>
            <a:xfrm>
              <a:off x="2894941" y="3358373"/>
              <a:ext cx="2161864" cy="421800"/>
              <a:chOff x="5862393" y="3229521"/>
              <a:chExt cx="2161864" cy="421800"/>
            </a:xfrm>
          </p:grpSpPr>
          <p:sp>
            <p:nvSpPr>
              <p:cNvPr id="70" name="Google Shape;388;p7"/>
              <p:cNvSpPr txBox="1"/>
              <p:nvPr/>
            </p:nvSpPr>
            <p:spPr>
              <a:xfrm>
                <a:off x="5862393" y="3229521"/>
                <a:ext cx="920100" cy="421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57775" rIns="0" bIns="0" anchor="t" anchorCtr="0">
                <a:spAutoFit/>
              </a:bodyPr>
              <a:lstStyle/>
              <a:p>
                <a:pPr marL="12700" marR="5080" lvl="0" indent="0" algn="l" rtl="0">
                  <a:lnSpc>
                    <a:spcPct val="843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400"/>
                  <a:buFont typeface="Arial"/>
                  <a:buNone/>
                </a:pPr>
                <a:r>
                  <a:rPr lang="ru-RU" sz="2400" b="1" i="0" u="none" strike="noStrike" cap="none" dirty="0">
                    <a:solidFill>
                      <a:srgbClr val="E74825"/>
                    </a:solidFill>
                    <a:latin typeface="Arial"/>
                    <a:ea typeface="Arial"/>
                    <a:cs typeface="Arial"/>
                    <a:sym typeface="Arial"/>
                  </a:rPr>
                  <a:t>&gt;</a:t>
                </a:r>
                <a:r>
                  <a:rPr lang="ru-RU" sz="2800" b="1" dirty="0" smtClean="0">
                    <a:solidFill>
                      <a:srgbClr val="E74825"/>
                    </a:solidFill>
                  </a:rPr>
                  <a:t>1,4</a:t>
                </a:r>
                <a:endParaRPr sz="2800" b="1" i="0" u="none" strike="noStrike" cap="none" dirty="0">
                  <a:solidFill>
                    <a:srgbClr val="E74825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1" name="Google Shape;389;p7"/>
              <p:cNvSpPr/>
              <p:nvPr/>
            </p:nvSpPr>
            <p:spPr>
              <a:xfrm>
                <a:off x="6538657" y="3361201"/>
                <a:ext cx="1485600" cy="276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rPr lang="ru-RU" sz="1200" b="1" dirty="0">
                    <a:solidFill>
                      <a:srgbClr val="F04C30"/>
                    </a:solidFill>
                  </a:rPr>
                  <a:t>млн</a:t>
                </a:r>
                <a:r>
                  <a:rPr lang="ru-RU" sz="1200" b="1" i="0" u="none" strike="noStrike" cap="none" dirty="0">
                    <a:solidFill>
                      <a:srgbClr val="F04C30"/>
                    </a:solidFill>
                    <a:sym typeface="Arial"/>
                  </a:rPr>
                  <a:t> обращений</a:t>
                </a:r>
                <a:endParaRPr sz="1200" b="1" i="0" u="none" strike="noStrike" cap="none" dirty="0">
                  <a:solidFill>
                    <a:srgbClr val="F04C30"/>
                  </a:solidFill>
                  <a:sym typeface="Arial"/>
                </a:endParaRPr>
              </a:p>
            </p:txBody>
          </p:sp>
        </p:grpSp>
      </p:grpSp>
      <p:sp>
        <p:nvSpPr>
          <p:cNvPr id="72" name="Google Shape;390;p7"/>
          <p:cNvSpPr txBox="1"/>
          <p:nvPr/>
        </p:nvSpPr>
        <p:spPr>
          <a:xfrm>
            <a:off x="6495645" y="3873686"/>
            <a:ext cx="2340225" cy="3770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8100" rIns="0" bIns="0" anchor="t" anchorCtr="0">
            <a:spAutoFit/>
          </a:bodyPr>
          <a:lstStyle/>
          <a:p>
            <a:pPr>
              <a:buSzPts val="1100"/>
            </a:pPr>
            <a:r>
              <a:rPr lang="ru-RU" sz="1100" i="1" dirty="0">
                <a:solidFill>
                  <a:schemeClr val="dk2"/>
                </a:solidFill>
              </a:rPr>
              <a:t>Предоставление сведений </a:t>
            </a:r>
            <a:r>
              <a:rPr lang="ru-RU" sz="1100" i="1" dirty="0" smtClean="0">
                <a:solidFill>
                  <a:schemeClr val="dk2"/>
                </a:solidFill>
              </a:rPr>
              <a:t/>
            </a:r>
            <a:br>
              <a:rPr lang="ru-RU" sz="1100" i="1" dirty="0" smtClean="0">
                <a:solidFill>
                  <a:schemeClr val="dk2"/>
                </a:solidFill>
              </a:rPr>
            </a:br>
            <a:r>
              <a:rPr lang="ru-RU" sz="1100" i="1" dirty="0" smtClean="0">
                <a:solidFill>
                  <a:schemeClr val="dk2"/>
                </a:solidFill>
              </a:rPr>
              <a:t>из </a:t>
            </a:r>
            <a:r>
              <a:rPr lang="ru-RU" sz="1100" i="1" dirty="0">
                <a:solidFill>
                  <a:schemeClr val="dk2"/>
                </a:solidFill>
              </a:rPr>
              <a:t>реестра недвижимости (ЕГРН) </a:t>
            </a:r>
            <a:endParaRPr sz="1100" i="1" dirty="0">
              <a:solidFill>
                <a:schemeClr val="dk2"/>
              </a:solidFill>
            </a:endParaRPr>
          </a:p>
        </p:txBody>
      </p:sp>
      <p:grpSp>
        <p:nvGrpSpPr>
          <p:cNvPr id="73" name="Google Shape;391;p7"/>
          <p:cNvGrpSpPr/>
          <p:nvPr/>
        </p:nvGrpSpPr>
        <p:grpSpPr>
          <a:xfrm>
            <a:off x="6487613" y="3480293"/>
            <a:ext cx="1828765" cy="421771"/>
            <a:chOff x="5862393" y="3229521"/>
            <a:chExt cx="1828765" cy="421771"/>
          </a:xfrm>
        </p:grpSpPr>
        <p:sp>
          <p:nvSpPr>
            <p:cNvPr id="74" name="Google Shape;392;p7"/>
            <p:cNvSpPr txBox="1"/>
            <p:nvPr/>
          </p:nvSpPr>
          <p:spPr>
            <a:xfrm>
              <a:off x="5862393" y="3229521"/>
              <a:ext cx="489218" cy="42029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57775" rIns="0" bIns="0" anchor="t" anchorCtr="0">
              <a:spAutoFit/>
            </a:bodyPr>
            <a:lstStyle/>
            <a:p>
              <a:pPr marL="12700" marR="5080" lvl="0" indent="0" algn="l" rtl="0">
                <a:lnSpc>
                  <a:spcPct val="843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rPr lang="ru-RU" sz="2400" b="1" i="0" u="none" strike="noStrike" cap="none" dirty="0" smtClean="0">
                  <a:solidFill>
                    <a:srgbClr val="E74825"/>
                  </a:solidFill>
                  <a:latin typeface="Arial"/>
                  <a:ea typeface="Arial"/>
                  <a:cs typeface="Arial"/>
                  <a:sym typeface="Arial"/>
                </a:rPr>
                <a:t>&gt;</a:t>
              </a:r>
              <a:r>
                <a:rPr lang="ru-RU" sz="2800" b="1" dirty="0" smtClean="0">
                  <a:solidFill>
                    <a:srgbClr val="E74825"/>
                  </a:solidFill>
                </a:rPr>
                <a:t>1</a:t>
              </a:r>
              <a:endParaRPr sz="2800" b="1" i="0" u="none" strike="noStrike" cap="none" dirty="0">
                <a:solidFill>
                  <a:srgbClr val="E74825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5" name="Google Shape;393;p7"/>
            <p:cNvSpPr/>
            <p:nvPr/>
          </p:nvSpPr>
          <p:spPr>
            <a:xfrm>
              <a:off x="6221159" y="3374333"/>
              <a:ext cx="1469999" cy="27695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lang="ru-RU" sz="1200" b="1" dirty="0" smtClean="0">
                  <a:solidFill>
                    <a:srgbClr val="F04C30"/>
                  </a:solidFill>
                </a:rPr>
                <a:t>млн</a:t>
              </a:r>
              <a:r>
                <a:rPr lang="ru-RU" sz="1200" b="1" i="0" u="none" strike="noStrike" cap="none" dirty="0" smtClean="0">
                  <a:solidFill>
                    <a:srgbClr val="F04C30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ru-RU" sz="1200" b="1" i="0" u="none" strike="noStrike" cap="none" dirty="0">
                  <a:solidFill>
                    <a:srgbClr val="F04C30"/>
                  </a:solidFill>
                  <a:latin typeface="Arial"/>
                  <a:ea typeface="Arial"/>
                  <a:cs typeface="Arial"/>
                  <a:sym typeface="Arial"/>
                </a:rPr>
                <a:t>обращений</a:t>
              </a:r>
              <a:endParaRPr sz="1200" b="1" i="0" u="none" strike="noStrike" cap="none" dirty="0">
                <a:solidFill>
                  <a:srgbClr val="F04C3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76" name="Google Shape;360;p7"/>
          <p:cNvSpPr/>
          <p:nvPr/>
        </p:nvSpPr>
        <p:spPr>
          <a:xfrm rot="10800000" flipH="1">
            <a:off x="2720240" y="980170"/>
            <a:ext cx="6173307" cy="49042"/>
          </a:xfrm>
          <a:prstGeom prst="rect">
            <a:avLst/>
          </a:prstGeom>
          <a:solidFill>
            <a:srgbClr val="CD965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77" name="Группа 76"/>
          <p:cNvGrpSpPr/>
          <p:nvPr/>
        </p:nvGrpSpPr>
        <p:grpSpPr>
          <a:xfrm>
            <a:off x="7183943" y="2927152"/>
            <a:ext cx="660727" cy="659910"/>
            <a:chOff x="2860676" y="1841500"/>
            <a:chExt cx="1282700" cy="1281113"/>
          </a:xfrm>
        </p:grpSpPr>
        <p:sp>
          <p:nvSpPr>
            <p:cNvPr id="78" name="Freeform 5"/>
            <p:cNvSpPr>
              <a:spLocks noEditPoints="1"/>
            </p:cNvSpPr>
            <p:nvPr/>
          </p:nvSpPr>
          <p:spPr bwMode="auto">
            <a:xfrm>
              <a:off x="2860676" y="1841500"/>
              <a:ext cx="1282700" cy="1281113"/>
            </a:xfrm>
            <a:custGeom>
              <a:avLst/>
              <a:gdLst>
                <a:gd name="T0" fmla="*/ 481 w 695"/>
                <a:gd name="T1" fmla="*/ 449 h 695"/>
                <a:gd name="T2" fmla="*/ 666 w 695"/>
                <a:gd name="T3" fmla="*/ 440 h 695"/>
                <a:gd name="T4" fmla="*/ 667 w 695"/>
                <a:gd name="T5" fmla="*/ 120 h 695"/>
                <a:gd name="T6" fmla="*/ 695 w 695"/>
                <a:gd name="T7" fmla="*/ 122 h 695"/>
                <a:gd name="T8" fmla="*/ 695 w 695"/>
                <a:gd name="T9" fmla="*/ 497 h 695"/>
                <a:gd name="T10" fmla="*/ 427 w 695"/>
                <a:gd name="T11" fmla="*/ 570 h 695"/>
                <a:gd name="T12" fmla="*/ 424 w 695"/>
                <a:gd name="T13" fmla="*/ 614 h 695"/>
                <a:gd name="T14" fmla="*/ 476 w 695"/>
                <a:gd name="T15" fmla="*/ 665 h 695"/>
                <a:gd name="T16" fmla="*/ 511 w 695"/>
                <a:gd name="T17" fmla="*/ 680 h 695"/>
                <a:gd name="T18" fmla="*/ 389 w 695"/>
                <a:gd name="T19" fmla="*/ 695 h 695"/>
                <a:gd name="T20" fmla="*/ 193 w 695"/>
                <a:gd name="T21" fmla="*/ 694 h 695"/>
                <a:gd name="T22" fmla="*/ 194 w 695"/>
                <a:gd name="T23" fmla="*/ 667 h 695"/>
                <a:gd name="T24" fmla="*/ 239 w 695"/>
                <a:gd name="T25" fmla="*/ 653 h 695"/>
                <a:gd name="T26" fmla="*/ 279 w 695"/>
                <a:gd name="T27" fmla="*/ 581 h 695"/>
                <a:gd name="T28" fmla="*/ 74 w 695"/>
                <a:gd name="T29" fmla="*/ 571 h 695"/>
                <a:gd name="T30" fmla="*/ 1 w 695"/>
                <a:gd name="T31" fmla="*/ 503 h 695"/>
                <a:gd name="T32" fmla="*/ 66 w 695"/>
                <a:gd name="T33" fmla="*/ 56 h 695"/>
                <a:gd name="T34" fmla="*/ 196 w 695"/>
                <a:gd name="T35" fmla="*/ 70 h 695"/>
                <a:gd name="T36" fmla="*/ 72 w 695"/>
                <a:gd name="T37" fmla="*/ 85 h 695"/>
                <a:gd name="T38" fmla="*/ 30 w 695"/>
                <a:gd name="T39" fmla="*/ 126 h 695"/>
                <a:gd name="T40" fmla="*/ 30 w 695"/>
                <a:gd name="T41" fmla="*/ 449 h 695"/>
                <a:gd name="T42" fmla="*/ 65 w 695"/>
                <a:gd name="T43" fmla="*/ 439 h 695"/>
                <a:gd name="T44" fmla="*/ 97 w 695"/>
                <a:gd name="T45" fmla="*/ 132 h 695"/>
                <a:gd name="T46" fmla="*/ 216 w 695"/>
                <a:gd name="T47" fmla="*/ 126 h 695"/>
                <a:gd name="T48" fmla="*/ 225 w 695"/>
                <a:gd name="T49" fmla="*/ 117 h 695"/>
                <a:gd name="T50" fmla="*/ 272 w 695"/>
                <a:gd name="T51" fmla="*/ 0 h 695"/>
                <a:gd name="T52" fmla="*/ 594 w 695"/>
                <a:gd name="T53" fmla="*/ 0 h 695"/>
                <a:gd name="T54" fmla="*/ 643 w 695"/>
                <a:gd name="T55" fmla="*/ 47 h 695"/>
                <a:gd name="T56" fmla="*/ 598 w 695"/>
                <a:gd name="T57" fmla="*/ 317 h 695"/>
                <a:gd name="T58" fmla="*/ 490 w 695"/>
                <a:gd name="T59" fmla="*/ 318 h 695"/>
                <a:gd name="T60" fmla="*/ 95 w 695"/>
                <a:gd name="T61" fmla="*/ 449 h 695"/>
                <a:gd name="T62" fmla="*/ 451 w 695"/>
                <a:gd name="T63" fmla="*/ 440 h 695"/>
                <a:gd name="T64" fmla="*/ 457 w 695"/>
                <a:gd name="T65" fmla="*/ 156 h 695"/>
                <a:gd name="T66" fmla="*/ 124 w 695"/>
                <a:gd name="T67" fmla="*/ 156 h 695"/>
                <a:gd name="T68" fmla="*/ 95 w 695"/>
                <a:gd name="T69" fmla="*/ 441 h 695"/>
                <a:gd name="T70" fmla="*/ 665 w 695"/>
                <a:gd name="T71" fmla="*/ 480 h 695"/>
                <a:gd name="T72" fmla="*/ 30 w 695"/>
                <a:gd name="T73" fmla="*/ 499 h 695"/>
                <a:gd name="T74" fmla="*/ 268 w 695"/>
                <a:gd name="T75" fmla="*/ 541 h 695"/>
                <a:gd name="T76" fmla="*/ 665 w 695"/>
                <a:gd name="T77" fmla="*/ 510 h 695"/>
                <a:gd name="T78" fmla="*/ 255 w 695"/>
                <a:gd name="T79" fmla="*/ 126 h 695"/>
                <a:gd name="T80" fmla="*/ 504 w 695"/>
                <a:gd name="T81" fmla="*/ 126 h 695"/>
                <a:gd name="T82" fmla="*/ 562 w 695"/>
                <a:gd name="T83" fmla="*/ 262 h 695"/>
                <a:gd name="T84" fmla="*/ 612 w 695"/>
                <a:gd name="T85" fmla="*/ 270 h 695"/>
                <a:gd name="T86" fmla="*/ 614 w 695"/>
                <a:gd name="T87" fmla="*/ 55 h 695"/>
                <a:gd name="T88" fmla="*/ 279 w 695"/>
                <a:gd name="T89" fmla="*/ 30 h 695"/>
                <a:gd name="T90" fmla="*/ 255 w 695"/>
                <a:gd name="T91" fmla="*/ 47 h 695"/>
                <a:gd name="T92" fmla="*/ 426 w 695"/>
                <a:gd name="T93" fmla="*/ 665 h 695"/>
                <a:gd name="T94" fmla="*/ 307 w 695"/>
                <a:gd name="T95" fmla="*/ 571 h 695"/>
                <a:gd name="T96" fmla="*/ 426 w 695"/>
                <a:gd name="T97" fmla="*/ 665 h 695"/>
                <a:gd name="T98" fmla="*/ 533 w 695"/>
                <a:gd name="T99" fmla="*/ 254 h 695"/>
                <a:gd name="T100" fmla="*/ 531 w 695"/>
                <a:gd name="T101" fmla="*/ 173 h 695"/>
                <a:gd name="T102" fmla="*/ 481 w 695"/>
                <a:gd name="T103" fmla="*/ 181 h 695"/>
                <a:gd name="T104" fmla="*/ 481 w 695"/>
                <a:gd name="T105" fmla="*/ 288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95" h="695">
                  <a:moveTo>
                    <a:pt x="481" y="318"/>
                  </a:moveTo>
                  <a:cubicBezTo>
                    <a:pt x="481" y="362"/>
                    <a:pt x="481" y="405"/>
                    <a:pt x="481" y="449"/>
                  </a:cubicBezTo>
                  <a:cubicBezTo>
                    <a:pt x="543" y="449"/>
                    <a:pt x="604" y="449"/>
                    <a:pt x="666" y="449"/>
                  </a:cubicBezTo>
                  <a:cubicBezTo>
                    <a:pt x="666" y="446"/>
                    <a:pt x="666" y="443"/>
                    <a:pt x="666" y="440"/>
                  </a:cubicBezTo>
                  <a:cubicBezTo>
                    <a:pt x="666" y="337"/>
                    <a:pt x="666" y="233"/>
                    <a:pt x="666" y="130"/>
                  </a:cubicBezTo>
                  <a:cubicBezTo>
                    <a:pt x="666" y="127"/>
                    <a:pt x="666" y="123"/>
                    <a:pt x="667" y="120"/>
                  </a:cubicBezTo>
                  <a:cubicBezTo>
                    <a:pt x="668" y="113"/>
                    <a:pt x="674" y="109"/>
                    <a:pt x="682" y="110"/>
                  </a:cubicBezTo>
                  <a:cubicBezTo>
                    <a:pt x="689" y="110"/>
                    <a:pt x="694" y="115"/>
                    <a:pt x="695" y="122"/>
                  </a:cubicBezTo>
                  <a:cubicBezTo>
                    <a:pt x="695" y="125"/>
                    <a:pt x="695" y="127"/>
                    <a:pt x="695" y="129"/>
                  </a:cubicBezTo>
                  <a:cubicBezTo>
                    <a:pt x="695" y="252"/>
                    <a:pt x="695" y="375"/>
                    <a:pt x="695" y="497"/>
                  </a:cubicBezTo>
                  <a:cubicBezTo>
                    <a:pt x="695" y="541"/>
                    <a:pt x="666" y="570"/>
                    <a:pt x="622" y="570"/>
                  </a:cubicBezTo>
                  <a:cubicBezTo>
                    <a:pt x="557" y="571"/>
                    <a:pt x="492" y="571"/>
                    <a:pt x="427" y="570"/>
                  </a:cubicBezTo>
                  <a:cubicBezTo>
                    <a:pt x="420" y="570"/>
                    <a:pt x="417" y="574"/>
                    <a:pt x="417" y="580"/>
                  </a:cubicBezTo>
                  <a:cubicBezTo>
                    <a:pt x="415" y="592"/>
                    <a:pt x="418" y="604"/>
                    <a:pt x="424" y="614"/>
                  </a:cubicBezTo>
                  <a:cubicBezTo>
                    <a:pt x="435" y="635"/>
                    <a:pt x="452" y="650"/>
                    <a:pt x="470" y="664"/>
                  </a:cubicBezTo>
                  <a:cubicBezTo>
                    <a:pt x="472" y="665"/>
                    <a:pt x="474" y="665"/>
                    <a:pt x="476" y="665"/>
                  </a:cubicBezTo>
                  <a:cubicBezTo>
                    <a:pt x="482" y="666"/>
                    <a:pt x="488" y="665"/>
                    <a:pt x="494" y="665"/>
                  </a:cubicBezTo>
                  <a:cubicBezTo>
                    <a:pt x="505" y="666"/>
                    <a:pt x="511" y="671"/>
                    <a:pt x="511" y="680"/>
                  </a:cubicBezTo>
                  <a:cubicBezTo>
                    <a:pt x="511" y="689"/>
                    <a:pt x="505" y="695"/>
                    <a:pt x="494" y="695"/>
                  </a:cubicBezTo>
                  <a:cubicBezTo>
                    <a:pt x="459" y="695"/>
                    <a:pt x="424" y="695"/>
                    <a:pt x="389" y="695"/>
                  </a:cubicBezTo>
                  <a:cubicBezTo>
                    <a:pt x="327" y="695"/>
                    <a:pt x="265" y="695"/>
                    <a:pt x="203" y="695"/>
                  </a:cubicBezTo>
                  <a:cubicBezTo>
                    <a:pt x="200" y="695"/>
                    <a:pt x="196" y="695"/>
                    <a:pt x="193" y="694"/>
                  </a:cubicBezTo>
                  <a:cubicBezTo>
                    <a:pt x="187" y="691"/>
                    <a:pt x="184" y="686"/>
                    <a:pt x="184" y="679"/>
                  </a:cubicBezTo>
                  <a:cubicBezTo>
                    <a:pt x="184" y="673"/>
                    <a:pt x="188" y="668"/>
                    <a:pt x="194" y="667"/>
                  </a:cubicBezTo>
                  <a:cubicBezTo>
                    <a:pt x="197" y="666"/>
                    <a:pt x="201" y="665"/>
                    <a:pt x="205" y="666"/>
                  </a:cubicBezTo>
                  <a:cubicBezTo>
                    <a:pt x="219" y="668"/>
                    <a:pt x="230" y="663"/>
                    <a:pt x="239" y="653"/>
                  </a:cubicBezTo>
                  <a:cubicBezTo>
                    <a:pt x="250" y="640"/>
                    <a:pt x="262" y="628"/>
                    <a:pt x="271" y="614"/>
                  </a:cubicBezTo>
                  <a:cubicBezTo>
                    <a:pt x="278" y="605"/>
                    <a:pt x="280" y="593"/>
                    <a:pt x="279" y="581"/>
                  </a:cubicBezTo>
                  <a:cubicBezTo>
                    <a:pt x="278" y="571"/>
                    <a:pt x="277" y="570"/>
                    <a:pt x="268" y="570"/>
                  </a:cubicBezTo>
                  <a:cubicBezTo>
                    <a:pt x="203" y="570"/>
                    <a:pt x="138" y="570"/>
                    <a:pt x="74" y="571"/>
                  </a:cubicBezTo>
                  <a:cubicBezTo>
                    <a:pt x="52" y="571"/>
                    <a:pt x="32" y="564"/>
                    <a:pt x="18" y="547"/>
                  </a:cubicBezTo>
                  <a:cubicBezTo>
                    <a:pt x="7" y="534"/>
                    <a:pt x="1" y="520"/>
                    <a:pt x="1" y="503"/>
                  </a:cubicBezTo>
                  <a:cubicBezTo>
                    <a:pt x="0" y="376"/>
                    <a:pt x="0" y="249"/>
                    <a:pt x="1" y="122"/>
                  </a:cubicBezTo>
                  <a:cubicBezTo>
                    <a:pt x="1" y="86"/>
                    <a:pt x="30" y="56"/>
                    <a:pt x="66" y="56"/>
                  </a:cubicBezTo>
                  <a:cubicBezTo>
                    <a:pt x="104" y="55"/>
                    <a:pt x="142" y="56"/>
                    <a:pt x="180" y="56"/>
                  </a:cubicBezTo>
                  <a:cubicBezTo>
                    <a:pt x="190" y="56"/>
                    <a:pt x="196" y="61"/>
                    <a:pt x="196" y="70"/>
                  </a:cubicBezTo>
                  <a:cubicBezTo>
                    <a:pt x="197" y="79"/>
                    <a:pt x="190" y="84"/>
                    <a:pt x="179" y="84"/>
                  </a:cubicBezTo>
                  <a:cubicBezTo>
                    <a:pt x="144" y="85"/>
                    <a:pt x="108" y="84"/>
                    <a:pt x="72" y="85"/>
                  </a:cubicBezTo>
                  <a:cubicBezTo>
                    <a:pt x="51" y="85"/>
                    <a:pt x="36" y="95"/>
                    <a:pt x="31" y="114"/>
                  </a:cubicBezTo>
                  <a:cubicBezTo>
                    <a:pt x="30" y="117"/>
                    <a:pt x="30" y="122"/>
                    <a:pt x="30" y="126"/>
                  </a:cubicBezTo>
                  <a:cubicBezTo>
                    <a:pt x="30" y="231"/>
                    <a:pt x="30" y="337"/>
                    <a:pt x="30" y="443"/>
                  </a:cubicBezTo>
                  <a:cubicBezTo>
                    <a:pt x="30" y="445"/>
                    <a:pt x="30" y="447"/>
                    <a:pt x="30" y="449"/>
                  </a:cubicBezTo>
                  <a:cubicBezTo>
                    <a:pt x="42" y="449"/>
                    <a:pt x="53" y="449"/>
                    <a:pt x="65" y="449"/>
                  </a:cubicBezTo>
                  <a:cubicBezTo>
                    <a:pt x="65" y="446"/>
                    <a:pt x="65" y="442"/>
                    <a:pt x="65" y="439"/>
                  </a:cubicBezTo>
                  <a:cubicBezTo>
                    <a:pt x="65" y="355"/>
                    <a:pt x="66" y="271"/>
                    <a:pt x="65" y="186"/>
                  </a:cubicBezTo>
                  <a:cubicBezTo>
                    <a:pt x="65" y="162"/>
                    <a:pt x="75" y="142"/>
                    <a:pt x="97" y="132"/>
                  </a:cubicBezTo>
                  <a:cubicBezTo>
                    <a:pt x="105" y="128"/>
                    <a:pt x="113" y="127"/>
                    <a:pt x="121" y="126"/>
                  </a:cubicBezTo>
                  <a:cubicBezTo>
                    <a:pt x="153" y="126"/>
                    <a:pt x="185" y="126"/>
                    <a:pt x="216" y="126"/>
                  </a:cubicBezTo>
                  <a:cubicBezTo>
                    <a:pt x="219" y="126"/>
                    <a:pt x="222" y="126"/>
                    <a:pt x="225" y="126"/>
                  </a:cubicBezTo>
                  <a:cubicBezTo>
                    <a:pt x="225" y="123"/>
                    <a:pt x="225" y="120"/>
                    <a:pt x="225" y="117"/>
                  </a:cubicBezTo>
                  <a:cubicBezTo>
                    <a:pt x="225" y="94"/>
                    <a:pt x="225" y="71"/>
                    <a:pt x="225" y="48"/>
                  </a:cubicBezTo>
                  <a:cubicBezTo>
                    <a:pt x="225" y="22"/>
                    <a:pt x="246" y="1"/>
                    <a:pt x="272" y="0"/>
                  </a:cubicBezTo>
                  <a:cubicBezTo>
                    <a:pt x="296" y="0"/>
                    <a:pt x="320" y="0"/>
                    <a:pt x="345" y="0"/>
                  </a:cubicBezTo>
                  <a:cubicBezTo>
                    <a:pt x="428" y="0"/>
                    <a:pt x="511" y="0"/>
                    <a:pt x="594" y="0"/>
                  </a:cubicBezTo>
                  <a:cubicBezTo>
                    <a:pt x="618" y="0"/>
                    <a:pt x="636" y="15"/>
                    <a:pt x="642" y="38"/>
                  </a:cubicBezTo>
                  <a:cubicBezTo>
                    <a:pt x="643" y="41"/>
                    <a:pt x="643" y="44"/>
                    <a:pt x="643" y="47"/>
                  </a:cubicBezTo>
                  <a:cubicBezTo>
                    <a:pt x="643" y="119"/>
                    <a:pt x="643" y="191"/>
                    <a:pt x="643" y="262"/>
                  </a:cubicBezTo>
                  <a:cubicBezTo>
                    <a:pt x="643" y="289"/>
                    <a:pt x="625" y="311"/>
                    <a:pt x="598" y="317"/>
                  </a:cubicBezTo>
                  <a:cubicBezTo>
                    <a:pt x="595" y="317"/>
                    <a:pt x="591" y="318"/>
                    <a:pt x="587" y="318"/>
                  </a:cubicBezTo>
                  <a:cubicBezTo>
                    <a:pt x="555" y="318"/>
                    <a:pt x="522" y="318"/>
                    <a:pt x="490" y="318"/>
                  </a:cubicBezTo>
                  <a:cubicBezTo>
                    <a:pt x="487" y="318"/>
                    <a:pt x="485" y="318"/>
                    <a:pt x="481" y="318"/>
                  </a:cubicBezTo>
                  <a:close/>
                  <a:moveTo>
                    <a:pt x="95" y="449"/>
                  </a:moveTo>
                  <a:cubicBezTo>
                    <a:pt x="214" y="449"/>
                    <a:pt x="332" y="449"/>
                    <a:pt x="451" y="449"/>
                  </a:cubicBezTo>
                  <a:cubicBezTo>
                    <a:pt x="451" y="446"/>
                    <a:pt x="451" y="443"/>
                    <a:pt x="451" y="440"/>
                  </a:cubicBezTo>
                  <a:cubicBezTo>
                    <a:pt x="451" y="362"/>
                    <a:pt x="451" y="285"/>
                    <a:pt x="451" y="208"/>
                  </a:cubicBezTo>
                  <a:cubicBezTo>
                    <a:pt x="451" y="190"/>
                    <a:pt x="449" y="173"/>
                    <a:pt x="457" y="156"/>
                  </a:cubicBezTo>
                  <a:cubicBezTo>
                    <a:pt x="454" y="156"/>
                    <a:pt x="452" y="155"/>
                    <a:pt x="450" y="155"/>
                  </a:cubicBezTo>
                  <a:cubicBezTo>
                    <a:pt x="341" y="155"/>
                    <a:pt x="233" y="155"/>
                    <a:pt x="124" y="156"/>
                  </a:cubicBezTo>
                  <a:cubicBezTo>
                    <a:pt x="105" y="156"/>
                    <a:pt x="95" y="166"/>
                    <a:pt x="95" y="185"/>
                  </a:cubicBezTo>
                  <a:cubicBezTo>
                    <a:pt x="95" y="270"/>
                    <a:pt x="95" y="356"/>
                    <a:pt x="95" y="441"/>
                  </a:cubicBezTo>
                  <a:cubicBezTo>
                    <a:pt x="95" y="444"/>
                    <a:pt x="95" y="446"/>
                    <a:pt x="95" y="449"/>
                  </a:cubicBezTo>
                  <a:close/>
                  <a:moveTo>
                    <a:pt x="665" y="480"/>
                  </a:moveTo>
                  <a:cubicBezTo>
                    <a:pt x="453" y="480"/>
                    <a:pt x="242" y="480"/>
                    <a:pt x="30" y="480"/>
                  </a:cubicBezTo>
                  <a:cubicBezTo>
                    <a:pt x="30" y="486"/>
                    <a:pt x="30" y="492"/>
                    <a:pt x="30" y="499"/>
                  </a:cubicBezTo>
                  <a:cubicBezTo>
                    <a:pt x="28" y="525"/>
                    <a:pt x="50" y="541"/>
                    <a:pt x="72" y="541"/>
                  </a:cubicBezTo>
                  <a:cubicBezTo>
                    <a:pt x="138" y="540"/>
                    <a:pt x="203" y="541"/>
                    <a:pt x="268" y="541"/>
                  </a:cubicBezTo>
                  <a:cubicBezTo>
                    <a:pt x="387" y="541"/>
                    <a:pt x="506" y="541"/>
                    <a:pt x="625" y="541"/>
                  </a:cubicBezTo>
                  <a:cubicBezTo>
                    <a:pt x="645" y="541"/>
                    <a:pt x="661" y="529"/>
                    <a:pt x="665" y="510"/>
                  </a:cubicBezTo>
                  <a:cubicBezTo>
                    <a:pt x="666" y="501"/>
                    <a:pt x="665" y="490"/>
                    <a:pt x="665" y="480"/>
                  </a:cubicBezTo>
                  <a:close/>
                  <a:moveTo>
                    <a:pt x="255" y="126"/>
                  </a:moveTo>
                  <a:cubicBezTo>
                    <a:pt x="258" y="126"/>
                    <a:pt x="261" y="126"/>
                    <a:pt x="264" y="126"/>
                  </a:cubicBezTo>
                  <a:cubicBezTo>
                    <a:pt x="344" y="126"/>
                    <a:pt x="424" y="126"/>
                    <a:pt x="504" y="126"/>
                  </a:cubicBezTo>
                  <a:cubicBezTo>
                    <a:pt x="538" y="126"/>
                    <a:pt x="562" y="150"/>
                    <a:pt x="562" y="184"/>
                  </a:cubicBezTo>
                  <a:cubicBezTo>
                    <a:pt x="562" y="210"/>
                    <a:pt x="562" y="236"/>
                    <a:pt x="562" y="262"/>
                  </a:cubicBezTo>
                  <a:cubicBezTo>
                    <a:pt x="562" y="276"/>
                    <a:pt x="571" y="286"/>
                    <a:pt x="584" y="288"/>
                  </a:cubicBezTo>
                  <a:cubicBezTo>
                    <a:pt x="597" y="290"/>
                    <a:pt x="609" y="283"/>
                    <a:pt x="612" y="270"/>
                  </a:cubicBezTo>
                  <a:cubicBezTo>
                    <a:pt x="614" y="265"/>
                    <a:pt x="614" y="260"/>
                    <a:pt x="614" y="255"/>
                  </a:cubicBezTo>
                  <a:cubicBezTo>
                    <a:pt x="614" y="188"/>
                    <a:pt x="614" y="122"/>
                    <a:pt x="614" y="55"/>
                  </a:cubicBezTo>
                  <a:cubicBezTo>
                    <a:pt x="614" y="35"/>
                    <a:pt x="608" y="30"/>
                    <a:pt x="589" y="30"/>
                  </a:cubicBezTo>
                  <a:cubicBezTo>
                    <a:pt x="486" y="30"/>
                    <a:pt x="382" y="30"/>
                    <a:pt x="279" y="30"/>
                  </a:cubicBezTo>
                  <a:cubicBezTo>
                    <a:pt x="277" y="30"/>
                    <a:pt x="274" y="30"/>
                    <a:pt x="272" y="30"/>
                  </a:cubicBezTo>
                  <a:cubicBezTo>
                    <a:pt x="262" y="31"/>
                    <a:pt x="255" y="37"/>
                    <a:pt x="255" y="47"/>
                  </a:cubicBezTo>
                  <a:cubicBezTo>
                    <a:pt x="254" y="73"/>
                    <a:pt x="255" y="99"/>
                    <a:pt x="255" y="126"/>
                  </a:cubicBezTo>
                  <a:close/>
                  <a:moveTo>
                    <a:pt x="426" y="665"/>
                  </a:moveTo>
                  <a:cubicBezTo>
                    <a:pt x="401" y="638"/>
                    <a:pt x="381" y="610"/>
                    <a:pt x="388" y="571"/>
                  </a:cubicBezTo>
                  <a:cubicBezTo>
                    <a:pt x="361" y="571"/>
                    <a:pt x="334" y="571"/>
                    <a:pt x="307" y="571"/>
                  </a:cubicBezTo>
                  <a:cubicBezTo>
                    <a:pt x="314" y="610"/>
                    <a:pt x="295" y="638"/>
                    <a:pt x="270" y="665"/>
                  </a:cubicBezTo>
                  <a:cubicBezTo>
                    <a:pt x="322" y="665"/>
                    <a:pt x="373" y="665"/>
                    <a:pt x="426" y="665"/>
                  </a:cubicBezTo>
                  <a:close/>
                  <a:moveTo>
                    <a:pt x="537" y="288"/>
                  </a:moveTo>
                  <a:cubicBezTo>
                    <a:pt x="535" y="276"/>
                    <a:pt x="533" y="265"/>
                    <a:pt x="533" y="254"/>
                  </a:cubicBezTo>
                  <a:cubicBezTo>
                    <a:pt x="532" y="231"/>
                    <a:pt x="532" y="208"/>
                    <a:pt x="532" y="184"/>
                  </a:cubicBezTo>
                  <a:cubicBezTo>
                    <a:pt x="532" y="181"/>
                    <a:pt x="532" y="177"/>
                    <a:pt x="531" y="173"/>
                  </a:cubicBezTo>
                  <a:cubicBezTo>
                    <a:pt x="527" y="161"/>
                    <a:pt x="515" y="154"/>
                    <a:pt x="502" y="156"/>
                  </a:cubicBezTo>
                  <a:cubicBezTo>
                    <a:pt x="490" y="158"/>
                    <a:pt x="481" y="168"/>
                    <a:pt x="481" y="181"/>
                  </a:cubicBezTo>
                  <a:cubicBezTo>
                    <a:pt x="481" y="215"/>
                    <a:pt x="481" y="249"/>
                    <a:pt x="481" y="284"/>
                  </a:cubicBezTo>
                  <a:cubicBezTo>
                    <a:pt x="481" y="285"/>
                    <a:pt x="481" y="287"/>
                    <a:pt x="481" y="288"/>
                  </a:cubicBezTo>
                  <a:cubicBezTo>
                    <a:pt x="501" y="288"/>
                    <a:pt x="519" y="288"/>
                    <a:pt x="537" y="288"/>
                  </a:cubicBezTo>
                  <a:close/>
                </a:path>
              </a:pathLst>
            </a:custGeom>
            <a:solidFill>
              <a:srgbClr val="CD96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9" name="Freeform 6"/>
            <p:cNvSpPr>
              <a:spLocks noEditPoints="1"/>
            </p:cNvSpPr>
            <p:nvPr/>
          </p:nvSpPr>
          <p:spPr bwMode="auto">
            <a:xfrm>
              <a:off x="3089276" y="2405063"/>
              <a:ext cx="547688" cy="207963"/>
            </a:xfrm>
            <a:custGeom>
              <a:avLst/>
              <a:gdLst>
                <a:gd name="T0" fmla="*/ 149 w 297"/>
                <a:gd name="T1" fmla="*/ 112 h 112"/>
                <a:gd name="T2" fmla="*/ 19 w 297"/>
                <a:gd name="T3" fmla="*/ 112 h 112"/>
                <a:gd name="T4" fmla="*/ 0 w 297"/>
                <a:gd name="T5" fmla="*/ 93 h 112"/>
                <a:gd name="T6" fmla="*/ 0 w 297"/>
                <a:gd name="T7" fmla="*/ 19 h 112"/>
                <a:gd name="T8" fmla="*/ 19 w 297"/>
                <a:gd name="T9" fmla="*/ 0 h 112"/>
                <a:gd name="T10" fmla="*/ 279 w 297"/>
                <a:gd name="T11" fmla="*/ 0 h 112"/>
                <a:gd name="T12" fmla="*/ 297 w 297"/>
                <a:gd name="T13" fmla="*/ 18 h 112"/>
                <a:gd name="T14" fmla="*/ 297 w 297"/>
                <a:gd name="T15" fmla="*/ 93 h 112"/>
                <a:gd name="T16" fmla="*/ 278 w 297"/>
                <a:gd name="T17" fmla="*/ 112 h 112"/>
                <a:gd name="T18" fmla="*/ 149 w 297"/>
                <a:gd name="T19" fmla="*/ 112 h 112"/>
                <a:gd name="T20" fmla="*/ 30 w 297"/>
                <a:gd name="T21" fmla="*/ 30 h 112"/>
                <a:gd name="T22" fmla="*/ 30 w 297"/>
                <a:gd name="T23" fmla="*/ 82 h 112"/>
                <a:gd name="T24" fmla="*/ 268 w 297"/>
                <a:gd name="T25" fmla="*/ 82 h 112"/>
                <a:gd name="T26" fmla="*/ 268 w 297"/>
                <a:gd name="T27" fmla="*/ 30 h 112"/>
                <a:gd name="T28" fmla="*/ 30 w 297"/>
                <a:gd name="T29" fmla="*/ 3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7" h="112">
                  <a:moveTo>
                    <a:pt x="149" y="112"/>
                  </a:moveTo>
                  <a:cubicBezTo>
                    <a:pt x="106" y="112"/>
                    <a:pt x="62" y="112"/>
                    <a:pt x="19" y="112"/>
                  </a:cubicBezTo>
                  <a:cubicBezTo>
                    <a:pt x="5" y="112"/>
                    <a:pt x="0" y="107"/>
                    <a:pt x="0" y="93"/>
                  </a:cubicBezTo>
                  <a:cubicBezTo>
                    <a:pt x="0" y="68"/>
                    <a:pt x="0" y="44"/>
                    <a:pt x="0" y="19"/>
                  </a:cubicBezTo>
                  <a:cubicBezTo>
                    <a:pt x="0" y="5"/>
                    <a:pt x="5" y="0"/>
                    <a:pt x="19" y="0"/>
                  </a:cubicBezTo>
                  <a:cubicBezTo>
                    <a:pt x="106" y="0"/>
                    <a:pt x="192" y="0"/>
                    <a:pt x="279" y="0"/>
                  </a:cubicBezTo>
                  <a:cubicBezTo>
                    <a:pt x="292" y="0"/>
                    <a:pt x="297" y="5"/>
                    <a:pt x="297" y="18"/>
                  </a:cubicBezTo>
                  <a:cubicBezTo>
                    <a:pt x="297" y="43"/>
                    <a:pt x="297" y="68"/>
                    <a:pt x="297" y="93"/>
                  </a:cubicBezTo>
                  <a:cubicBezTo>
                    <a:pt x="297" y="107"/>
                    <a:pt x="292" y="112"/>
                    <a:pt x="278" y="112"/>
                  </a:cubicBezTo>
                  <a:cubicBezTo>
                    <a:pt x="235" y="112"/>
                    <a:pt x="192" y="112"/>
                    <a:pt x="149" y="112"/>
                  </a:cubicBezTo>
                  <a:close/>
                  <a:moveTo>
                    <a:pt x="30" y="30"/>
                  </a:moveTo>
                  <a:cubicBezTo>
                    <a:pt x="30" y="48"/>
                    <a:pt x="30" y="65"/>
                    <a:pt x="30" y="82"/>
                  </a:cubicBezTo>
                  <a:cubicBezTo>
                    <a:pt x="109" y="82"/>
                    <a:pt x="189" y="82"/>
                    <a:pt x="268" y="82"/>
                  </a:cubicBezTo>
                  <a:cubicBezTo>
                    <a:pt x="268" y="64"/>
                    <a:pt x="268" y="47"/>
                    <a:pt x="268" y="30"/>
                  </a:cubicBezTo>
                  <a:cubicBezTo>
                    <a:pt x="188" y="30"/>
                    <a:pt x="109" y="30"/>
                    <a:pt x="30" y="30"/>
                  </a:cubicBezTo>
                  <a:close/>
                </a:path>
              </a:pathLst>
            </a:custGeom>
            <a:solidFill>
              <a:srgbClr val="E748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0" name="Freeform 7"/>
            <p:cNvSpPr>
              <a:spLocks/>
            </p:cNvSpPr>
            <p:nvPr/>
          </p:nvSpPr>
          <p:spPr bwMode="auto">
            <a:xfrm>
              <a:off x="3089276" y="2289175"/>
              <a:ext cx="550863" cy="55563"/>
            </a:xfrm>
            <a:custGeom>
              <a:avLst/>
              <a:gdLst>
                <a:gd name="T0" fmla="*/ 150 w 298"/>
                <a:gd name="T1" fmla="*/ 0 h 30"/>
                <a:gd name="T2" fmla="*/ 280 w 298"/>
                <a:gd name="T3" fmla="*/ 0 h 30"/>
                <a:gd name="T4" fmla="*/ 297 w 298"/>
                <a:gd name="T5" fmla="*/ 13 h 30"/>
                <a:gd name="T6" fmla="*/ 286 w 298"/>
                <a:gd name="T7" fmla="*/ 29 h 30"/>
                <a:gd name="T8" fmla="*/ 279 w 298"/>
                <a:gd name="T9" fmla="*/ 30 h 30"/>
                <a:gd name="T10" fmla="*/ 19 w 298"/>
                <a:gd name="T11" fmla="*/ 30 h 30"/>
                <a:gd name="T12" fmla="*/ 0 w 298"/>
                <a:gd name="T13" fmla="*/ 16 h 30"/>
                <a:gd name="T14" fmla="*/ 17 w 298"/>
                <a:gd name="T15" fmla="*/ 0 h 30"/>
                <a:gd name="T16" fmla="*/ 122 w 298"/>
                <a:gd name="T17" fmla="*/ 0 h 30"/>
                <a:gd name="T18" fmla="*/ 150 w 298"/>
                <a:gd name="T1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8" h="30">
                  <a:moveTo>
                    <a:pt x="150" y="0"/>
                  </a:moveTo>
                  <a:cubicBezTo>
                    <a:pt x="193" y="0"/>
                    <a:pt x="236" y="0"/>
                    <a:pt x="280" y="0"/>
                  </a:cubicBezTo>
                  <a:cubicBezTo>
                    <a:pt x="290" y="0"/>
                    <a:pt x="296" y="5"/>
                    <a:pt x="297" y="13"/>
                  </a:cubicBezTo>
                  <a:cubicBezTo>
                    <a:pt x="298" y="21"/>
                    <a:pt x="294" y="27"/>
                    <a:pt x="286" y="29"/>
                  </a:cubicBezTo>
                  <a:cubicBezTo>
                    <a:pt x="284" y="30"/>
                    <a:pt x="281" y="30"/>
                    <a:pt x="279" y="30"/>
                  </a:cubicBezTo>
                  <a:cubicBezTo>
                    <a:pt x="192" y="30"/>
                    <a:pt x="105" y="30"/>
                    <a:pt x="19" y="30"/>
                  </a:cubicBezTo>
                  <a:cubicBezTo>
                    <a:pt x="7" y="30"/>
                    <a:pt x="1" y="25"/>
                    <a:pt x="0" y="16"/>
                  </a:cubicBezTo>
                  <a:cubicBezTo>
                    <a:pt x="0" y="6"/>
                    <a:pt x="6" y="0"/>
                    <a:pt x="17" y="0"/>
                  </a:cubicBezTo>
                  <a:cubicBezTo>
                    <a:pt x="52" y="0"/>
                    <a:pt x="87" y="0"/>
                    <a:pt x="122" y="0"/>
                  </a:cubicBezTo>
                  <a:cubicBezTo>
                    <a:pt x="131" y="0"/>
                    <a:pt x="140" y="0"/>
                    <a:pt x="150" y="0"/>
                  </a:cubicBezTo>
                  <a:close/>
                </a:path>
              </a:pathLst>
            </a:custGeom>
            <a:solidFill>
              <a:srgbClr val="E748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1" name="Freeform 8"/>
            <p:cNvSpPr>
              <a:spLocks/>
            </p:cNvSpPr>
            <p:nvPr/>
          </p:nvSpPr>
          <p:spPr bwMode="auto">
            <a:xfrm>
              <a:off x="3146426" y="2173288"/>
              <a:ext cx="431800" cy="55563"/>
            </a:xfrm>
            <a:custGeom>
              <a:avLst/>
              <a:gdLst>
                <a:gd name="T0" fmla="*/ 118 w 234"/>
                <a:gd name="T1" fmla="*/ 0 h 30"/>
                <a:gd name="T2" fmla="*/ 218 w 234"/>
                <a:gd name="T3" fmla="*/ 0 h 30"/>
                <a:gd name="T4" fmla="*/ 232 w 234"/>
                <a:gd name="T5" fmla="*/ 8 h 30"/>
                <a:gd name="T6" fmla="*/ 231 w 234"/>
                <a:gd name="T7" fmla="*/ 23 h 30"/>
                <a:gd name="T8" fmla="*/ 215 w 234"/>
                <a:gd name="T9" fmla="*/ 30 h 30"/>
                <a:gd name="T10" fmla="*/ 128 w 234"/>
                <a:gd name="T11" fmla="*/ 30 h 30"/>
                <a:gd name="T12" fmla="*/ 21 w 234"/>
                <a:gd name="T13" fmla="*/ 30 h 30"/>
                <a:gd name="T14" fmla="*/ 3 w 234"/>
                <a:gd name="T15" fmla="*/ 18 h 30"/>
                <a:gd name="T16" fmla="*/ 18 w 234"/>
                <a:gd name="T17" fmla="*/ 0 h 30"/>
                <a:gd name="T18" fmla="*/ 118 w 234"/>
                <a:gd name="T1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" h="30">
                  <a:moveTo>
                    <a:pt x="118" y="0"/>
                  </a:moveTo>
                  <a:cubicBezTo>
                    <a:pt x="151" y="0"/>
                    <a:pt x="185" y="0"/>
                    <a:pt x="218" y="0"/>
                  </a:cubicBezTo>
                  <a:cubicBezTo>
                    <a:pt x="225" y="0"/>
                    <a:pt x="230" y="2"/>
                    <a:pt x="232" y="8"/>
                  </a:cubicBezTo>
                  <a:cubicBezTo>
                    <a:pt x="234" y="12"/>
                    <a:pt x="233" y="18"/>
                    <a:pt x="231" y="23"/>
                  </a:cubicBezTo>
                  <a:cubicBezTo>
                    <a:pt x="229" y="29"/>
                    <a:pt x="222" y="30"/>
                    <a:pt x="215" y="30"/>
                  </a:cubicBezTo>
                  <a:cubicBezTo>
                    <a:pt x="186" y="30"/>
                    <a:pt x="157" y="30"/>
                    <a:pt x="128" y="30"/>
                  </a:cubicBezTo>
                  <a:cubicBezTo>
                    <a:pt x="93" y="30"/>
                    <a:pt x="57" y="30"/>
                    <a:pt x="21" y="30"/>
                  </a:cubicBezTo>
                  <a:cubicBezTo>
                    <a:pt x="10" y="30"/>
                    <a:pt x="4" y="26"/>
                    <a:pt x="3" y="18"/>
                  </a:cubicBezTo>
                  <a:cubicBezTo>
                    <a:pt x="0" y="8"/>
                    <a:pt x="7" y="0"/>
                    <a:pt x="18" y="0"/>
                  </a:cubicBezTo>
                  <a:cubicBezTo>
                    <a:pt x="52" y="0"/>
                    <a:pt x="85" y="0"/>
                    <a:pt x="118" y="0"/>
                  </a:cubicBezTo>
                  <a:close/>
                </a:path>
              </a:pathLst>
            </a:custGeom>
            <a:solidFill>
              <a:srgbClr val="E748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2" name="Freeform 9"/>
            <p:cNvSpPr>
              <a:spLocks/>
            </p:cNvSpPr>
            <p:nvPr/>
          </p:nvSpPr>
          <p:spPr bwMode="auto">
            <a:xfrm>
              <a:off x="3475038" y="2754313"/>
              <a:ext cx="55563" cy="55563"/>
            </a:xfrm>
            <a:custGeom>
              <a:avLst/>
              <a:gdLst>
                <a:gd name="T0" fmla="*/ 14 w 30"/>
                <a:gd name="T1" fmla="*/ 29 h 30"/>
                <a:gd name="T2" fmla="*/ 0 w 30"/>
                <a:gd name="T3" fmla="*/ 14 h 30"/>
                <a:gd name="T4" fmla="*/ 15 w 30"/>
                <a:gd name="T5" fmla="*/ 0 h 30"/>
                <a:gd name="T6" fmla="*/ 30 w 30"/>
                <a:gd name="T7" fmla="*/ 15 h 30"/>
                <a:gd name="T8" fmla="*/ 14 w 30"/>
                <a:gd name="T9" fmla="*/ 2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0">
                  <a:moveTo>
                    <a:pt x="14" y="29"/>
                  </a:moveTo>
                  <a:cubicBezTo>
                    <a:pt x="6" y="29"/>
                    <a:pt x="0" y="22"/>
                    <a:pt x="0" y="14"/>
                  </a:cubicBezTo>
                  <a:cubicBezTo>
                    <a:pt x="1" y="6"/>
                    <a:pt x="7" y="0"/>
                    <a:pt x="15" y="0"/>
                  </a:cubicBezTo>
                  <a:cubicBezTo>
                    <a:pt x="23" y="1"/>
                    <a:pt x="30" y="7"/>
                    <a:pt x="30" y="15"/>
                  </a:cubicBezTo>
                  <a:cubicBezTo>
                    <a:pt x="29" y="23"/>
                    <a:pt x="22" y="30"/>
                    <a:pt x="14" y="29"/>
                  </a:cubicBezTo>
                  <a:close/>
                </a:path>
              </a:pathLst>
            </a:custGeom>
            <a:solidFill>
              <a:srgbClr val="E748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3" name="Freeform 10"/>
            <p:cNvSpPr>
              <a:spLocks/>
            </p:cNvSpPr>
            <p:nvPr/>
          </p:nvSpPr>
          <p:spPr bwMode="auto">
            <a:xfrm>
              <a:off x="3357563" y="2754313"/>
              <a:ext cx="53975" cy="53975"/>
            </a:xfrm>
            <a:custGeom>
              <a:avLst/>
              <a:gdLst>
                <a:gd name="T0" fmla="*/ 15 w 29"/>
                <a:gd name="T1" fmla="*/ 0 h 29"/>
                <a:gd name="T2" fmla="*/ 29 w 29"/>
                <a:gd name="T3" fmla="*/ 15 h 29"/>
                <a:gd name="T4" fmla="*/ 15 w 29"/>
                <a:gd name="T5" fmla="*/ 29 h 29"/>
                <a:gd name="T6" fmla="*/ 0 w 29"/>
                <a:gd name="T7" fmla="*/ 15 h 29"/>
                <a:gd name="T8" fmla="*/ 15 w 29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9">
                  <a:moveTo>
                    <a:pt x="15" y="0"/>
                  </a:moveTo>
                  <a:cubicBezTo>
                    <a:pt x="23" y="0"/>
                    <a:pt x="29" y="7"/>
                    <a:pt x="29" y="15"/>
                  </a:cubicBezTo>
                  <a:cubicBezTo>
                    <a:pt x="29" y="23"/>
                    <a:pt x="23" y="29"/>
                    <a:pt x="15" y="29"/>
                  </a:cubicBezTo>
                  <a:cubicBezTo>
                    <a:pt x="7" y="29"/>
                    <a:pt x="0" y="23"/>
                    <a:pt x="0" y="15"/>
                  </a:cubicBezTo>
                  <a:cubicBezTo>
                    <a:pt x="0" y="7"/>
                    <a:pt x="6" y="0"/>
                    <a:pt x="15" y="0"/>
                  </a:cubicBezTo>
                  <a:close/>
                </a:path>
              </a:pathLst>
            </a:custGeom>
            <a:solidFill>
              <a:srgbClr val="E748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4" name="Oval 11"/>
            <p:cNvSpPr>
              <a:spLocks noChangeArrowheads="1"/>
            </p:cNvSpPr>
            <p:nvPr/>
          </p:nvSpPr>
          <p:spPr bwMode="auto">
            <a:xfrm>
              <a:off x="3594101" y="2754313"/>
              <a:ext cx="53975" cy="53975"/>
            </a:xfrm>
            <a:prstGeom prst="ellipse">
              <a:avLst/>
            </a:prstGeom>
            <a:solidFill>
              <a:srgbClr val="E748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85" name="Группа 84"/>
          <p:cNvGrpSpPr/>
          <p:nvPr/>
        </p:nvGrpSpPr>
        <p:grpSpPr>
          <a:xfrm>
            <a:off x="7185806" y="1387525"/>
            <a:ext cx="615409" cy="615409"/>
            <a:chOff x="4759326" y="3443288"/>
            <a:chExt cx="1524000" cy="1524000"/>
          </a:xfrm>
        </p:grpSpPr>
        <p:sp>
          <p:nvSpPr>
            <p:cNvPr id="86" name="Freeform 13"/>
            <p:cNvSpPr>
              <a:spLocks noEditPoints="1"/>
            </p:cNvSpPr>
            <p:nvPr/>
          </p:nvSpPr>
          <p:spPr bwMode="auto">
            <a:xfrm>
              <a:off x="4759326" y="3443288"/>
              <a:ext cx="1524000" cy="1524000"/>
            </a:xfrm>
            <a:custGeom>
              <a:avLst/>
              <a:gdLst>
                <a:gd name="T0" fmla="*/ 825 w 826"/>
                <a:gd name="T1" fmla="*/ 757 h 826"/>
                <a:gd name="T2" fmla="*/ 0 w 826"/>
                <a:gd name="T3" fmla="*/ 742 h 826"/>
                <a:gd name="T4" fmla="*/ 73 w 826"/>
                <a:gd name="T5" fmla="*/ 0 h 826"/>
                <a:gd name="T6" fmla="*/ 97 w 826"/>
                <a:gd name="T7" fmla="*/ 185 h 826"/>
                <a:gd name="T8" fmla="*/ 729 w 826"/>
                <a:gd name="T9" fmla="*/ 169 h 826"/>
                <a:gd name="T10" fmla="*/ 132 w 826"/>
                <a:gd name="T11" fmla="*/ 169 h 826"/>
                <a:gd name="T12" fmla="*/ 140 w 826"/>
                <a:gd name="T13" fmla="*/ 145 h 826"/>
                <a:gd name="T14" fmla="*/ 729 w 826"/>
                <a:gd name="T15" fmla="*/ 136 h 826"/>
                <a:gd name="T16" fmla="*/ 754 w 826"/>
                <a:gd name="T17" fmla="*/ 0 h 826"/>
                <a:gd name="T18" fmla="*/ 826 w 826"/>
                <a:gd name="T19" fmla="*/ 73 h 826"/>
                <a:gd name="T20" fmla="*/ 647 w 826"/>
                <a:gd name="T21" fmla="*/ 370 h 826"/>
                <a:gd name="T22" fmla="*/ 638 w 826"/>
                <a:gd name="T23" fmla="*/ 754 h 826"/>
                <a:gd name="T24" fmla="*/ 768 w 826"/>
                <a:gd name="T25" fmla="*/ 730 h 826"/>
                <a:gd name="T26" fmla="*/ 87 w 826"/>
                <a:gd name="T27" fmla="*/ 778 h 826"/>
                <a:gd name="T28" fmla="*/ 59 w 826"/>
                <a:gd name="T29" fmla="*/ 730 h 826"/>
                <a:gd name="T30" fmla="*/ 163 w 826"/>
                <a:gd name="T31" fmla="*/ 754 h 826"/>
                <a:gd name="T32" fmla="*/ 97 w 826"/>
                <a:gd name="T33" fmla="*/ 523 h 826"/>
                <a:gd name="T34" fmla="*/ 82 w 826"/>
                <a:gd name="T35" fmla="*/ 681 h 826"/>
                <a:gd name="T36" fmla="*/ 679 w 826"/>
                <a:gd name="T37" fmla="*/ 802 h 826"/>
                <a:gd name="T38" fmla="*/ 745 w 826"/>
                <a:gd name="T39" fmla="*/ 681 h 826"/>
                <a:gd name="T40" fmla="*/ 729 w 826"/>
                <a:gd name="T41" fmla="*/ 370 h 826"/>
                <a:gd name="T42" fmla="*/ 590 w 826"/>
                <a:gd name="T43" fmla="*/ 386 h 826"/>
                <a:gd name="T44" fmla="*/ 446 w 826"/>
                <a:gd name="T45" fmla="*/ 399 h 826"/>
                <a:gd name="T46" fmla="*/ 425 w 826"/>
                <a:gd name="T47" fmla="*/ 382 h 826"/>
                <a:gd name="T48" fmla="*/ 401 w 826"/>
                <a:gd name="T49" fmla="*/ 218 h 826"/>
                <a:gd name="T50" fmla="*/ 382 w 826"/>
                <a:gd name="T51" fmla="*/ 474 h 826"/>
                <a:gd name="T52" fmla="*/ 237 w 826"/>
                <a:gd name="T53" fmla="*/ 228 h 826"/>
                <a:gd name="T54" fmla="*/ 213 w 826"/>
                <a:gd name="T55" fmla="*/ 304 h 826"/>
                <a:gd name="T56" fmla="*/ 97 w 826"/>
                <a:gd name="T57" fmla="*/ 322 h 826"/>
                <a:gd name="T58" fmla="*/ 196 w 826"/>
                <a:gd name="T59" fmla="*/ 345 h 826"/>
                <a:gd name="T60" fmla="*/ 195 w 826"/>
                <a:gd name="T61" fmla="*/ 474 h 826"/>
                <a:gd name="T62" fmla="*/ 97 w 826"/>
                <a:gd name="T63" fmla="*/ 497 h 826"/>
                <a:gd name="T64" fmla="*/ 213 w 826"/>
                <a:gd name="T65" fmla="*/ 516 h 826"/>
                <a:gd name="T66" fmla="*/ 237 w 826"/>
                <a:gd name="T67" fmla="*/ 753 h 826"/>
                <a:gd name="T68" fmla="*/ 256 w 826"/>
                <a:gd name="T69" fmla="*/ 497 h 826"/>
                <a:gd name="T70" fmla="*/ 401 w 826"/>
                <a:gd name="T71" fmla="*/ 744 h 826"/>
                <a:gd name="T72" fmla="*/ 425 w 826"/>
                <a:gd name="T73" fmla="*/ 743 h 826"/>
                <a:gd name="T74" fmla="*/ 450 w 826"/>
                <a:gd name="T75" fmla="*/ 575 h 826"/>
                <a:gd name="T76" fmla="*/ 590 w 826"/>
                <a:gd name="T77" fmla="*/ 583 h 826"/>
                <a:gd name="T78" fmla="*/ 590 w 826"/>
                <a:gd name="T79" fmla="*/ 753 h 826"/>
                <a:gd name="T80" fmla="*/ 613 w 826"/>
                <a:gd name="T81" fmla="*/ 363 h 826"/>
                <a:gd name="T82" fmla="*/ 729 w 826"/>
                <a:gd name="T83" fmla="*/ 345 h 826"/>
                <a:gd name="T84" fmla="*/ 629 w 826"/>
                <a:gd name="T85" fmla="*/ 322 h 826"/>
                <a:gd name="T86" fmla="*/ 613 w 826"/>
                <a:gd name="T87" fmla="*/ 218 h 826"/>
                <a:gd name="T88" fmla="*/ 24 w 826"/>
                <a:gd name="T89" fmla="*/ 87 h 826"/>
                <a:gd name="T90" fmla="*/ 64 w 826"/>
                <a:gd name="T91" fmla="*/ 659 h 826"/>
                <a:gd name="T92" fmla="*/ 73 w 826"/>
                <a:gd name="T93" fmla="*/ 26 h 826"/>
                <a:gd name="T94" fmla="*/ 802 w 826"/>
                <a:gd name="T95" fmla="*/ 88 h 826"/>
                <a:gd name="T96" fmla="*/ 754 w 826"/>
                <a:gd name="T97" fmla="*/ 35 h 826"/>
                <a:gd name="T98" fmla="*/ 758 w 826"/>
                <a:gd name="T99" fmla="*/ 658 h 826"/>
                <a:gd name="T100" fmla="*/ 262 w 826"/>
                <a:gd name="T101" fmla="*/ 218 h 826"/>
                <a:gd name="T102" fmla="*/ 376 w 826"/>
                <a:gd name="T103" fmla="*/ 218 h 826"/>
                <a:gd name="T104" fmla="*/ 262 w 826"/>
                <a:gd name="T105" fmla="*/ 523 h 826"/>
                <a:gd name="T106" fmla="*/ 565 w 826"/>
                <a:gd name="T107" fmla="*/ 218 h 826"/>
                <a:gd name="T108" fmla="*/ 565 w 826"/>
                <a:gd name="T109" fmla="*/ 368 h 826"/>
                <a:gd name="T110" fmla="*/ 451 w 826"/>
                <a:gd name="T111" fmla="*/ 753 h 826"/>
                <a:gd name="T112" fmla="*/ 451 w 826"/>
                <a:gd name="T113" fmla="*/ 604 h 826"/>
                <a:gd name="T114" fmla="*/ 188 w 826"/>
                <a:gd name="T115" fmla="*/ 218 h 826"/>
                <a:gd name="T116" fmla="*/ 638 w 826"/>
                <a:gd name="T117" fmla="*/ 297 h 826"/>
                <a:gd name="T118" fmla="*/ 638 w 826"/>
                <a:gd name="T119" fmla="*/ 218 h 826"/>
                <a:gd name="T120" fmla="*/ 188 w 826"/>
                <a:gd name="T121" fmla="*/ 378 h 826"/>
                <a:gd name="T122" fmla="*/ 97 w 826"/>
                <a:gd name="T123" fmla="*/ 371 h 826"/>
                <a:gd name="T124" fmla="*/ 188 w 826"/>
                <a:gd name="T125" fmla="*/ 449 h 8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26" h="826">
                  <a:moveTo>
                    <a:pt x="826" y="73"/>
                  </a:moveTo>
                  <a:cubicBezTo>
                    <a:pt x="826" y="300"/>
                    <a:pt x="826" y="527"/>
                    <a:pt x="826" y="754"/>
                  </a:cubicBezTo>
                  <a:cubicBezTo>
                    <a:pt x="826" y="755"/>
                    <a:pt x="825" y="756"/>
                    <a:pt x="825" y="757"/>
                  </a:cubicBezTo>
                  <a:cubicBezTo>
                    <a:pt x="816" y="799"/>
                    <a:pt x="783" y="826"/>
                    <a:pt x="741" y="826"/>
                  </a:cubicBezTo>
                  <a:cubicBezTo>
                    <a:pt x="522" y="826"/>
                    <a:pt x="303" y="826"/>
                    <a:pt x="85" y="826"/>
                  </a:cubicBezTo>
                  <a:cubicBezTo>
                    <a:pt x="38" y="826"/>
                    <a:pt x="0" y="789"/>
                    <a:pt x="0" y="742"/>
                  </a:cubicBezTo>
                  <a:cubicBezTo>
                    <a:pt x="0" y="523"/>
                    <a:pt x="0" y="303"/>
                    <a:pt x="0" y="84"/>
                  </a:cubicBezTo>
                  <a:cubicBezTo>
                    <a:pt x="0" y="50"/>
                    <a:pt x="17" y="24"/>
                    <a:pt x="48" y="9"/>
                  </a:cubicBezTo>
                  <a:cubicBezTo>
                    <a:pt x="55" y="5"/>
                    <a:pt x="64" y="3"/>
                    <a:pt x="73" y="0"/>
                  </a:cubicBezTo>
                  <a:cubicBezTo>
                    <a:pt x="79" y="0"/>
                    <a:pt x="85" y="0"/>
                    <a:pt x="90" y="0"/>
                  </a:cubicBezTo>
                  <a:cubicBezTo>
                    <a:pt x="96" y="5"/>
                    <a:pt x="97" y="11"/>
                    <a:pt x="97" y="19"/>
                  </a:cubicBezTo>
                  <a:cubicBezTo>
                    <a:pt x="97" y="74"/>
                    <a:pt x="97" y="129"/>
                    <a:pt x="97" y="185"/>
                  </a:cubicBezTo>
                  <a:cubicBezTo>
                    <a:pt x="97" y="188"/>
                    <a:pt x="97" y="191"/>
                    <a:pt x="97" y="193"/>
                  </a:cubicBezTo>
                  <a:cubicBezTo>
                    <a:pt x="308" y="193"/>
                    <a:pt x="519" y="193"/>
                    <a:pt x="729" y="193"/>
                  </a:cubicBezTo>
                  <a:cubicBezTo>
                    <a:pt x="729" y="185"/>
                    <a:pt x="729" y="178"/>
                    <a:pt x="729" y="169"/>
                  </a:cubicBezTo>
                  <a:cubicBezTo>
                    <a:pt x="725" y="169"/>
                    <a:pt x="722" y="169"/>
                    <a:pt x="718" y="169"/>
                  </a:cubicBezTo>
                  <a:cubicBezTo>
                    <a:pt x="526" y="169"/>
                    <a:pt x="333" y="169"/>
                    <a:pt x="140" y="169"/>
                  </a:cubicBezTo>
                  <a:cubicBezTo>
                    <a:pt x="138" y="169"/>
                    <a:pt x="135" y="170"/>
                    <a:pt x="132" y="169"/>
                  </a:cubicBezTo>
                  <a:cubicBezTo>
                    <a:pt x="126" y="169"/>
                    <a:pt x="121" y="164"/>
                    <a:pt x="121" y="157"/>
                  </a:cubicBezTo>
                  <a:cubicBezTo>
                    <a:pt x="121" y="150"/>
                    <a:pt x="125" y="146"/>
                    <a:pt x="132" y="145"/>
                  </a:cubicBezTo>
                  <a:cubicBezTo>
                    <a:pt x="135" y="145"/>
                    <a:pt x="137" y="145"/>
                    <a:pt x="140" y="145"/>
                  </a:cubicBezTo>
                  <a:cubicBezTo>
                    <a:pt x="333" y="145"/>
                    <a:pt x="526" y="145"/>
                    <a:pt x="719" y="145"/>
                  </a:cubicBezTo>
                  <a:cubicBezTo>
                    <a:pt x="722" y="145"/>
                    <a:pt x="725" y="145"/>
                    <a:pt x="729" y="145"/>
                  </a:cubicBezTo>
                  <a:cubicBezTo>
                    <a:pt x="729" y="141"/>
                    <a:pt x="729" y="139"/>
                    <a:pt x="729" y="136"/>
                  </a:cubicBezTo>
                  <a:cubicBezTo>
                    <a:pt x="729" y="97"/>
                    <a:pt x="730" y="58"/>
                    <a:pt x="729" y="19"/>
                  </a:cubicBezTo>
                  <a:cubicBezTo>
                    <a:pt x="729" y="11"/>
                    <a:pt x="730" y="5"/>
                    <a:pt x="736" y="0"/>
                  </a:cubicBezTo>
                  <a:cubicBezTo>
                    <a:pt x="742" y="0"/>
                    <a:pt x="748" y="0"/>
                    <a:pt x="754" y="0"/>
                  </a:cubicBezTo>
                  <a:cubicBezTo>
                    <a:pt x="755" y="1"/>
                    <a:pt x="756" y="1"/>
                    <a:pt x="757" y="1"/>
                  </a:cubicBezTo>
                  <a:cubicBezTo>
                    <a:pt x="794" y="10"/>
                    <a:pt x="816" y="32"/>
                    <a:pt x="825" y="68"/>
                  </a:cubicBezTo>
                  <a:cubicBezTo>
                    <a:pt x="825" y="70"/>
                    <a:pt x="826" y="71"/>
                    <a:pt x="826" y="73"/>
                  </a:cubicBezTo>
                  <a:close/>
                  <a:moveTo>
                    <a:pt x="729" y="370"/>
                  </a:moveTo>
                  <a:cubicBezTo>
                    <a:pt x="726" y="370"/>
                    <a:pt x="723" y="370"/>
                    <a:pt x="721" y="370"/>
                  </a:cubicBezTo>
                  <a:cubicBezTo>
                    <a:pt x="696" y="370"/>
                    <a:pt x="672" y="370"/>
                    <a:pt x="647" y="370"/>
                  </a:cubicBezTo>
                  <a:cubicBezTo>
                    <a:pt x="640" y="370"/>
                    <a:pt x="638" y="372"/>
                    <a:pt x="638" y="379"/>
                  </a:cubicBezTo>
                  <a:cubicBezTo>
                    <a:pt x="638" y="501"/>
                    <a:pt x="638" y="623"/>
                    <a:pt x="638" y="745"/>
                  </a:cubicBezTo>
                  <a:cubicBezTo>
                    <a:pt x="638" y="748"/>
                    <a:pt x="638" y="750"/>
                    <a:pt x="638" y="754"/>
                  </a:cubicBezTo>
                  <a:cubicBezTo>
                    <a:pt x="673" y="754"/>
                    <a:pt x="707" y="754"/>
                    <a:pt x="741" y="754"/>
                  </a:cubicBezTo>
                  <a:cubicBezTo>
                    <a:pt x="748" y="753"/>
                    <a:pt x="752" y="749"/>
                    <a:pt x="754" y="742"/>
                  </a:cubicBezTo>
                  <a:cubicBezTo>
                    <a:pt x="755" y="733"/>
                    <a:pt x="760" y="729"/>
                    <a:pt x="768" y="730"/>
                  </a:cubicBezTo>
                  <a:cubicBezTo>
                    <a:pt x="774" y="730"/>
                    <a:pt x="778" y="736"/>
                    <a:pt x="778" y="744"/>
                  </a:cubicBezTo>
                  <a:cubicBezTo>
                    <a:pt x="777" y="763"/>
                    <a:pt x="761" y="778"/>
                    <a:pt x="740" y="778"/>
                  </a:cubicBezTo>
                  <a:cubicBezTo>
                    <a:pt x="522" y="778"/>
                    <a:pt x="305" y="778"/>
                    <a:pt x="87" y="778"/>
                  </a:cubicBezTo>
                  <a:cubicBezTo>
                    <a:pt x="85" y="778"/>
                    <a:pt x="83" y="778"/>
                    <a:pt x="81" y="778"/>
                  </a:cubicBezTo>
                  <a:cubicBezTo>
                    <a:pt x="63" y="777"/>
                    <a:pt x="47" y="759"/>
                    <a:pt x="48" y="741"/>
                  </a:cubicBezTo>
                  <a:cubicBezTo>
                    <a:pt x="49" y="735"/>
                    <a:pt x="53" y="730"/>
                    <a:pt x="59" y="730"/>
                  </a:cubicBezTo>
                  <a:cubicBezTo>
                    <a:pt x="66" y="729"/>
                    <a:pt x="71" y="733"/>
                    <a:pt x="73" y="740"/>
                  </a:cubicBezTo>
                  <a:cubicBezTo>
                    <a:pt x="75" y="751"/>
                    <a:pt x="78" y="754"/>
                    <a:pt x="89" y="754"/>
                  </a:cubicBezTo>
                  <a:cubicBezTo>
                    <a:pt x="114" y="754"/>
                    <a:pt x="139" y="754"/>
                    <a:pt x="163" y="754"/>
                  </a:cubicBezTo>
                  <a:cubicBezTo>
                    <a:pt x="171" y="754"/>
                    <a:pt x="179" y="754"/>
                    <a:pt x="188" y="754"/>
                  </a:cubicBezTo>
                  <a:cubicBezTo>
                    <a:pt x="188" y="676"/>
                    <a:pt x="188" y="600"/>
                    <a:pt x="188" y="523"/>
                  </a:cubicBezTo>
                  <a:cubicBezTo>
                    <a:pt x="157" y="523"/>
                    <a:pt x="127" y="523"/>
                    <a:pt x="97" y="523"/>
                  </a:cubicBezTo>
                  <a:cubicBezTo>
                    <a:pt x="97" y="526"/>
                    <a:pt x="97" y="529"/>
                    <a:pt x="97" y="532"/>
                  </a:cubicBezTo>
                  <a:cubicBezTo>
                    <a:pt x="97" y="576"/>
                    <a:pt x="97" y="620"/>
                    <a:pt x="97" y="665"/>
                  </a:cubicBezTo>
                  <a:cubicBezTo>
                    <a:pt x="97" y="677"/>
                    <a:pt x="94" y="680"/>
                    <a:pt x="82" y="681"/>
                  </a:cubicBezTo>
                  <a:cubicBezTo>
                    <a:pt x="41" y="685"/>
                    <a:pt x="15" y="723"/>
                    <a:pt x="28" y="761"/>
                  </a:cubicBezTo>
                  <a:cubicBezTo>
                    <a:pt x="36" y="786"/>
                    <a:pt x="59" y="802"/>
                    <a:pt x="89" y="802"/>
                  </a:cubicBezTo>
                  <a:cubicBezTo>
                    <a:pt x="286" y="802"/>
                    <a:pt x="483" y="802"/>
                    <a:pt x="679" y="802"/>
                  </a:cubicBezTo>
                  <a:cubicBezTo>
                    <a:pt x="700" y="802"/>
                    <a:pt x="720" y="802"/>
                    <a:pt x="740" y="802"/>
                  </a:cubicBezTo>
                  <a:cubicBezTo>
                    <a:pt x="774" y="802"/>
                    <a:pt x="801" y="776"/>
                    <a:pt x="802" y="743"/>
                  </a:cubicBezTo>
                  <a:cubicBezTo>
                    <a:pt x="803" y="711"/>
                    <a:pt x="778" y="684"/>
                    <a:pt x="745" y="681"/>
                  </a:cubicBezTo>
                  <a:cubicBezTo>
                    <a:pt x="732" y="680"/>
                    <a:pt x="729" y="677"/>
                    <a:pt x="729" y="664"/>
                  </a:cubicBezTo>
                  <a:cubicBezTo>
                    <a:pt x="729" y="569"/>
                    <a:pt x="729" y="475"/>
                    <a:pt x="729" y="381"/>
                  </a:cubicBezTo>
                  <a:cubicBezTo>
                    <a:pt x="729" y="378"/>
                    <a:pt x="729" y="375"/>
                    <a:pt x="729" y="370"/>
                  </a:cubicBezTo>
                  <a:close/>
                  <a:moveTo>
                    <a:pt x="590" y="218"/>
                  </a:moveTo>
                  <a:cubicBezTo>
                    <a:pt x="590" y="222"/>
                    <a:pt x="590" y="225"/>
                    <a:pt x="590" y="228"/>
                  </a:cubicBezTo>
                  <a:cubicBezTo>
                    <a:pt x="590" y="281"/>
                    <a:pt x="590" y="334"/>
                    <a:pt x="590" y="386"/>
                  </a:cubicBezTo>
                  <a:cubicBezTo>
                    <a:pt x="590" y="392"/>
                    <a:pt x="589" y="399"/>
                    <a:pt x="583" y="400"/>
                  </a:cubicBezTo>
                  <a:cubicBezTo>
                    <a:pt x="579" y="402"/>
                    <a:pt x="572" y="401"/>
                    <a:pt x="568" y="399"/>
                  </a:cubicBezTo>
                  <a:cubicBezTo>
                    <a:pt x="528" y="373"/>
                    <a:pt x="487" y="373"/>
                    <a:pt x="446" y="399"/>
                  </a:cubicBezTo>
                  <a:cubicBezTo>
                    <a:pt x="443" y="401"/>
                    <a:pt x="435" y="402"/>
                    <a:pt x="432" y="400"/>
                  </a:cubicBezTo>
                  <a:cubicBezTo>
                    <a:pt x="428" y="398"/>
                    <a:pt x="427" y="392"/>
                    <a:pt x="425" y="387"/>
                  </a:cubicBezTo>
                  <a:cubicBezTo>
                    <a:pt x="424" y="386"/>
                    <a:pt x="425" y="383"/>
                    <a:pt x="425" y="382"/>
                  </a:cubicBezTo>
                  <a:cubicBezTo>
                    <a:pt x="425" y="330"/>
                    <a:pt x="425" y="279"/>
                    <a:pt x="425" y="227"/>
                  </a:cubicBezTo>
                  <a:cubicBezTo>
                    <a:pt x="425" y="224"/>
                    <a:pt x="425" y="221"/>
                    <a:pt x="425" y="218"/>
                  </a:cubicBezTo>
                  <a:cubicBezTo>
                    <a:pt x="416" y="218"/>
                    <a:pt x="409" y="218"/>
                    <a:pt x="401" y="218"/>
                  </a:cubicBezTo>
                  <a:cubicBezTo>
                    <a:pt x="401" y="222"/>
                    <a:pt x="401" y="225"/>
                    <a:pt x="401" y="228"/>
                  </a:cubicBezTo>
                  <a:cubicBezTo>
                    <a:pt x="401" y="304"/>
                    <a:pt x="402" y="380"/>
                    <a:pt x="401" y="455"/>
                  </a:cubicBezTo>
                  <a:cubicBezTo>
                    <a:pt x="401" y="470"/>
                    <a:pt x="398" y="474"/>
                    <a:pt x="382" y="474"/>
                  </a:cubicBezTo>
                  <a:cubicBezTo>
                    <a:pt x="340" y="474"/>
                    <a:pt x="298" y="474"/>
                    <a:pt x="256" y="474"/>
                  </a:cubicBezTo>
                  <a:cubicBezTo>
                    <a:pt x="240" y="474"/>
                    <a:pt x="237" y="471"/>
                    <a:pt x="237" y="455"/>
                  </a:cubicBezTo>
                  <a:cubicBezTo>
                    <a:pt x="237" y="379"/>
                    <a:pt x="237" y="303"/>
                    <a:pt x="237" y="228"/>
                  </a:cubicBezTo>
                  <a:cubicBezTo>
                    <a:pt x="237" y="225"/>
                    <a:pt x="237" y="221"/>
                    <a:pt x="237" y="218"/>
                  </a:cubicBezTo>
                  <a:cubicBezTo>
                    <a:pt x="228" y="218"/>
                    <a:pt x="221" y="218"/>
                    <a:pt x="213" y="218"/>
                  </a:cubicBezTo>
                  <a:cubicBezTo>
                    <a:pt x="213" y="248"/>
                    <a:pt x="213" y="276"/>
                    <a:pt x="213" y="304"/>
                  </a:cubicBezTo>
                  <a:cubicBezTo>
                    <a:pt x="213" y="318"/>
                    <a:pt x="209" y="322"/>
                    <a:pt x="196" y="322"/>
                  </a:cubicBezTo>
                  <a:cubicBezTo>
                    <a:pt x="166" y="322"/>
                    <a:pt x="136" y="322"/>
                    <a:pt x="106" y="322"/>
                  </a:cubicBezTo>
                  <a:cubicBezTo>
                    <a:pt x="103" y="322"/>
                    <a:pt x="100" y="322"/>
                    <a:pt x="97" y="322"/>
                  </a:cubicBezTo>
                  <a:cubicBezTo>
                    <a:pt x="97" y="330"/>
                    <a:pt x="97" y="338"/>
                    <a:pt x="97" y="345"/>
                  </a:cubicBezTo>
                  <a:cubicBezTo>
                    <a:pt x="101" y="345"/>
                    <a:pt x="104" y="345"/>
                    <a:pt x="107" y="345"/>
                  </a:cubicBezTo>
                  <a:cubicBezTo>
                    <a:pt x="136" y="345"/>
                    <a:pt x="166" y="345"/>
                    <a:pt x="196" y="345"/>
                  </a:cubicBezTo>
                  <a:cubicBezTo>
                    <a:pt x="209" y="345"/>
                    <a:pt x="213" y="350"/>
                    <a:pt x="213" y="362"/>
                  </a:cubicBezTo>
                  <a:cubicBezTo>
                    <a:pt x="213" y="394"/>
                    <a:pt x="213" y="425"/>
                    <a:pt x="213" y="456"/>
                  </a:cubicBezTo>
                  <a:cubicBezTo>
                    <a:pt x="213" y="470"/>
                    <a:pt x="209" y="474"/>
                    <a:pt x="195" y="474"/>
                  </a:cubicBezTo>
                  <a:cubicBezTo>
                    <a:pt x="165" y="474"/>
                    <a:pt x="136" y="474"/>
                    <a:pt x="106" y="474"/>
                  </a:cubicBezTo>
                  <a:cubicBezTo>
                    <a:pt x="103" y="474"/>
                    <a:pt x="100" y="474"/>
                    <a:pt x="97" y="474"/>
                  </a:cubicBezTo>
                  <a:cubicBezTo>
                    <a:pt x="97" y="482"/>
                    <a:pt x="97" y="490"/>
                    <a:pt x="97" y="497"/>
                  </a:cubicBezTo>
                  <a:cubicBezTo>
                    <a:pt x="101" y="497"/>
                    <a:pt x="103" y="497"/>
                    <a:pt x="106" y="497"/>
                  </a:cubicBezTo>
                  <a:cubicBezTo>
                    <a:pt x="136" y="497"/>
                    <a:pt x="165" y="497"/>
                    <a:pt x="194" y="497"/>
                  </a:cubicBezTo>
                  <a:cubicBezTo>
                    <a:pt x="209" y="497"/>
                    <a:pt x="213" y="501"/>
                    <a:pt x="213" y="516"/>
                  </a:cubicBezTo>
                  <a:cubicBezTo>
                    <a:pt x="213" y="592"/>
                    <a:pt x="213" y="668"/>
                    <a:pt x="213" y="743"/>
                  </a:cubicBezTo>
                  <a:cubicBezTo>
                    <a:pt x="213" y="747"/>
                    <a:pt x="213" y="750"/>
                    <a:pt x="213" y="753"/>
                  </a:cubicBezTo>
                  <a:cubicBezTo>
                    <a:pt x="221" y="753"/>
                    <a:pt x="229" y="753"/>
                    <a:pt x="237" y="753"/>
                  </a:cubicBezTo>
                  <a:cubicBezTo>
                    <a:pt x="237" y="750"/>
                    <a:pt x="237" y="746"/>
                    <a:pt x="237" y="743"/>
                  </a:cubicBezTo>
                  <a:cubicBezTo>
                    <a:pt x="237" y="668"/>
                    <a:pt x="237" y="592"/>
                    <a:pt x="237" y="517"/>
                  </a:cubicBezTo>
                  <a:cubicBezTo>
                    <a:pt x="237" y="500"/>
                    <a:pt x="240" y="497"/>
                    <a:pt x="256" y="497"/>
                  </a:cubicBezTo>
                  <a:cubicBezTo>
                    <a:pt x="298" y="497"/>
                    <a:pt x="340" y="497"/>
                    <a:pt x="382" y="497"/>
                  </a:cubicBezTo>
                  <a:cubicBezTo>
                    <a:pt x="398" y="497"/>
                    <a:pt x="401" y="501"/>
                    <a:pt x="401" y="517"/>
                  </a:cubicBezTo>
                  <a:cubicBezTo>
                    <a:pt x="401" y="592"/>
                    <a:pt x="401" y="668"/>
                    <a:pt x="401" y="744"/>
                  </a:cubicBezTo>
                  <a:cubicBezTo>
                    <a:pt x="401" y="747"/>
                    <a:pt x="401" y="750"/>
                    <a:pt x="401" y="753"/>
                  </a:cubicBezTo>
                  <a:cubicBezTo>
                    <a:pt x="410" y="753"/>
                    <a:pt x="417" y="753"/>
                    <a:pt x="425" y="753"/>
                  </a:cubicBezTo>
                  <a:cubicBezTo>
                    <a:pt x="425" y="749"/>
                    <a:pt x="425" y="746"/>
                    <a:pt x="425" y="743"/>
                  </a:cubicBezTo>
                  <a:cubicBezTo>
                    <a:pt x="425" y="691"/>
                    <a:pt x="425" y="640"/>
                    <a:pt x="425" y="589"/>
                  </a:cubicBezTo>
                  <a:cubicBezTo>
                    <a:pt x="425" y="582"/>
                    <a:pt x="424" y="575"/>
                    <a:pt x="431" y="571"/>
                  </a:cubicBezTo>
                  <a:cubicBezTo>
                    <a:pt x="438" y="567"/>
                    <a:pt x="444" y="571"/>
                    <a:pt x="450" y="575"/>
                  </a:cubicBezTo>
                  <a:cubicBezTo>
                    <a:pt x="471" y="588"/>
                    <a:pt x="493" y="594"/>
                    <a:pt x="518" y="591"/>
                  </a:cubicBezTo>
                  <a:cubicBezTo>
                    <a:pt x="537" y="589"/>
                    <a:pt x="553" y="583"/>
                    <a:pt x="569" y="572"/>
                  </a:cubicBezTo>
                  <a:cubicBezTo>
                    <a:pt x="579" y="565"/>
                    <a:pt x="589" y="570"/>
                    <a:pt x="590" y="583"/>
                  </a:cubicBezTo>
                  <a:cubicBezTo>
                    <a:pt x="590" y="585"/>
                    <a:pt x="590" y="588"/>
                    <a:pt x="590" y="590"/>
                  </a:cubicBezTo>
                  <a:cubicBezTo>
                    <a:pt x="590" y="641"/>
                    <a:pt x="590" y="693"/>
                    <a:pt x="590" y="744"/>
                  </a:cubicBezTo>
                  <a:cubicBezTo>
                    <a:pt x="590" y="747"/>
                    <a:pt x="590" y="750"/>
                    <a:pt x="590" y="753"/>
                  </a:cubicBezTo>
                  <a:cubicBezTo>
                    <a:pt x="598" y="753"/>
                    <a:pt x="606" y="753"/>
                    <a:pt x="613" y="753"/>
                  </a:cubicBezTo>
                  <a:cubicBezTo>
                    <a:pt x="613" y="749"/>
                    <a:pt x="613" y="745"/>
                    <a:pt x="613" y="742"/>
                  </a:cubicBezTo>
                  <a:cubicBezTo>
                    <a:pt x="613" y="616"/>
                    <a:pt x="613" y="489"/>
                    <a:pt x="613" y="363"/>
                  </a:cubicBezTo>
                  <a:cubicBezTo>
                    <a:pt x="613" y="349"/>
                    <a:pt x="617" y="345"/>
                    <a:pt x="631" y="345"/>
                  </a:cubicBezTo>
                  <a:cubicBezTo>
                    <a:pt x="661" y="345"/>
                    <a:pt x="690" y="345"/>
                    <a:pt x="720" y="345"/>
                  </a:cubicBezTo>
                  <a:cubicBezTo>
                    <a:pt x="723" y="345"/>
                    <a:pt x="726" y="345"/>
                    <a:pt x="729" y="345"/>
                  </a:cubicBezTo>
                  <a:cubicBezTo>
                    <a:pt x="729" y="337"/>
                    <a:pt x="729" y="330"/>
                    <a:pt x="729" y="322"/>
                  </a:cubicBezTo>
                  <a:cubicBezTo>
                    <a:pt x="726" y="322"/>
                    <a:pt x="723" y="322"/>
                    <a:pt x="720" y="322"/>
                  </a:cubicBezTo>
                  <a:cubicBezTo>
                    <a:pt x="690" y="322"/>
                    <a:pt x="660" y="322"/>
                    <a:pt x="629" y="322"/>
                  </a:cubicBezTo>
                  <a:cubicBezTo>
                    <a:pt x="617" y="322"/>
                    <a:pt x="613" y="317"/>
                    <a:pt x="613" y="306"/>
                  </a:cubicBezTo>
                  <a:cubicBezTo>
                    <a:pt x="613" y="279"/>
                    <a:pt x="613" y="253"/>
                    <a:pt x="613" y="227"/>
                  </a:cubicBezTo>
                  <a:cubicBezTo>
                    <a:pt x="613" y="224"/>
                    <a:pt x="613" y="221"/>
                    <a:pt x="613" y="218"/>
                  </a:cubicBezTo>
                  <a:cubicBezTo>
                    <a:pt x="605" y="218"/>
                    <a:pt x="598" y="218"/>
                    <a:pt x="590" y="218"/>
                  </a:cubicBezTo>
                  <a:close/>
                  <a:moveTo>
                    <a:pt x="73" y="26"/>
                  </a:moveTo>
                  <a:cubicBezTo>
                    <a:pt x="43" y="33"/>
                    <a:pt x="24" y="56"/>
                    <a:pt x="24" y="87"/>
                  </a:cubicBezTo>
                  <a:cubicBezTo>
                    <a:pt x="24" y="283"/>
                    <a:pt x="24" y="479"/>
                    <a:pt x="24" y="675"/>
                  </a:cubicBezTo>
                  <a:cubicBezTo>
                    <a:pt x="24" y="676"/>
                    <a:pt x="25" y="678"/>
                    <a:pt x="25" y="681"/>
                  </a:cubicBezTo>
                  <a:cubicBezTo>
                    <a:pt x="37" y="670"/>
                    <a:pt x="49" y="662"/>
                    <a:pt x="64" y="659"/>
                  </a:cubicBezTo>
                  <a:cubicBezTo>
                    <a:pt x="72" y="658"/>
                    <a:pt x="73" y="655"/>
                    <a:pt x="73" y="648"/>
                  </a:cubicBezTo>
                  <a:cubicBezTo>
                    <a:pt x="73" y="444"/>
                    <a:pt x="73" y="239"/>
                    <a:pt x="73" y="35"/>
                  </a:cubicBezTo>
                  <a:cubicBezTo>
                    <a:pt x="73" y="32"/>
                    <a:pt x="73" y="29"/>
                    <a:pt x="73" y="26"/>
                  </a:cubicBezTo>
                  <a:close/>
                  <a:moveTo>
                    <a:pt x="802" y="682"/>
                  </a:moveTo>
                  <a:cubicBezTo>
                    <a:pt x="802" y="678"/>
                    <a:pt x="802" y="676"/>
                    <a:pt x="802" y="674"/>
                  </a:cubicBezTo>
                  <a:cubicBezTo>
                    <a:pt x="802" y="478"/>
                    <a:pt x="802" y="283"/>
                    <a:pt x="802" y="88"/>
                  </a:cubicBezTo>
                  <a:cubicBezTo>
                    <a:pt x="802" y="83"/>
                    <a:pt x="801" y="77"/>
                    <a:pt x="800" y="72"/>
                  </a:cubicBezTo>
                  <a:cubicBezTo>
                    <a:pt x="796" y="49"/>
                    <a:pt x="775" y="29"/>
                    <a:pt x="754" y="27"/>
                  </a:cubicBezTo>
                  <a:cubicBezTo>
                    <a:pt x="754" y="29"/>
                    <a:pt x="754" y="32"/>
                    <a:pt x="754" y="35"/>
                  </a:cubicBezTo>
                  <a:cubicBezTo>
                    <a:pt x="754" y="239"/>
                    <a:pt x="754" y="444"/>
                    <a:pt x="754" y="649"/>
                  </a:cubicBezTo>
                  <a:cubicBezTo>
                    <a:pt x="754" y="650"/>
                    <a:pt x="753" y="652"/>
                    <a:pt x="754" y="653"/>
                  </a:cubicBezTo>
                  <a:cubicBezTo>
                    <a:pt x="755" y="655"/>
                    <a:pt x="756" y="658"/>
                    <a:pt x="758" y="658"/>
                  </a:cubicBezTo>
                  <a:cubicBezTo>
                    <a:pt x="774" y="661"/>
                    <a:pt x="788" y="669"/>
                    <a:pt x="802" y="682"/>
                  </a:cubicBezTo>
                  <a:close/>
                  <a:moveTo>
                    <a:pt x="376" y="218"/>
                  </a:moveTo>
                  <a:cubicBezTo>
                    <a:pt x="337" y="218"/>
                    <a:pt x="300" y="218"/>
                    <a:pt x="262" y="218"/>
                  </a:cubicBezTo>
                  <a:cubicBezTo>
                    <a:pt x="262" y="295"/>
                    <a:pt x="262" y="372"/>
                    <a:pt x="262" y="449"/>
                  </a:cubicBezTo>
                  <a:cubicBezTo>
                    <a:pt x="300" y="449"/>
                    <a:pt x="338" y="449"/>
                    <a:pt x="376" y="449"/>
                  </a:cubicBezTo>
                  <a:cubicBezTo>
                    <a:pt x="376" y="372"/>
                    <a:pt x="376" y="295"/>
                    <a:pt x="376" y="218"/>
                  </a:cubicBezTo>
                  <a:close/>
                  <a:moveTo>
                    <a:pt x="376" y="753"/>
                  </a:moveTo>
                  <a:cubicBezTo>
                    <a:pt x="376" y="676"/>
                    <a:pt x="376" y="600"/>
                    <a:pt x="376" y="523"/>
                  </a:cubicBezTo>
                  <a:cubicBezTo>
                    <a:pt x="338" y="523"/>
                    <a:pt x="300" y="523"/>
                    <a:pt x="262" y="523"/>
                  </a:cubicBezTo>
                  <a:cubicBezTo>
                    <a:pt x="262" y="600"/>
                    <a:pt x="262" y="677"/>
                    <a:pt x="262" y="753"/>
                  </a:cubicBezTo>
                  <a:cubicBezTo>
                    <a:pt x="300" y="753"/>
                    <a:pt x="338" y="753"/>
                    <a:pt x="376" y="753"/>
                  </a:cubicBezTo>
                  <a:close/>
                  <a:moveTo>
                    <a:pt x="565" y="218"/>
                  </a:moveTo>
                  <a:cubicBezTo>
                    <a:pt x="526" y="218"/>
                    <a:pt x="488" y="218"/>
                    <a:pt x="450" y="218"/>
                  </a:cubicBezTo>
                  <a:cubicBezTo>
                    <a:pt x="450" y="268"/>
                    <a:pt x="450" y="318"/>
                    <a:pt x="450" y="368"/>
                  </a:cubicBezTo>
                  <a:cubicBezTo>
                    <a:pt x="489" y="350"/>
                    <a:pt x="527" y="351"/>
                    <a:pt x="565" y="368"/>
                  </a:cubicBezTo>
                  <a:cubicBezTo>
                    <a:pt x="565" y="318"/>
                    <a:pt x="565" y="268"/>
                    <a:pt x="565" y="218"/>
                  </a:cubicBezTo>
                  <a:close/>
                  <a:moveTo>
                    <a:pt x="451" y="604"/>
                  </a:moveTo>
                  <a:cubicBezTo>
                    <a:pt x="451" y="654"/>
                    <a:pt x="451" y="704"/>
                    <a:pt x="451" y="753"/>
                  </a:cubicBezTo>
                  <a:cubicBezTo>
                    <a:pt x="489" y="753"/>
                    <a:pt x="527" y="753"/>
                    <a:pt x="564" y="753"/>
                  </a:cubicBezTo>
                  <a:cubicBezTo>
                    <a:pt x="564" y="703"/>
                    <a:pt x="564" y="654"/>
                    <a:pt x="564" y="604"/>
                  </a:cubicBezTo>
                  <a:cubicBezTo>
                    <a:pt x="526" y="621"/>
                    <a:pt x="489" y="621"/>
                    <a:pt x="451" y="604"/>
                  </a:cubicBezTo>
                  <a:close/>
                  <a:moveTo>
                    <a:pt x="97" y="297"/>
                  </a:moveTo>
                  <a:cubicBezTo>
                    <a:pt x="128" y="297"/>
                    <a:pt x="158" y="297"/>
                    <a:pt x="188" y="297"/>
                  </a:cubicBezTo>
                  <a:cubicBezTo>
                    <a:pt x="188" y="270"/>
                    <a:pt x="188" y="244"/>
                    <a:pt x="188" y="218"/>
                  </a:cubicBezTo>
                  <a:cubicBezTo>
                    <a:pt x="157" y="218"/>
                    <a:pt x="128" y="218"/>
                    <a:pt x="97" y="218"/>
                  </a:cubicBezTo>
                  <a:cubicBezTo>
                    <a:pt x="97" y="245"/>
                    <a:pt x="97" y="270"/>
                    <a:pt x="97" y="297"/>
                  </a:cubicBezTo>
                  <a:close/>
                  <a:moveTo>
                    <a:pt x="638" y="297"/>
                  </a:moveTo>
                  <a:cubicBezTo>
                    <a:pt x="669" y="297"/>
                    <a:pt x="699" y="297"/>
                    <a:pt x="729" y="297"/>
                  </a:cubicBezTo>
                  <a:cubicBezTo>
                    <a:pt x="729" y="270"/>
                    <a:pt x="729" y="244"/>
                    <a:pt x="729" y="218"/>
                  </a:cubicBezTo>
                  <a:cubicBezTo>
                    <a:pt x="699" y="218"/>
                    <a:pt x="669" y="218"/>
                    <a:pt x="638" y="218"/>
                  </a:cubicBezTo>
                  <a:cubicBezTo>
                    <a:pt x="638" y="245"/>
                    <a:pt x="638" y="270"/>
                    <a:pt x="638" y="297"/>
                  </a:cubicBezTo>
                  <a:close/>
                  <a:moveTo>
                    <a:pt x="188" y="449"/>
                  </a:moveTo>
                  <a:cubicBezTo>
                    <a:pt x="188" y="424"/>
                    <a:pt x="188" y="401"/>
                    <a:pt x="188" y="378"/>
                  </a:cubicBezTo>
                  <a:cubicBezTo>
                    <a:pt x="189" y="372"/>
                    <a:pt x="187" y="370"/>
                    <a:pt x="181" y="370"/>
                  </a:cubicBezTo>
                  <a:cubicBezTo>
                    <a:pt x="155" y="370"/>
                    <a:pt x="129" y="370"/>
                    <a:pt x="103" y="370"/>
                  </a:cubicBezTo>
                  <a:cubicBezTo>
                    <a:pt x="101" y="370"/>
                    <a:pt x="99" y="371"/>
                    <a:pt x="97" y="371"/>
                  </a:cubicBezTo>
                  <a:cubicBezTo>
                    <a:pt x="97" y="397"/>
                    <a:pt x="97" y="423"/>
                    <a:pt x="97" y="449"/>
                  </a:cubicBezTo>
                  <a:cubicBezTo>
                    <a:pt x="126" y="449"/>
                    <a:pt x="154" y="449"/>
                    <a:pt x="182" y="449"/>
                  </a:cubicBezTo>
                  <a:cubicBezTo>
                    <a:pt x="184" y="449"/>
                    <a:pt x="185" y="449"/>
                    <a:pt x="188" y="449"/>
                  </a:cubicBezTo>
                  <a:close/>
                </a:path>
              </a:pathLst>
            </a:custGeom>
            <a:solidFill>
              <a:srgbClr val="CD96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7" name="Freeform 14"/>
            <p:cNvSpPr>
              <a:spLocks noEditPoints="1"/>
            </p:cNvSpPr>
            <p:nvPr/>
          </p:nvSpPr>
          <p:spPr bwMode="auto">
            <a:xfrm>
              <a:off x="5543551" y="4186238"/>
              <a:ext cx="304800" cy="304800"/>
            </a:xfrm>
            <a:custGeom>
              <a:avLst/>
              <a:gdLst>
                <a:gd name="T0" fmla="*/ 164 w 165"/>
                <a:gd name="T1" fmla="*/ 83 h 165"/>
                <a:gd name="T2" fmla="*/ 83 w 165"/>
                <a:gd name="T3" fmla="*/ 165 h 165"/>
                <a:gd name="T4" fmla="*/ 0 w 165"/>
                <a:gd name="T5" fmla="*/ 83 h 165"/>
                <a:gd name="T6" fmla="*/ 82 w 165"/>
                <a:gd name="T7" fmla="*/ 1 h 165"/>
                <a:gd name="T8" fmla="*/ 164 w 165"/>
                <a:gd name="T9" fmla="*/ 83 h 165"/>
                <a:gd name="T10" fmla="*/ 25 w 165"/>
                <a:gd name="T11" fmla="*/ 83 h 165"/>
                <a:gd name="T12" fmla="*/ 83 w 165"/>
                <a:gd name="T13" fmla="*/ 141 h 165"/>
                <a:gd name="T14" fmla="*/ 140 w 165"/>
                <a:gd name="T15" fmla="*/ 83 h 165"/>
                <a:gd name="T16" fmla="*/ 82 w 165"/>
                <a:gd name="T17" fmla="*/ 25 h 165"/>
                <a:gd name="T18" fmla="*/ 25 w 165"/>
                <a:gd name="T19" fmla="*/ 83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5" h="165">
                  <a:moveTo>
                    <a:pt x="164" y="83"/>
                  </a:moveTo>
                  <a:cubicBezTo>
                    <a:pt x="165" y="128"/>
                    <a:pt x="128" y="165"/>
                    <a:pt x="83" y="165"/>
                  </a:cubicBezTo>
                  <a:cubicBezTo>
                    <a:pt x="38" y="165"/>
                    <a:pt x="0" y="128"/>
                    <a:pt x="0" y="83"/>
                  </a:cubicBezTo>
                  <a:cubicBezTo>
                    <a:pt x="0" y="38"/>
                    <a:pt x="37" y="1"/>
                    <a:pt x="82" y="1"/>
                  </a:cubicBezTo>
                  <a:cubicBezTo>
                    <a:pt x="128" y="0"/>
                    <a:pt x="164" y="37"/>
                    <a:pt x="164" y="83"/>
                  </a:cubicBezTo>
                  <a:close/>
                  <a:moveTo>
                    <a:pt x="25" y="83"/>
                  </a:moveTo>
                  <a:cubicBezTo>
                    <a:pt x="25" y="115"/>
                    <a:pt x="51" y="141"/>
                    <a:pt x="83" y="141"/>
                  </a:cubicBezTo>
                  <a:cubicBezTo>
                    <a:pt x="114" y="140"/>
                    <a:pt x="140" y="114"/>
                    <a:pt x="140" y="83"/>
                  </a:cubicBezTo>
                  <a:cubicBezTo>
                    <a:pt x="140" y="51"/>
                    <a:pt x="114" y="25"/>
                    <a:pt x="82" y="25"/>
                  </a:cubicBezTo>
                  <a:cubicBezTo>
                    <a:pt x="50" y="25"/>
                    <a:pt x="25" y="51"/>
                    <a:pt x="25" y="83"/>
                  </a:cubicBezTo>
                  <a:close/>
                </a:path>
              </a:pathLst>
            </a:custGeom>
            <a:solidFill>
              <a:srgbClr val="E748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88" name="Группа 87"/>
          <p:cNvGrpSpPr/>
          <p:nvPr/>
        </p:nvGrpSpPr>
        <p:grpSpPr>
          <a:xfrm>
            <a:off x="4093955" y="2941610"/>
            <a:ext cx="690219" cy="644393"/>
            <a:chOff x="4665663" y="1862138"/>
            <a:chExt cx="1554163" cy="1450975"/>
          </a:xfrm>
        </p:grpSpPr>
        <p:sp>
          <p:nvSpPr>
            <p:cNvPr id="89" name="Freeform 15"/>
            <p:cNvSpPr>
              <a:spLocks noEditPoints="1"/>
            </p:cNvSpPr>
            <p:nvPr/>
          </p:nvSpPr>
          <p:spPr bwMode="auto">
            <a:xfrm>
              <a:off x="4665663" y="1862138"/>
              <a:ext cx="1554163" cy="1450975"/>
            </a:xfrm>
            <a:custGeom>
              <a:avLst/>
              <a:gdLst>
                <a:gd name="T0" fmla="*/ 8 w 843"/>
                <a:gd name="T1" fmla="*/ 383 h 787"/>
                <a:gd name="T2" fmla="*/ 185 w 843"/>
                <a:gd name="T3" fmla="*/ 312 h 787"/>
                <a:gd name="T4" fmla="*/ 185 w 843"/>
                <a:gd name="T5" fmla="*/ 64 h 787"/>
                <a:gd name="T6" fmla="*/ 250 w 843"/>
                <a:gd name="T7" fmla="*/ 0 h 787"/>
                <a:gd name="T8" fmla="*/ 780 w 843"/>
                <a:gd name="T9" fmla="*/ 0 h 787"/>
                <a:gd name="T10" fmla="*/ 843 w 843"/>
                <a:gd name="T11" fmla="*/ 57 h 787"/>
                <a:gd name="T12" fmla="*/ 787 w 843"/>
                <a:gd name="T13" fmla="*/ 441 h 787"/>
                <a:gd name="T14" fmla="*/ 696 w 843"/>
                <a:gd name="T15" fmla="*/ 449 h 787"/>
                <a:gd name="T16" fmla="*/ 680 w 843"/>
                <a:gd name="T17" fmla="*/ 621 h 787"/>
                <a:gd name="T18" fmla="*/ 94 w 843"/>
                <a:gd name="T19" fmla="*/ 732 h 787"/>
                <a:gd name="T20" fmla="*/ 0 w 843"/>
                <a:gd name="T21" fmla="*/ 423 h 787"/>
                <a:gd name="T22" fmla="*/ 515 w 843"/>
                <a:gd name="T23" fmla="*/ 416 h 787"/>
                <a:gd name="T24" fmla="*/ 818 w 843"/>
                <a:gd name="T25" fmla="*/ 379 h 787"/>
                <a:gd name="T26" fmla="*/ 780 w 843"/>
                <a:gd name="T27" fmla="*/ 24 h 787"/>
                <a:gd name="T28" fmla="*/ 209 w 843"/>
                <a:gd name="T29" fmla="*/ 64 h 787"/>
                <a:gd name="T30" fmla="*/ 250 w 843"/>
                <a:gd name="T31" fmla="*/ 417 h 787"/>
                <a:gd name="T32" fmla="*/ 62 w 843"/>
                <a:gd name="T33" fmla="*/ 543 h 787"/>
                <a:gd name="T34" fmla="*/ 171 w 843"/>
                <a:gd name="T35" fmla="*/ 751 h 787"/>
                <a:gd name="T36" fmla="*/ 678 w 843"/>
                <a:gd name="T37" fmla="*/ 596 h 787"/>
                <a:gd name="T38" fmla="*/ 670 w 843"/>
                <a:gd name="T39" fmla="*/ 448 h 787"/>
                <a:gd name="T40" fmla="*/ 601 w 843"/>
                <a:gd name="T41" fmla="*/ 444 h 787"/>
                <a:gd name="T42" fmla="*/ 604 w 843"/>
                <a:gd name="T43" fmla="*/ 473 h 787"/>
                <a:gd name="T44" fmla="*/ 395 w 843"/>
                <a:gd name="T45" fmla="*/ 558 h 787"/>
                <a:gd name="T46" fmla="*/ 153 w 843"/>
                <a:gd name="T47" fmla="*/ 614 h 787"/>
                <a:gd name="T48" fmla="*/ 154 w 843"/>
                <a:gd name="T49" fmla="*/ 558 h 787"/>
                <a:gd name="T50" fmla="*/ 520 w 843"/>
                <a:gd name="T51" fmla="*/ 445 h 787"/>
                <a:gd name="T52" fmla="*/ 391 w 843"/>
                <a:gd name="T53" fmla="*/ 444 h 787"/>
                <a:gd name="T54" fmla="*/ 125 w 843"/>
                <a:gd name="T55" fmla="*/ 524 h 787"/>
                <a:gd name="T56" fmla="*/ 186 w 843"/>
                <a:gd name="T57" fmla="*/ 396 h 787"/>
                <a:gd name="T58" fmla="*/ 55 w 843"/>
                <a:gd name="T59" fmla="*/ 520 h 787"/>
                <a:gd name="T60" fmla="*/ 253 w 843"/>
                <a:gd name="T61" fmla="*/ 443 h 787"/>
                <a:gd name="T62" fmla="*/ 186 w 843"/>
                <a:gd name="T63" fmla="*/ 396 h 787"/>
                <a:gd name="T64" fmla="*/ 580 w 843"/>
                <a:gd name="T65" fmla="*/ 476 h 787"/>
                <a:gd name="T66" fmla="*/ 167 w 843"/>
                <a:gd name="T67" fmla="*/ 579 h 787"/>
                <a:gd name="T68" fmla="*/ 184 w 843"/>
                <a:gd name="T69" fmla="*/ 338 h 787"/>
                <a:gd name="T70" fmla="*/ 51 w 843"/>
                <a:gd name="T71" fmla="*/ 378 h 787"/>
                <a:gd name="T72" fmla="*/ 26 w 843"/>
                <a:gd name="T73" fmla="*/ 419 h 787"/>
                <a:gd name="T74" fmla="*/ 184 w 843"/>
                <a:gd name="T75" fmla="*/ 338 h 7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43" h="787">
                  <a:moveTo>
                    <a:pt x="0" y="403"/>
                  </a:moveTo>
                  <a:cubicBezTo>
                    <a:pt x="3" y="396"/>
                    <a:pt x="5" y="389"/>
                    <a:pt x="8" y="383"/>
                  </a:cubicBezTo>
                  <a:cubicBezTo>
                    <a:pt x="17" y="367"/>
                    <a:pt x="31" y="359"/>
                    <a:pt x="47" y="353"/>
                  </a:cubicBezTo>
                  <a:cubicBezTo>
                    <a:pt x="93" y="340"/>
                    <a:pt x="138" y="326"/>
                    <a:pt x="185" y="312"/>
                  </a:cubicBezTo>
                  <a:cubicBezTo>
                    <a:pt x="185" y="308"/>
                    <a:pt x="185" y="305"/>
                    <a:pt x="185" y="302"/>
                  </a:cubicBezTo>
                  <a:cubicBezTo>
                    <a:pt x="185" y="223"/>
                    <a:pt x="185" y="143"/>
                    <a:pt x="185" y="64"/>
                  </a:cubicBezTo>
                  <a:cubicBezTo>
                    <a:pt x="185" y="49"/>
                    <a:pt x="188" y="35"/>
                    <a:pt x="197" y="23"/>
                  </a:cubicBezTo>
                  <a:cubicBezTo>
                    <a:pt x="210" y="6"/>
                    <a:pt x="229" y="0"/>
                    <a:pt x="250" y="0"/>
                  </a:cubicBezTo>
                  <a:cubicBezTo>
                    <a:pt x="386" y="0"/>
                    <a:pt x="522" y="0"/>
                    <a:pt x="658" y="0"/>
                  </a:cubicBezTo>
                  <a:cubicBezTo>
                    <a:pt x="699" y="0"/>
                    <a:pt x="739" y="0"/>
                    <a:pt x="780" y="0"/>
                  </a:cubicBezTo>
                  <a:cubicBezTo>
                    <a:pt x="805" y="0"/>
                    <a:pt x="825" y="9"/>
                    <a:pt x="837" y="33"/>
                  </a:cubicBezTo>
                  <a:cubicBezTo>
                    <a:pt x="840" y="40"/>
                    <a:pt x="843" y="49"/>
                    <a:pt x="843" y="57"/>
                  </a:cubicBezTo>
                  <a:cubicBezTo>
                    <a:pt x="843" y="166"/>
                    <a:pt x="843" y="275"/>
                    <a:pt x="843" y="384"/>
                  </a:cubicBezTo>
                  <a:cubicBezTo>
                    <a:pt x="843" y="415"/>
                    <a:pt x="818" y="440"/>
                    <a:pt x="787" y="441"/>
                  </a:cubicBezTo>
                  <a:cubicBezTo>
                    <a:pt x="756" y="441"/>
                    <a:pt x="726" y="441"/>
                    <a:pt x="694" y="441"/>
                  </a:cubicBezTo>
                  <a:cubicBezTo>
                    <a:pt x="695" y="444"/>
                    <a:pt x="695" y="446"/>
                    <a:pt x="696" y="449"/>
                  </a:cubicBezTo>
                  <a:cubicBezTo>
                    <a:pt x="705" y="479"/>
                    <a:pt x="714" y="509"/>
                    <a:pt x="724" y="540"/>
                  </a:cubicBezTo>
                  <a:cubicBezTo>
                    <a:pt x="735" y="578"/>
                    <a:pt x="718" y="610"/>
                    <a:pt x="680" y="621"/>
                  </a:cubicBezTo>
                  <a:cubicBezTo>
                    <a:pt x="512" y="673"/>
                    <a:pt x="344" y="724"/>
                    <a:pt x="176" y="775"/>
                  </a:cubicBezTo>
                  <a:cubicBezTo>
                    <a:pt x="138" y="787"/>
                    <a:pt x="106" y="769"/>
                    <a:pt x="94" y="732"/>
                  </a:cubicBezTo>
                  <a:cubicBezTo>
                    <a:pt x="64" y="633"/>
                    <a:pt x="34" y="535"/>
                    <a:pt x="4" y="436"/>
                  </a:cubicBezTo>
                  <a:cubicBezTo>
                    <a:pt x="2" y="432"/>
                    <a:pt x="1" y="427"/>
                    <a:pt x="0" y="423"/>
                  </a:cubicBezTo>
                  <a:cubicBezTo>
                    <a:pt x="0" y="416"/>
                    <a:pt x="0" y="409"/>
                    <a:pt x="0" y="403"/>
                  </a:cubicBezTo>
                  <a:close/>
                  <a:moveTo>
                    <a:pt x="515" y="416"/>
                  </a:moveTo>
                  <a:cubicBezTo>
                    <a:pt x="603" y="416"/>
                    <a:pt x="692" y="416"/>
                    <a:pt x="781" y="416"/>
                  </a:cubicBezTo>
                  <a:cubicBezTo>
                    <a:pt x="806" y="416"/>
                    <a:pt x="818" y="404"/>
                    <a:pt x="818" y="379"/>
                  </a:cubicBezTo>
                  <a:cubicBezTo>
                    <a:pt x="819" y="274"/>
                    <a:pt x="818" y="168"/>
                    <a:pt x="819" y="63"/>
                  </a:cubicBezTo>
                  <a:cubicBezTo>
                    <a:pt x="819" y="41"/>
                    <a:pt x="806" y="24"/>
                    <a:pt x="780" y="24"/>
                  </a:cubicBezTo>
                  <a:cubicBezTo>
                    <a:pt x="603" y="25"/>
                    <a:pt x="426" y="25"/>
                    <a:pt x="248" y="25"/>
                  </a:cubicBezTo>
                  <a:cubicBezTo>
                    <a:pt x="222" y="25"/>
                    <a:pt x="209" y="38"/>
                    <a:pt x="209" y="64"/>
                  </a:cubicBezTo>
                  <a:cubicBezTo>
                    <a:pt x="209" y="168"/>
                    <a:pt x="209" y="272"/>
                    <a:pt x="209" y="376"/>
                  </a:cubicBezTo>
                  <a:cubicBezTo>
                    <a:pt x="209" y="398"/>
                    <a:pt x="219" y="417"/>
                    <a:pt x="250" y="417"/>
                  </a:cubicBezTo>
                  <a:cubicBezTo>
                    <a:pt x="338" y="416"/>
                    <a:pt x="426" y="416"/>
                    <a:pt x="515" y="416"/>
                  </a:cubicBezTo>
                  <a:close/>
                  <a:moveTo>
                    <a:pt x="62" y="543"/>
                  </a:moveTo>
                  <a:cubicBezTo>
                    <a:pt x="81" y="604"/>
                    <a:pt x="99" y="663"/>
                    <a:pt x="117" y="722"/>
                  </a:cubicBezTo>
                  <a:cubicBezTo>
                    <a:pt x="125" y="750"/>
                    <a:pt x="143" y="760"/>
                    <a:pt x="171" y="751"/>
                  </a:cubicBezTo>
                  <a:cubicBezTo>
                    <a:pt x="312" y="708"/>
                    <a:pt x="454" y="665"/>
                    <a:pt x="595" y="622"/>
                  </a:cubicBezTo>
                  <a:cubicBezTo>
                    <a:pt x="623" y="613"/>
                    <a:pt x="651" y="605"/>
                    <a:pt x="678" y="596"/>
                  </a:cubicBezTo>
                  <a:cubicBezTo>
                    <a:pt x="697" y="590"/>
                    <a:pt x="707" y="572"/>
                    <a:pt x="702" y="554"/>
                  </a:cubicBezTo>
                  <a:cubicBezTo>
                    <a:pt x="692" y="518"/>
                    <a:pt x="681" y="483"/>
                    <a:pt x="670" y="448"/>
                  </a:cubicBezTo>
                  <a:cubicBezTo>
                    <a:pt x="669" y="446"/>
                    <a:pt x="665" y="444"/>
                    <a:pt x="663" y="444"/>
                  </a:cubicBezTo>
                  <a:cubicBezTo>
                    <a:pt x="642" y="443"/>
                    <a:pt x="622" y="443"/>
                    <a:pt x="601" y="444"/>
                  </a:cubicBezTo>
                  <a:cubicBezTo>
                    <a:pt x="600" y="444"/>
                    <a:pt x="598" y="444"/>
                    <a:pt x="595" y="445"/>
                  </a:cubicBezTo>
                  <a:cubicBezTo>
                    <a:pt x="598" y="455"/>
                    <a:pt x="601" y="464"/>
                    <a:pt x="604" y="473"/>
                  </a:cubicBezTo>
                  <a:cubicBezTo>
                    <a:pt x="609" y="490"/>
                    <a:pt x="607" y="493"/>
                    <a:pt x="591" y="498"/>
                  </a:cubicBezTo>
                  <a:cubicBezTo>
                    <a:pt x="525" y="518"/>
                    <a:pt x="460" y="538"/>
                    <a:pt x="395" y="558"/>
                  </a:cubicBezTo>
                  <a:cubicBezTo>
                    <a:pt x="321" y="581"/>
                    <a:pt x="248" y="603"/>
                    <a:pt x="174" y="626"/>
                  </a:cubicBezTo>
                  <a:cubicBezTo>
                    <a:pt x="161" y="630"/>
                    <a:pt x="157" y="627"/>
                    <a:pt x="153" y="614"/>
                  </a:cubicBezTo>
                  <a:cubicBezTo>
                    <a:pt x="149" y="603"/>
                    <a:pt x="145" y="591"/>
                    <a:pt x="142" y="580"/>
                  </a:cubicBezTo>
                  <a:cubicBezTo>
                    <a:pt x="138" y="567"/>
                    <a:pt x="141" y="562"/>
                    <a:pt x="154" y="558"/>
                  </a:cubicBezTo>
                  <a:cubicBezTo>
                    <a:pt x="256" y="526"/>
                    <a:pt x="359" y="495"/>
                    <a:pt x="461" y="464"/>
                  </a:cubicBezTo>
                  <a:cubicBezTo>
                    <a:pt x="481" y="458"/>
                    <a:pt x="501" y="451"/>
                    <a:pt x="520" y="445"/>
                  </a:cubicBezTo>
                  <a:cubicBezTo>
                    <a:pt x="519" y="444"/>
                    <a:pt x="517" y="444"/>
                    <a:pt x="516" y="444"/>
                  </a:cubicBezTo>
                  <a:cubicBezTo>
                    <a:pt x="474" y="444"/>
                    <a:pt x="432" y="443"/>
                    <a:pt x="391" y="444"/>
                  </a:cubicBezTo>
                  <a:cubicBezTo>
                    <a:pt x="387" y="444"/>
                    <a:pt x="383" y="445"/>
                    <a:pt x="379" y="446"/>
                  </a:cubicBezTo>
                  <a:cubicBezTo>
                    <a:pt x="294" y="472"/>
                    <a:pt x="209" y="498"/>
                    <a:pt x="125" y="524"/>
                  </a:cubicBezTo>
                  <a:cubicBezTo>
                    <a:pt x="104" y="530"/>
                    <a:pt x="83" y="537"/>
                    <a:pt x="62" y="543"/>
                  </a:cubicBezTo>
                  <a:close/>
                  <a:moveTo>
                    <a:pt x="186" y="396"/>
                  </a:moveTo>
                  <a:cubicBezTo>
                    <a:pt x="135" y="412"/>
                    <a:pt x="84" y="427"/>
                    <a:pt x="32" y="443"/>
                  </a:cubicBezTo>
                  <a:cubicBezTo>
                    <a:pt x="40" y="469"/>
                    <a:pt x="47" y="494"/>
                    <a:pt x="55" y="520"/>
                  </a:cubicBezTo>
                  <a:cubicBezTo>
                    <a:pt x="136" y="495"/>
                    <a:pt x="216" y="470"/>
                    <a:pt x="297" y="445"/>
                  </a:cubicBezTo>
                  <a:cubicBezTo>
                    <a:pt x="282" y="444"/>
                    <a:pt x="267" y="444"/>
                    <a:pt x="253" y="443"/>
                  </a:cubicBezTo>
                  <a:cubicBezTo>
                    <a:pt x="241" y="442"/>
                    <a:pt x="229" y="440"/>
                    <a:pt x="219" y="436"/>
                  </a:cubicBezTo>
                  <a:cubicBezTo>
                    <a:pt x="202" y="429"/>
                    <a:pt x="191" y="414"/>
                    <a:pt x="186" y="396"/>
                  </a:cubicBezTo>
                  <a:close/>
                  <a:moveTo>
                    <a:pt x="174" y="600"/>
                  </a:moveTo>
                  <a:cubicBezTo>
                    <a:pt x="309" y="559"/>
                    <a:pt x="444" y="518"/>
                    <a:pt x="580" y="476"/>
                  </a:cubicBezTo>
                  <a:cubicBezTo>
                    <a:pt x="577" y="469"/>
                    <a:pt x="575" y="462"/>
                    <a:pt x="573" y="455"/>
                  </a:cubicBezTo>
                  <a:cubicBezTo>
                    <a:pt x="437" y="496"/>
                    <a:pt x="302" y="538"/>
                    <a:pt x="167" y="579"/>
                  </a:cubicBezTo>
                  <a:cubicBezTo>
                    <a:pt x="170" y="587"/>
                    <a:pt x="172" y="593"/>
                    <a:pt x="174" y="600"/>
                  </a:cubicBezTo>
                  <a:close/>
                  <a:moveTo>
                    <a:pt x="184" y="338"/>
                  </a:moveTo>
                  <a:cubicBezTo>
                    <a:pt x="182" y="338"/>
                    <a:pt x="181" y="338"/>
                    <a:pt x="180" y="339"/>
                  </a:cubicBezTo>
                  <a:cubicBezTo>
                    <a:pt x="137" y="352"/>
                    <a:pt x="94" y="365"/>
                    <a:pt x="51" y="378"/>
                  </a:cubicBezTo>
                  <a:cubicBezTo>
                    <a:pt x="47" y="379"/>
                    <a:pt x="43" y="382"/>
                    <a:pt x="39" y="384"/>
                  </a:cubicBezTo>
                  <a:cubicBezTo>
                    <a:pt x="30" y="391"/>
                    <a:pt x="21" y="408"/>
                    <a:pt x="26" y="419"/>
                  </a:cubicBezTo>
                  <a:cubicBezTo>
                    <a:pt x="79" y="403"/>
                    <a:pt x="132" y="387"/>
                    <a:pt x="184" y="371"/>
                  </a:cubicBezTo>
                  <a:cubicBezTo>
                    <a:pt x="184" y="360"/>
                    <a:pt x="184" y="349"/>
                    <a:pt x="184" y="338"/>
                  </a:cubicBezTo>
                  <a:close/>
                </a:path>
              </a:pathLst>
            </a:custGeom>
            <a:solidFill>
              <a:srgbClr val="CD96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0" name="Freeform 16"/>
            <p:cNvSpPr>
              <a:spLocks noEditPoints="1"/>
            </p:cNvSpPr>
            <p:nvPr/>
          </p:nvSpPr>
          <p:spPr bwMode="auto">
            <a:xfrm>
              <a:off x="5121276" y="2105025"/>
              <a:ext cx="200025" cy="188913"/>
            </a:xfrm>
            <a:custGeom>
              <a:avLst/>
              <a:gdLst>
                <a:gd name="T0" fmla="*/ 54 w 109"/>
                <a:gd name="T1" fmla="*/ 1 h 102"/>
                <a:gd name="T2" fmla="*/ 77 w 109"/>
                <a:gd name="T3" fmla="*/ 1 h 102"/>
                <a:gd name="T4" fmla="*/ 108 w 109"/>
                <a:gd name="T5" fmla="*/ 32 h 102"/>
                <a:gd name="T6" fmla="*/ 108 w 109"/>
                <a:gd name="T7" fmla="*/ 70 h 102"/>
                <a:gd name="T8" fmla="*/ 76 w 109"/>
                <a:gd name="T9" fmla="*/ 101 h 102"/>
                <a:gd name="T10" fmla="*/ 32 w 109"/>
                <a:gd name="T11" fmla="*/ 101 h 102"/>
                <a:gd name="T12" fmla="*/ 0 w 109"/>
                <a:gd name="T13" fmla="*/ 67 h 102"/>
                <a:gd name="T14" fmla="*/ 0 w 109"/>
                <a:gd name="T15" fmla="*/ 33 h 102"/>
                <a:gd name="T16" fmla="*/ 31 w 109"/>
                <a:gd name="T17" fmla="*/ 1 h 102"/>
                <a:gd name="T18" fmla="*/ 54 w 109"/>
                <a:gd name="T19" fmla="*/ 1 h 102"/>
                <a:gd name="T20" fmla="*/ 54 w 109"/>
                <a:gd name="T21" fmla="*/ 1 h 102"/>
                <a:gd name="T22" fmla="*/ 54 w 109"/>
                <a:gd name="T23" fmla="*/ 77 h 102"/>
                <a:gd name="T24" fmla="*/ 74 w 109"/>
                <a:gd name="T25" fmla="*/ 77 h 102"/>
                <a:gd name="T26" fmla="*/ 84 w 109"/>
                <a:gd name="T27" fmla="*/ 68 h 102"/>
                <a:gd name="T28" fmla="*/ 84 w 109"/>
                <a:gd name="T29" fmla="*/ 34 h 102"/>
                <a:gd name="T30" fmla="*/ 75 w 109"/>
                <a:gd name="T31" fmla="*/ 25 h 102"/>
                <a:gd name="T32" fmla="*/ 33 w 109"/>
                <a:gd name="T33" fmla="*/ 25 h 102"/>
                <a:gd name="T34" fmla="*/ 24 w 109"/>
                <a:gd name="T35" fmla="*/ 34 h 102"/>
                <a:gd name="T36" fmla="*/ 24 w 109"/>
                <a:gd name="T37" fmla="*/ 67 h 102"/>
                <a:gd name="T38" fmla="*/ 34 w 109"/>
                <a:gd name="T39" fmla="*/ 77 h 102"/>
                <a:gd name="T40" fmla="*/ 54 w 109"/>
                <a:gd name="T41" fmla="*/ 77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9" h="102">
                  <a:moveTo>
                    <a:pt x="54" y="1"/>
                  </a:moveTo>
                  <a:cubicBezTo>
                    <a:pt x="62" y="1"/>
                    <a:pt x="70" y="0"/>
                    <a:pt x="77" y="1"/>
                  </a:cubicBezTo>
                  <a:cubicBezTo>
                    <a:pt x="95" y="2"/>
                    <a:pt x="107" y="14"/>
                    <a:pt x="108" y="32"/>
                  </a:cubicBezTo>
                  <a:cubicBezTo>
                    <a:pt x="109" y="44"/>
                    <a:pt x="109" y="57"/>
                    <a:pt x="108" y="70"/>
                  </a:cubicBezTo>
                  <a:cubicBezTo>
                    <a:pt x="107" y="87"/>
                    <a:pt x="94" y="100"/>
                    <a:pt x="76" y="101"/>
                  </a:cubicBezTo>
                  <a:cubicBezTo>
                    <a:pt x="62" y="102"/>
                    <a:pt x="47" y="101"/>
                    <a:pt x="32" y="101"/>
                  </a:cubicBezTo>
                  <a:cubicBezTo>
                    <a:pt x="13" y="100"/>
                    <a:pt x="0" y="87"/>
                    <a:pt x="0" y="67"/>
                  </a:cubicBezTo>
                  <a:cubicBezTo>
                    <a:pt x="0" y="56"/>
                    <a:pt x="0" y="44"/>
                    <a:pt x="0" y="33"/>
                  </a:cubicBezTo>
                  <a:cubicBezTo>
                    <a:pt x="0" y="14"/>
                    <a:pt x="13" y="2"/>
                    <a:pt x="31" y="1"/>
                  </a:cubicBezTo>
                  <a:cubicBezTo>
                    <a:pt x="39" y="0"/>
                    <a:pt x="47" y="1"/>
                    <a:pt x="54" y="1"/>
                  </a:cubicBezTo>
                  <a:cubicBezTo>
                    <a:pt x="54" y="1"/>
                    <a:pt x="54" y="1"/>
                    <a:pt x="54" y="1"/>
                  </a:cubicBezTo>
                  <a:close/>
                  <a:moveTo>
                    <a:pt x="54" y="77"/>
                  </a:moveTo>
                  <a:cubicBezTo>
                    <a:pt x="61" y="77"/>
                    <a:pt x="68" y="77"/>
                    <a:pt x="74" y="77"/>
                  </a:cubicBezTo>
                  <a:cubicBezTo>
                    <a:pt x="80" y="76"/>
                    <a:pt x="84" y="74"/>
                    <a:pt x="84" y="68"/>
                  </a:cubicBezTo>
                  <a:cubicBezTo>
                    <a:pt x="84" y="56"/>
                    <a:pt x="84" y="45"/>
                    <a:pt x="84" y="34"/>
                  </a:cubicBezTo>
                  <a:cubicBezTo>
                    <a:pt x="84" y="28"/>
                    <a:pt x="81" y="25"/>
                    <a:pt x="75" y="25"/>
                  </a:cubicBezTo>
                  <a:cubicBezTo>
                    <a:pt x="61" y="25"/>
                    <a:pt x="47" y="25"/>
                    <a:pt x="33" y="25"/>
                  </a:cubicBezTo>
                  <a:cubicBezTo>
                    <a:pt x="27" y="25"/>
                    <a:pt x="24" y="28"/>
                    <a:pt x="24" y="34"/>
                  </a:cubicBezTo>
                  <a:cubicBezTo>
                    <a:pt x="24" y="45"/>
                    <a:pt x="24" y="56"/>
                    <a:pt x="24" y="67"/>
                  </a:cubicBezTo>
                  <a:cubicBezTo>
                    <a:pt x="24" y="74"/>
                    <a:pt x="28" y="77"/>
                    <a:pt x="34" y="77"/>
                  </a:cubicBezTo>
                  <a:cubicBezTo>
                    <a:pt x="41" y="77"/>
                    <a:pt x="47" y="77"/>
                    <a:pt x="54" y="77"/>
                  </a:cubicBezTo>
                  <a:close/>
                </a:path>
              </a:pathLst>
            </a:custGeom>
            <a:solidFill>
              <a:srgbClr val="E748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1" name="Freeform 17"/>
            <p:cNvSpPr>
              <a:spLocks/>
            </p:cNvSpPr>
            <p:nvPr/>
          </p:nvSpPr>
          <p:spPr bwMode="auto">
            <a:xfrm>
              <a:off x="5121276" y="2403475"/>
              <a:ext cx="198438" cy="46038"/>
            </a:xfrm>
            <a:custGeom>
              <a:avLst/>
              <a:gdLst>
                <a:gd name="T0" fmla="*/ 53 w 108"/>
                <a:gd name="T1" fmla="*/ 0 h 25"/>
                <a:gd name="T2" fmla="*/ 94 w 108"/>
                <a:gd name="T3" fmla="*/ 0 h 25"/>
                <a:gd name="T4" fmla="*/ 108 w 108"/>
                <a:gd name="T5" fmla="*/ 13 h 25"/>
                <a:gd name="T6" fmla="*/ 94 w 108"/>
                <a:gd name="T7" fmla="*/ 25 h 25"/>
                <a:gd name="T8" fmla="*/ 15 w 108"/>
                <a:gd name="T9" fmla="*/ 25 h 25"/>
                <a:gd name="T10" fmla="*/ 0 w 108"/>
                <a:gd name="T11" fmla="*/ 12 h 25"/>
                <a:gd name="T12" fmla="*/ 15 w 108"/>
                <a:gd name="T13" fmla="*/ 0 h 25"/>
                <a:gd name="T14" fmla="*/ 53 w 108"/>
                <a:gd name="T1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8" h="25">
                  <a:moveTo>
                    <a:pt x="53" y="0"/>
                  </a:moveTo>
                  <a:cubicBezTo>
                    <a:pt x="67" y="0"/>
                    <a:pt x="80" y="0"/>
                    <a:pt x="94" y="0"/>
                  </a:cubicBezTo>
                  <a:cubicBezTo>
                    <a:pt x="103" y="0"/>
                    <a:pt x="108" y="5"/>
                    <a:pt x="108" y="13"/>
                  </a:cubicBezTo>
                  <a:cubicBezTo>
                    <a:pt x="108" y="20"/>
                    <a:pt x="102" y="25"/>
                    <a:pt x="94" y="25"/>
                  </a:cubicBezTo>
                  <a:cubicBezTo>
                    <a:pt x="67" y="25"/>
                    <a:pt x="41" y="25"/>
                    <a:pt x="15" y="25"/>
                  </a:cubicBezTo>
                  <a:cubicBezTo>
                    <a:pt x="5" y="25"/>
                    <a:pt x="0" y="20"/>
                    <a:pt x="0" y="12"/>
                  </a:cubicBezTo>
                  <a:cubicBezTo>
                    <a:pt x="0" y="5"/>
                    <a:pt x="6" y="0"/>
                    <a:pt x="15" y="0"/>
                  </a:cubicBezTo>
                  <a:cubicBezTo>
                    <a:pt x="28" y="0"/>
                    <a:pt x="41" y="0"/>
                    <a:pt x="53" y="0"/>
                  </a:cubicBezTo>
                  <a:close/>
                </a:path>
              </a:pathLst>
            </a:custGeom>
            <a:solidFill>
              <a:srgbClr val="E748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2" name="Freeform 18"/>
            <p:cNvSpPr>
              <a:spLocks/>
            </p:cNvSpPr>
            <p:nvPr/>
          </p:nvSpPr>
          <p:spPr bwMode="auto">
            <a:xfrm>
              <a:off x="5910263" y="2403475"/>
              <a:ext cx="201613" cy="46038"/>
            </a:xfrm>
            <a:custGeom>
              <a:avLst/>
              <a:gdLst>
                <a:gd name="T0" fmla="*/ 55 w 109"/>
                <a:gd name="T1" fmla="*/ 0 h 25"/>
                <a:gd name="T2" fmla="*/ 95 w 109"/>
                <a:gd name="T3" fmla="*/ 0 h 25"/>
                <a:gd name="T4" fmla="*/ 109 w 109"/>
                <a:gd name="T5" fmla="*/ 12 h 25"/>
                <a:gd name="T6" fmla="*/ 94 w 109"/>
                <a:gd name="T7" fmla="*/ 25 h 25"/>
                <a:gd name="T8" fmla="*/ 16 w 109"/>
                <a:gd name="T9" fmla="*/ 25 h 25"/>
                <a:gd name="T10" fmla="*/ 1 w 109"/>
                <a:gd name="T11" fmla="*/ 13 h 25"/>
                <a:gd name="T12" fmla="*/ 16 w 109"/>
                <a:gd name="T13" fmla="*/ 0 h 25"/>
                <a:gd name="T14" fmla="*/ 55 w 109"/>
                <a:gd name="T1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9" h="25">
                  <a:moveTo>
                    <a:pt x="55" y="0"/>
                  </a:moveTo>
                  <a:cubicBezTo>
                    <a:pt x="68" y="0"/>
                    <a:pt x="81" y="0"/>
                    <a:pt x="95" y="0"/>
                  </a:cubicBezTo>
                  <a:cubicBezTo>
                    <a:pt x="104" y="0"/>
                    <a:pt x="109" y="5"/>
                    <a:pt x="109" y="12"/>
                  </a:cubicBezTo>
                  <a:cubicBezTo>
                    <a:pt x="109" y="20"/>
                    <a:pt x="104" y="25"/>
                    <a:pt x="94" y="25"/>
                  </a:cubicBezTo>
                  <a:cubicBezTo>
                    <a:pt x="68" y="25"/>
                    <a:pt x="42" y="25"/>
                    <a:pt x="16" y="25"/>
                  </a:cubicBezTo>
                  <a:cubicBezTo>
                    <a:pt x="7" y="25"/>
                    <a:pt x="1" y="20"/>
                    <a:pt x="1" y="13"/>
                  </a:cubicBezTo>
                  <a:cubicBezTo>
                    <a:pt x="0" y="5"/>
                    <a:pt x="6" y="0"/>
                    <a:pt x="16" y="0"/>
                  </a:cubicBezTo>
                  <a:cubicBezTo>
                    <a:pt x="29" y="0"/>
                    <a:pt x="42" y="0"/>
                    <a:pt x="55" y="0"/>
                  </a:cubicBezTo>
                  <a:close/>
                </a:path>
              </a:pathLst>
            </a:custGeom>
            <a:solidFill>
              <a:srgbClr val="E748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3" name="Freeform 19"/>
            <p:cNvSpPr>
              <a:spLocks/>
            </p:cNvSpPr>
            <p:nvPr/>
          </p:nvSpPr>
          <p:spPr bwMode="auto">
            <a:xfrm>
              <a:off x="5384801" y="2403475"/>
              <a:ext cx="198438" cy="46038"/>
            </a:xfrm>
            <a:custGeom>
              <a:avLst/>
              <a:gdLst>
                <a:gd name="T0" fmla="*/ 54 w 108"/>
                <a:gd name="T1" fmla="*/ 0 h 25"/>
                <a:gd name="T2" fmla="*/ 94 w 108"/>
                <a:gd name="T3" fmla="*/ 0 h 25"/>
                <a:gd name="T4" fmla="*/ 108 w 108"/>
                <a:gd name="T5" fmla="*/ 13 h 25"/>
                <a:gd name="T6" fmla="*/ 94 w 108"/>
                <a:gd name="T7" fmla="*/ 25 h 25"/>
                <a:gd name="T8" fmla="*/ 14 w 108"/>
                <a:gd name="T9" fmla="*/ 25 h 25"/>
                <a:gd name="T10" fmla="*/ 0 w 108"/>
                <a:gd name="T11" fmla="*/ 12 h 25"/>
                <a:gd name="T12" fmla="*/ 14 w 108"/>
                <a:gd name="T13" fmla="*/ 0 h 25"/>
                <a:gd name="T14" fmla="*/ 54 w 108"/>
                <a:gd name="T1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8" h="25">
                  <a:moveTo>
                    <a:pt x="54" y="0"/>
                  </a:moveTo>
                  <a:cubicBezTo>
                    <a:pt x="67" y="0"/>
                    <a:pt x="81" y="0"/>
                    <a:pt x="94" y="0"/>
                  </a:cubicBezTo>
                  <a:cubicBezTo>
                    <a:pt x="103" y="0"/>
                    <a:pt x="108" y="5"/>
                    <a:pt x="108" y="13"/>
                  </a:cubicBezTo>
                  <a:cubicBezTo>
                    <a:pt x="108" y="19"/>
                    <a:pt x="103" y="25"/>
                    <a:pt x="94" y="25"/>
                  </a:cubicBezTo>
                  <a:cubicBezTo>
                    <a:pt x="67" y="25"/>
                    <a:pt x="41" y="25"/>
                    <a:pt x="14" y="25"/>
                  </a:cubicBezTo>
                  <a:cubicBezTo>
                    <a:pt x="5" y="25"/>
                    <a:pt x="0" y="20"/>
                    <a:pt x="0" y="12"/>
                  </a:cubicBezTo>
                  <a:cubicBezTo>
                    <a:pt x="0" y="5"/>
                    <a:pt x="5" y="0"/>
                    <a:pt x="14" y="0"/>
                  </a:cubicBezTo>
                  <a:cubicBezTo>
                    <a:pt x="27" y="0"/>
                    <a:pt x="41" y="0"/>
                    <a:pt x="54" y="0"/>
                  </a:cubicBezTo>
                  <a:close/>
                </a:path>
              </a:pathLst>
            </a:custGeom>
            <a:solidFill>
              <a:srgbClr val="E748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4" name="Freeform 20"/>
            <p:cNvSpPr>
              <a:spLocks/>
            </p:cNvSpPr>
            <p:nvPr/>
          </p:nvSpPr>
          <p:spPr bwMode="auto">
            <a:xfrm>
              <a:off x="5648326" y="2403475"/>
              <a:ext cx="200025" cy="46038"/>
            </a:xfrm>
            <a:custGeom>
              <a:avLst/>
              <a:gdLst>
                <a:gd name="T0" fmla="*/ 54 w 108"/>
                <a:gd name="T1" fmla="*/ 0 h 25"/>
                <a:gd name="T2" fmla="*/ 94 w 108"/>
                <a:gd name="T3" fmla="*/ 0 h 25"/>
                <a:gd name="T4" fmla="*/ 108 w 108"/>
                <a:gd name="T5" fmla="*/ 13 h 25"/>
                <a:gd name="T6" fmla="*/ 94 w 108"/>
                <a:gd name="T7" fmla="*/ 25 h 25"/>
                <a:gd name="T8" fmla="*/ 14 w 108"/>
                <a:gd name="T9" fmla="*/ 25 h 25"/>
                <a:gd name="T10" fmla="*/ 0 w 108"/>
                <a:gd name="T11" fmla="*/ 13 h 25"/>
                <a:gd name="T12" fmla="*/ 14 w 108"/>
                <a:gd name="T13" fmla="*/ 0 h 25"/>
                <a:gd name="T14" fmla="*/ 54 w 108"/>
                <a:gd name="T1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8" h="25">
                  <a:moveTo>
                    <a:pt x="54" y="0"/>
                  </a:moveTo>
                  <a:cubicBezTo>
                    <a:pt x="67" y="0"/>
                    <a:pt x="81" y="0"/>
                    <a:pt x="94" y="0"/>
                  </a:cubicBezTo>
                  <a:cubicBezTo>
                    <a:pt x="103" y="0"/>
                    <a:pt x="108" y="5"/>
                    <a:pt x="108" y="13"/>
                  </a:cubicBezTo>
                  <a:cubicBezTo>
                    <a:pt x="108" y="20"/>
                    <a:pt x="103" y="25"/>
                    <a:pt x="94" y="25"/>
                  </a:cubicBezTo>
                  <a:cubicBezTo>
                    <a:pt x="67" y="25"/>
                    <a:pt x="41" y="25"/>
                    <a:pt x="14" y="25"/>
                  </a:cubicBezTo>
                  <a:cubicBezTo>
                    <a:pt x="5" y="25"/>
                    <a:pt x="0" y="20"/>
                    <a:pt x="0" y="13"/>
                  </a:cubicBezTo>
                  <a:cubicBezTo>
                    <a:pt x="0" y="5"/>
                    <a:pt x="5" y="0"/>
                    <a:pt x="14" y="0"/>
                  </a:cubicBezTo>
                  <a:cubicBezTo>
                    <a:pt x="27" y="0"/>
                    <a:pt x="41" y="0"/>
                    <a:pt x="54" y="0"/>
                  </a:cubicBezTo>
                  <a:close/>
                </a:path>
              </a:pathLst>
            </a:custGeom>
            <a:solidFill>
              <a:srgbClr val="E748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95" name="Группа 94"/>
          <p:cNvGrpSpPr/>
          <p:nvPr/>
        </p:nvGrpSpPr>
        <p:grpSpPr>
          <a:xfrm>
            <a:off x="4093956" y="1299242"/>
            <a:ext cx="625775" cy="698701"/>
            <a:chOff x="2998788" y="3544888"/>
            <a:chExt cx="1430338" cy="1597025"/>
          </a:xfrm>
        </p:grpSpPr>
        <p:sp>
          <p:nvSpPr>
            <p:cNvPr id="96" name="Freeform 21"/>
            <p:cNvSpPr>
              <a:spLocks/>
            </p:cNvSpPr>
            <p:nvPr/>
          </p:nvSpPr>
          <p:spPr bwMode="auto">
            <a:xfrm>
              <a:off x="2998788" y="3544888"/>
              <a:ext cx="1430338" cy="1597025"/>
            </a:xfrm>
            <a:custGeom>
              <a:avLst/>
              <a:gdLst>
                <a:gd name="T0" fmla="*/ 21 w 775"/>
                <a:gd name="T1" fmla="*/ 866 h 866"/>
                <a:gd name="T2" fmla="*/ 0 w 775"/>
                <a:gd name="T3" fmla="*/ 829 h 866"/>
                <a:gd name="T4" fmla="*/ 1 w 775"/>
                <a:gd name="T5" fmla="*/ 35 h 866"/>
                <a:gd name="T6" fmla="*/ 8 w 775"/>
                <a:gd name="T7" fmla="*/ 9 h 866"/>
                <a:gd name="T8" fmla="*/ 32 w 775"/>
                <a:gd name="T9" fmla="*/ 0 h 866"/>
                <a:gd name="T10" fmla="*/ 363 w 775"/>
                <a:gd name="T11" fmla="*/ 0 h 866"/>
                <a:gd name="T12" fmla="*/ 620 w 775"/>
                <a:gd name="T13" fmla="*/ 0 h 866"/>
                <a:gd name="T14" fmla="*/ 652 w 775"/>
                <a:gd name="T15" fmla="*/ 32 h 866"/>
                <a:gd name="T16" fmla="*/ 652 w 775"/>
                <a:gd name="T17" fmla="*/ 102 h 866"/>
                <a:gd name="T18" fmla="*/ 751 w 775"/>
                <a:gd name="T19" fmla="*/ 163 h 866"/>
                <a:gd name="T20" fmla="*/ 772 w 775"/>
                <a:gd name="T21" fmla="*/ 249 h 866"/>
                <a:gd name="T22" fmla="*/ 652 w 775"/>
                <a:gd name="T23" fmla="*/ 368 h 866"/>
                <a:gd name="T24" fmla="*/ 652 w 775"/>
                <a:gd name="T25" fmla="*/ 378 h 866"/>
                <a:gd name="T26" fmla="*/ 652 w 775"/>
                <a:gd name="T27" fmla="*/ 828 h 866"/>
                <a:gd name="T28" fmla="*/ 632 w 775"/>
                <a:gd name="T29" fmla="*/ 866 h 866"/>
                <a:gd name="T30" fmla="*/ 256 w 775"/>
                <a:gd name="T31" fmla="*/ 866 h 866"/>
                <a:gd name="T32" fmla="*/ 249 w 775"/>
                <a:gd name="T33" fmla="*/ 849 h 866"/>
                <a:gd name="T34" fmla="*/ 265 w 775"/>
                <a:gd name="T35" fmla="*/ 840 h 866"/>
                <a:gd name="T36" fmla="*/ 614 w 775"/>
                <a:gd name="T37" fmla="*/ 840 h 866"/>
                <a:gd name="T38" fmla="*/ 627 w 775"/>
                <a:gd name="T39" fmla="*/ 828 h 866"/>
                <a:gd name="T40" fmla="*/ 627 w 775"/>
                <a:gd name="T41" fmla="*/ 378 h 866"/>
                <a:gd name="T42" fmla="*/ 627 w 775"/>
                <a:gd name="T43" fmla="*/ 368 h 866"/>
                <a:gd name="T44" fmla="*/ 570 w 775"/>
                <a:gd name="T45" fmla="*/ 349 h 866"/>
                <a:gd name="T46" fmla="*/ 517 w 775"/>
                <a:gd name="T47" fmla="*/ 183 h 866"/>
                <a:gd name="T48" fmla="*/ 530 w 775"/>
                <a:gd name="T49" fmla="*/ 172 h 866"/>
                <a:gd name="T50" fmla="*/ 541 w 775"/>
                <a:gd name="T51" fmla="*/ 191 h 866"/>
                <a:gd name="T52" fmla="*/ 532 w 775"/>
                <a:gd name="T53" fmla="*/ 238 h 866"/>
                <a:gd name="T54" fmla="*/ 630 w 775"/>
                <a:gd name="T55" fmla="*/ 342 h 866"/>
                <a:gd name="T56" fmla="*/ 745 w 775"/>
                <a:gd name="T57" fmla="*/ 252 h 866"/>
                <a:gd name="T58" fmla="*/ 644 w 775"/>
                <a:gd name="T59" fmla="*/ 127 h 866"/>
                <a:gd name="T60" fmla="*/ 578 w 775"/>
                <a:gd name="T61" fmla="*/ 147 h 866"/>
                <a:gd name="T62" fmla="*/ 566 w 775"/>
                <a:gd name="T63" fmla="*/ 151 h 866"/>
                <a:gd name="T64" fmla="*/ 555 w 775"/>
                <a:gd name="T65" fmla="*/ 142 h 866"/>
                <a:gd name="T66" fmla="*/ 560 w 775"/>
                <a:gd name="T67" fmla="*/ 129 h 866"/>
                <a:gd name="T68" fmla="*/ 618 w 775"/>
                <a:gd name="T69" fmla="*/ 103 h 866"/>
                <a:gd name="T70" fmla="*/ 627 w 775"/>
                <a:gd name="T71" fmla="*/ 102 h 866"/>
                <a:gd name="T72" fmla="*/ 626 w 775"/>
                <a:gd name="T73" fmla="*/ 31 h 866"/>
                <a:gd name="T74" fmla="*/ 620 w 775"/>
                <a:gd name="T75" fmla="*/ 26 h 866"/>
                <a:gd name="T76" fmla="*/ 614 w 775"/>
                <a:gd name="T77" fmla="*/ 26 h 866"/>
                <a:gd name="T78" fmla="*/ 38 w 775"/>
                <a:gd name="T79" fmla="*/ 26 h 866"/>
                <a:gd name="T80" fmla="*/ 26 w 775"/>
                <a:gd name="T81" fmla="*/ 37 h 866"/>
                <a:gd name="T82" fmla="*/ 26 w 775"/>
                <a:gd name="T83" fmla="*/ 829 h 866"/>
                <a:gd name="T84" fmla="*/ 38 w 775"/>
                <a:gd name="T85" fmla="*/ 840 h 866"/>
                <a:gd name="T86" fmla="*/ 197 w 775"/>
                <a:gd name="T87" fmla="*/ 840 h 866"/>
                <a:gd name="T88" fmla="*/ 214 w 775"/>
                <a:gd name="T89" fmla="*/ 848 h 866"/>
                <a:gd name="T90" fmla="*/ 207 w 775"/>
                <a:gd name="T91" fmla="*/ 866 h 866"/>
                <a:gd name="T92" fmla="*/ 21 w 775"/>
                <a:gd name="T93" fmla="*/ 866 h 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5" h="866">
                  <a:moveTo>
                    <a:pt x="21" y="866"/>
                  </a:moveTo>
                  <a:cubicBezTo>
                    <a:pt x="6" y="859"/>
                    <a:pt x="0" y="846"/>
                    <a:pt x="0" y="829"/>
                  </a:cubicBezTo>
                  <a:cubicBezTo>
                    <a:pt x="1" y="565"/>
                    <a:pt x="1" y="300"/>
                    <a:pt x="1" y="35"/>
                  </a:cubicBezTo>
                  <a:cubicBezTo>
                    <a:pt x="1" y="26"/>
                    <a:pt x="1" y="16"/>
                    <a:pt x="8" y="9"/>
                  </a:cubicBezTo>
                  <a:cubicBezTo>
                    <a:pt x="15" y="2"/>
                    <a:pt x="23" y="0"/>
                    <a:pt x="32" y="0"/>
                  </a:cubicBezTo>
                  <a:cubicBezTo>
                    <a:pt x="142" y="0"/>
                    <a:pt x="252" y="0"/>
                    <a:pt x="363" y="0"/>
                  </a:cubicBezTo>
                  <a:cubicBezTo>
                    <a:pt x="448" y="0"/>
                    <a:pt x="534" y="0"/>
                    <a:pt x="620" y="0"/>
                  </a:cubicBezTo>
                  <a:cubicBezTo>
                    <a:pt x="641" y="0"/>
                    <a:pt x="652" y="11"/>
                    <a:pt x="652" y="32"/>
                  </a:cubicBezTo>
                  <a:cubicBezTo>
                    <a:pt x="652" y="55"/>
                    <a:pt x="652" y="78"/>
                    <a:pt x="652" y="102"/>
                  </a:cubicBezTo>
                  <a:cubicBezTo>
                    <a:pt x="694" y="107"/>
                    <a:pt x="728" y="127"/>
                    <a:pt x="751" y="163"/>
                  </a:cubicBezTo>
                  <a:cubicBezTo>
                    <a:pt x="768" y="189"/>
                    <a:pt x="775" y="218"/>
                    <a:pt x="772" y="249"/>
                  </a:cubicBezTo>
                  <a:cubicBezTo>
                    <a:pt x="768" y="294"/>
                    <a:pt x="735" y="355"/>
                    <a:pt x="652" y="368"/>
                  </a:cubicBezTo>
                  <a:cubicBezTo>
                    <a:pt x="652" y="371"/>
                    <a:pt x="652" y="375"/>
                    <a:pt x="652" y="378"/>
                  </a:cubicBezTo>
                  <a:cubicBezTo>
                    <a:pt x="652" y="528"/>
                    <a:pt x="652" y="678"/>
                    <a:pt x="652" y="828"/>
                  </a:cubicBezTo>
                  <a:cubicBezTo>
                    <a:pt x="652" y="846"/>
                    <a:pt x="648" y="858"/>
                    <a:pt x="632" y="866"/>
                  </a:cubicBezTo>
                  <a:cubicBezTo>
                    <a:pt x="507" y="866"/>
                    <a:pt x="381" y="866"/>
                    <a:pt x="256" y="866"/>
                  </a:cubicBezTo>
                  <a:cubicBezTo>
                    <a:pt x="250" y="862"/>
                    <a:pt x="246" y="857"/>
                    <a:pt x="249" y="849"/>
                  </a:cubicBezTo>
                  <a:cubicBezTo>
                    <a:pt x="252" y="841"/>
                    <a:pt x="258" y="840"/>
                    <a:pt x="265" y="840"/>
                  </a:cubicBezTo>
                  <a:cubicBezTo>
                    <a:pt x="382" y="840"/>
                    <a:pt x="498" y="840"/>
                    <a:pt x="614" y="840"/>
                  </a:cubicBezTo>
                  <a:cubicBezTo>
                    <a:pt x="627" y="840"/>
                    <a:pt x="627" y="840"/>
                    <a:pt x="627" y="828"/>
                  </a:cubicBezTo>
                  <a:cubicBezTo>
                    <a:pt x="627" y="678"/>
                    <a:pt x="627" y="528"/>
                    <a:pt x="627" y="378"/>
                  </a:cubicBezTo>
                  <a:cubicBezTo>
                    <a:pt x="627" y="375"/>
                    <a:pt x="627" y="372"/>
                    <a:pt x="627" y="368"/>
                  </a:cubicBezTo>
                  <a:cubicBezTo>
                    <a:pt x="606" y="365"/>
                    <a:pt x="588" y="359"/>
                    <a:pt x="570" y="349"/>
                  </a:cubicBezTo>
                  <a:cubicBezTo>
                    <a:pt x="514" y="315"/>
                    <a:pt x="491" y="243"/>
                    <a:pt x="517" y="183"/>
                  </a:cubicBezTo>
                  <a:cubicBezTo>
                    <a:pt x="519" y="177"/>
                    <a:pt x="523" y="172"/>
                    <a:pt x="530" y="172"/>
                  </a:cubicBezTo>
                  <a:cubicBezTo>
                    <a:pt x="540" y="171"/>
                    <a:pt x="545" y="181"/>
                    <a:pt x="541" y="191"/>
                  </a:cubicBezTo>
                  <a:cubicBezTo>
                    <a:pt x="535" y="206"/>
                    <a:pt x="532" y="221"/>
                    <a:pt x="532" y="238"/>
                  </a:cubicBezTo>
                  <a:cubicBezTo>
                    <a:pt x="533" y="291"/>
                    <a:pt x="578" y="339"/>
                    <a:pt x="630" y="342"/>
                  </a:cubicBezTo>
                  <a:cubicBezTo>
                    <a:pt x="688" y="345"/>
                    <a:pt x="737" y="307"/>
                    <a:pt x="745" y="252"/>
                  </a:cubicBezTo>
                  <a:cubicBezTo>
                    <a:pt x="755" y="187"/>
                    <a:pt x="709" y="131"/>
                    <a:pt x="644" y="127"/>
                  </a:cubicBezTo>
                  <a:cubicBezTo>
                    <a:pt x="620" y="126"/>
                    <a:pt x="598" y="133"/>
                    <a:pt x="578" y="147"/>
                  </a:cubicBezTo>
                  <a:cubicBezTo>
                    <a:pt x="574" y="149"/>
                    <a:pt x="569" y="152"/>
                    <a:pt x="566" y="151"/>
                  </a:cubicBezTo>
                  <a:cubicBezTo>
                    <a:pt x="561" y="150"/>
                    <a:pt x="556" y="146"/>
                    <a:pt x="555" y="142"/>
                  </a:cubicBezTo>
                  <a:cubicBezTo>
                    <a:pt x="554" y="138"/>
                    <a:pt x="556" y="131"/>
                    <a:pt x="560" y="129"/>
                  </a:cubicBezTo>
                  <a:cubicBezTo>
                    <a:pt x="577" y="115"/>
                    <a:pt x="596" y="107"/>
                    <a:pt x="618" y="103"/>
                  </a:cubicBezTo>
                  <a:cubicBezTo>
                    <a:pt x="621" y="103"/>
                    <a:pt x="623" y="102"/>
                    <a:pt x="627" y="102"/>
                  </a:cubicBezTo>
                  <a:cubicBezTo>
                    <a:pt x="627" y="78"/>
                    <a:pt x="627" y="55"/>
                    <a:pt x="626" y="31"/>
                  </a:cubicBezTo>
                  <a:cubicBezTo>
                    <a:pt x="626" y="30"/>
                    <a:pt x="623" y="27"/>
                    <a:pt x="620" y="26"/>
                  </a:cubicBezTo>
                  <a:cubicBezTo>
                    <a:pt x="619" y="25"/>
                    <a:pt x="616" y="26"/>
                    <a:pt x="614" y="26"/>
                  </a:cubicBezTo>
                  <a:cubicBezTo>
                    <a:pt x="422" y="26"/>
                    <a:pt x="230" y="26"/>
                    <a:pt x="38" y="26"/>
                  </a:cubicBezTo>
                  <a:cubicBezTo>
                    <a:pt x="26" y="26"/>
                    <a:pt x="26" y="26"/>
                    <a:pt x="26" y="37"/>
                  </a:cubicBezTo>
                  <a:cubicBezTo>
                    <a:pt x="26" y="301"/>
                    <a:pt x="26" y="565"/>
                    <a:pt x="26" y="829"/>
                  </a:cubicBezTo>
                  <a:cubicBezTo>
                    <a:pt x="26" y="840"/>
                    <a:pt x="26" y="840"/>
                    <a:pt x="38" y="840"/>
                  </a:cubicBezTo>
                  <a:cubicBezTo>
                    <a:pt x="91" y="840"/>
                    <a:pt x="144" y="840"/>
                    <a:pt x="197" y="840"/>
                  </a:cubicBezTo>
                  <a:cubicBezTo>
                    <a:pt x="204" y="840"/>
                    <a:pt x="211" y="841"/>
                    <a:pt x="214" y="848"/>
                  </a:cubicBezTo>
                  <a:cubicBezTo>
                    <a:pt x="217" y="856"/>
                    <a:pt x="213" y="861"/>
                    <a:pt x="207" y="866"/>
                  </a:cubicBezTo>
                  <a:cubicBezTo>
                    <a:pt x="145" y="866"/>
                    <a:pt x="83" y="866"/>
                    <a:pt x="21" y="866"/>
                  </a:cubicBezTo>
                  <a:close/>
                </a:path>
              </a:pathLst>
            </a:custGeom>
            <a:solidFill>
              <a:srgbClr val="CD96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7" name="Freeform 22"/>
            <p:cNvSpPr>
              <a:spLocks/>
            </p:cNvSpPr>
            <p:nvPr/>
          </p:nvSpPr>
          <p:spPr bwMode="auto">
            <a:xfrm>
              <a:off x="3128963" y="4587875"/>
              <a:ext cx="898525" cy="49213"/>
            </a:xfrm>
            <a:custGeom>
              <a:avLst/>
              <a:gdLst>
                <a:gd name="T0" fmla="*/ 243 w 487"/>
                <a:gd name="T1" fmla="*/ 26 h 26"/>
                <a:gd name="T2" fmla="*/ 16 w 487"/>
                <a:gd name="T3" fmla="*/ 26 h 26"/>
                <a:gd name="T4" fmla="*/ 3 w 487"/>
                <a:gd name="T5" fmla="*/ 21 h 26"/>
                <a:gd name="T6" fmla="*/ 1 w 487"/>
                <a:gd name="T7" fmla="*/ 9 h 26"/>
                <a:gd name="T8" fmla="*/ 11 w 487"/>
                <a:gd name="T9" fmla="*/ 1 h 26"/>
                <a:gd name="T10" fmla="*/ 16 w 487"/>
                <a:gd name="T11" fmla="*/ 1 h 26"/>
                <a:gd name="T12" fmla="*/ 470 w 487"/>
                <a:gd name="T13" fmla="*/ 1 h 26"/>
                <a:gd name="T14" fmla="*/ 485 w 487"/>
                <a:gd name="T15" fmla="*/ 7 h 26"/>
                <a:gd name="T16" fmla="*/ 484 w 487"/>
                <a:gd name="T17" fmla="*/ 19 h 26"/>
                <a:gd name="T18" fmla="*/ 471 w 487"/>
                <a:gd name="T19" fmla="*/ 26 h 26"/>
                <a:gd name="T20" fmla="*/ 308 w 487"/>
                <a:gd name="T21" fmla="*/ 26 h 26"/>
                <a:gd name="T22" fmla="*/ 243 w 487"/>
                <a:gd name="T2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87" h="26">
                  <a:moveTo>
                    <a:pt x="243" y="26"/>
                  </a:moveTo>
                  <a:cubicBezTo>
                    <a:pt x="167" y="26"/>
                    <a:pt x="92" y="26"/>
                    <a:pt x="16" y="26"/>
                  </a:cubicBezTo>
                  <a:cubicBezTo>
                    <a:pt x="12" y="26"/>
                    <a:pt x="6" y="24"/>
                    <a:pt x="3" y="21"/>
                  </a:cubicBezTo>
                  <a:cubicBezTo>
                    <a:pt x="1" y="19"/>
                    <a:pt x="0" y="12"/>
                    <a:pt x="1" y="9"/>
                  </a:cubicBezTo>
                  <a:cubicBezTo>
                    <a:pt x="2" y="5"/>
                    <a:pt x="7" y="3"/>
                    <a:pt x="11" y="1"/>
                  </a:cubicBezTo>
                  <a:cubicBezTo>
                    <a:pt x="12" y="0"/>
                    <a:pt x="14" y="1"/>
                    <a:pt x="16" y="1"/>
                  </a:cubicBezTo>
                  <a:cubicBezTo>
                    <a:pt x="167" y="1"/>
                    <a:pt x="319" y="1"/>
                    <a:pt x="470" y="1"/>
                  </a:cubicBezTo>
                  <a:cubicBezTo>
                    <a:pt x="476" y="1"/>
                    <a:pt x="482" y="1"/>
                    <a:pt x="485" y="7"/>
                  </a:cubicBezTo>
                  <a:cubicBezTo>
                    <a:pt x="486" y="11"/>
                    <a:pt x="487" y="17"/>
                    <a:pt x="484" y="19"/>
                  </a:cubicBezTo>
                  <a:cubicBezTo>
                    <a:pt x="481" y="23"/>
                    <a:pt x="476" y="26"/>
                    <a:pt x="471" y="26"/>
                  </a:cubicBezTo>
                  <a:cubicBezTo>
                    <a:pt x="417" y="26"/>
                    <a:pt x="362" y="26"/>
                    <a:pt x="308" y="26"/>
                  </a:cubicBezTo>
                  <a:cubicBezTo>
                    <a:pt x="286" y="26"/>
                    <a:pt x="265" y="26"/>
                    <a:pt x="243" y="26"/>
                  </a:cubicBezTo>
                  <a:close/>
                </a:path>
              </a:pathLst>
            </a:custGeom>
            <a:solidFill>
              <a:srgbClr val="CD96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8" name="Freeform 23"/>
            <p:cNvSpPr>
              <a:spLocks/>
            </p:cNvSpPr>
            <p:nvPr/>
          </p:nvSpPr>
          <p:spPr bwMode="auto">
            <a:xfrm>
              <a:off x="3128963" y="4340225"/>
              <a:ext cx="898525" cy="49213"/>
            </a:xfrm>
            <a:custGeom>
              <a:avLst/>
              <a:gdLst>
                <a:gd name="T0" fmla="*/ 243 w 487"/>
                <a:gd name="T1" fmla="*/ 1 h 27"/>
                <a:gd name="T2" fmla="*/ 466 w 487"/>
                <a:gd name="T3" fmla="*/ 1 h 27"/>
                <a:gd name="T4" fmla="*/ 474 w 487"/>
                <a:gd name="T5" fmla="*/ 1 h 27"/>
                <a:gd name="T6" fmla="*/ 487 w 487"/>
                <a:gd name="T7" fmla="*/ 14 h 27"/>
                <a:gd name="T8" fmla="*/ 475 w 487"/>
                <a:gd name="T9" fmla="*/ 26 h 27"/>
                <a:gd name="T10" fmla="*/ 465 w 487"/>
                <a:gd name="T11" fmla="*/ 27 h 27"/>
                <a:gd name="T12" fmla="*/ 22 w 487"/>
                <a:gd name="T13" fmla="*/ 27 h 27"/>
                <a:gd name="T14" fmla="*/ 11 w 487"/>
                <a:gd name="T15" fmla="*/ 26 h 27"/>
                <a:gd name="T16" fmla="*/ 0 w 487"/>
                <a:gd name="T17" fmla="*/ 14 h 27"/>
                <a:gd name="T18" fmla="*/ 11 w 487"/>
                <a:gd name="T19" fmla="*/ 1 h 27"/>
                <a:gd name="T20" fmla="*/ 19 w 487"/>
                <a:gd name="T21" fmla="*/ 1 h 27"/>
                <a:gd name="T22" fmla="*/ 243 w 487"/>
                <a:gd name="T23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87" h="27">
                  <a:moveTo>
                    <a:pt x="243" y="1"/>
                  </a:moveTo>
                  <a:cubicBezTo>
                    <a:pt x="317" y="1"/>
                    <a:pt x="392" y="1"/>
                    <a:pt x="466" y="1"/>
                  </a:cubicBezTo>
                  <a:cubicBezTo>
                    <a:pt x="469" y="1"/>
                    <a:pt x="471" y="0"/>
                    <a:pt x="474" y="1"/>
                  </a:cubicBezTo>
                  <a:cubicBezTo>
                    <a:pt x="481" y="1"/>
                    <a:pt x="487" y="7"/>
                    <a:pt x="487" y="14"/>
                  </a:cubicBezTo>
                  <a:cubicBezTo>
                    <a:pt x="486" y="21"/>
                    <a:pt x="482" y="26"/>
                    <a:pt x="475" y="26"/>
                  </a:cubicBezTo>
                  <a:cubicBezTo>
                    <a:pt x="471" y="26"/>
                    <a:pt x="468" y="27"/>
                    <a:pt x="465" y="27"/>
                  </a:cubicBezTo>
                  <a:cubicBezTo>
                    <a:pt x="317" y="27"/>
                    <a:pt x="169" y="27"/>
                    <a:pt x="22" y="27"/>
                  </a:cubicBezTo>
                  <a:cubicBezTo>
                    <a:pt x="18" y="27"/>
                    <a:pt x="14" y="26"/>
                    <a:pt x="11" y="26"/>
                  </a:cubicBezTo>
                  <a:cubicBezTo>
                    <a:pt x="4" y="25"/>
                    <a:pt x="0" y="21"/>
                    <a:pt x="0" y="14"/>
                  </a:cubicBezTo>
                  <a:cubicBezTo>
                    <a:pt x="0" y="7"/>
                    <a:pt x="4" y="2"/>
                    <a:pt x="11" y="1"/>
                  </a:cubicBezTo>
                  <a:cubicBezTo>
                    <a:pt x="13" y="0"/>
                    <a:pt x="16" y="1"/>
                    <a:pt x="19" y="1"/>
                  </a:cubicBezTo>
                  <a:cubicBezTo>
                    <a:pt x="94" y="1"/>
                    <a:pt x="168" y="1"/>
                    <a:pt x="243" y="1"/>
                  </a:cubicBezTo>
                  <a:close/>
                </a:path>
              </a:pathLst>
            </a:custGeom>
            <a:solidFill>
              <a:srgbClr val="CD96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9" name="Freeform 24"/>
            <p:cNvSpPr>
              <a:spLocks/>
            </p:cNvSpPr>
            <p:nvPr/>
          </p:nvSpPr>
          <p:spPr bwMode="auto">
            <a:xfrm>
              <a:off x="3128963" y="4465638"/>
              <a:ext cx="898525" cy="47625"/>
            </a:xfrm>
            <a:custGeom>
              <a:avLst/>
              <a:gdLst>
                <a:gd name="T0" fmla="*/ 243 w 487"/>
                <a:gd name="T1" fmla="*/ 26 h 26"/>
                <a:gd name="T2" fmla="*/ 20 w 487"/>
                <a:gd name="T3" fmla="*/ 26 h 26"/>
                <a:gd name="T4" fmla="*/ 12 w 487"/>
                <a:gd name="T5" fmla="*/ 25 h 26"/>
                <a:gd name="T6" fmla="*/ 0 w 487"/>
                <a:gd name="T7" fmla="*/ 13 h 26"/>
                <a:gd name="T8" fmla="*/ 11 w 487"/>
                <a:gd name="T9" fmla="*/ 0 h 26"/>
                <a:gd name="T10" fmla="*/ 18 w 487"/>
                <a:gd name="T11" fmla="*/ 0 h 26"/>
                <a:gd name="T12" fmla="*/ 468 w 487"/>
                <a:gd name="T13" fmla="*/ 0 h 26"/>
                <a:gd name="T14" fmla="*/ 475 w 487"/>
                <a:gd name="T15" fmla="*/ 0 h 26"/>
                <a:gd name="T16" fmla="*/ 487 w 487"/>
                <a:gd name="T17" fmla="*/ 13 h 26"/>
                <a:gd name="T18" fmla="*/ 475 w 487"/>
                <a:gd name="T19" fmla="*/ 25 h 26"/>
                <a:gd name="T20" fmla="*/ 466 w 487"/>
                <a:gd name="T21" fmla="*/ 26 h 26"/>
                <a:gd name="T22" fmla="*/ 243 w 487"/>
                <a:gd name="T2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87" h="26">
                  <a:moveTo>
                    <a:pt x="243" y="26"/>
                  </a:moveTo>
                  <a:cubicBezTo>
                    <a:pt x="169" y="26"/>
                    <a:pt x="94" y="26"/>
                    <a:pt x="20" y="26"/>
                  </a:cubicBezTo>
                  <a:cubicBezTo>
                    <a:pt x="17" y="26"/>
                    <a:pt x="14" y="26"/>
                    <a:pt x="12" y="25"/>
                  </a:cubicBezTo>
                  <a:cubicBezTo>
                    <a:pt x="4" y="25"/>
                    <a:pt x="0" y="20"/>
                    <a:pt x="0" y="13"/>
                  </a:cubicBezTo>
                  <a:cubicBezTo>
                    <a:pt x="0" y="6"/>
                    <a:pt x="4" y="2"/>
                    <a:pt x="11" y="0"/>
                  </a:cubicBezTo>
                  <a:cubicBezTo>
                    <a:pt x="13" y="0"/>
                    <a:pt x="16" y="0"/>
                    <a:pt x="18" y="0"/>
                  </a:cubicBezTo>
                  <a:cubicBezTo>
                    <a:pt x="168" y="0"/>
                    <a:pt x="318" y="0"/>
                    <a:pt x="468" y="0"/>
                  </a:cubicBezTo>
                  <a:cubicBezTo>
                    <a:pt x="470" y="0"/>
                    <a:pt x="472" y="0"/>
                    <a:pt x="475" y="0"/>
                  </a:cubicBezTo>
                  <a:cubicBezTo>
                    <a:pt x="482" y="1"/>
                    <a:pt x="487" y="6"/>
                    <a:pt x="487" y="13"/>
                  </a:cubicBezTo>
                  <a:cubicBezTo>
                    <a:pt x="487" y="20"/>
                    <a:pt x="482" y="25"/>
                    <a:pt x="475" y="25"/>
                  </a:cubicBezTo>
                  <a:cubicBezTo>
                    <a:pt x="472" y="26"/>
                    <a:pt x="469" y="26"/>
                    <a:pt x="466" y="26"/>
                  </a:cubicBezTo>
                  <a:cubicBezTo>
                    <a:pt x="392" y="26"/>
                    <a:pt x="317" y="26"/>
                    <a:pt x="243" y="26"/>
                  </a:cubicBezTo>
                  <a:close/>
                </a:path>
              </a:pathLst>
            </a:custGeom>
            <a:solidFill>
              <a:srgbClr val="CD96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0" name="Freeform 25"/>
            <p:cNvSpPr>
              <a:spLocks/>
            </p:cNvSpPr>
            <p:nvPr/>
          </p:nvSpPr>
          <p:spPr bwMode="auto">
            <a:xfrm>
              <a:off x="3549651" y="4745038"/>
              <a:ext cx="528638" cy="234950"/>
            </a:xfrm>
            <a:custGeom>
              <a:avLst/>
              <a:gdLst>
                <a:gd name="T0" fmla="*/ 191 w 287"/>
                <a:gd name="T1" fmla="*/ 100 h 127"/>
                <a:gd name="T2" fmla="*/ 116 w 287"/>
                <a:gd name="T3" fmla="*/ 102 h 127"/>
                <a:gd name="T4" fmla="*/ 74 w 287"/>
                <a:gd name="T5" fmla="*/ 69 h 127"/>
                <a:gd name="T6" fmla="*/ 68 w 287"/>
                <a:gd name="T7" fmla="*/ 72 h 127"/>
                <a:gd name="T8" fmla="*/ 25 w 287"/>
                <a:gd name="T9" fmla="*/ 104 h 127"/>
                <a:gd name="T10" fmla="*/ 5 w 287"/>
                <a:gd name="T11" fmla="*/ 102 h 127"/>
                <a:gd name="T12" fmla="*/ 10 w 287"/>
                <a:gd name="T13" fmla="*/ 83 h 127"/>
                <a:gd name="T14" fmla="*/ 110 w 287"/>
                <a:gd name="T15" fmla="*/ 6 h 127"/>
                <a:gd name="T16" fmla="*/ 121 w 287"/>
                <a:gd name="T17" fmla="*/ 1 h 127"/>
                <a:gd name="T18" fmla="*/ 132 w 287"/>
                <a:gd name="T19" fmla="*/ 9 h 127"/>
                <a:gd name="T20" fmla="*/ 130 w 287"/>
                <a:gd name="T21" fmla="*/ 22 h 127"/>
                <a:gd name="T22" fmla="*/ 105 w 287"/>
                <a:gd name="T23" fmla="*/ 57 h 127"/>
                <a:gd name="T24" fmla="*/ 102 w 287"/>
                <a:gd name="T25" fmla="*/ 79 h 127"/>
                <a:gd name="T26" fmla="*/ 114 w 287"/>
                <a:gd name="T27" fmla="*/ 69 h 127"/>
                <a:gd name="T28" fmla="*/ 130 w 287"/>
                <a:gd name="T29" fmla="*/ 45 h 127"/>
                <a:gd name="T30" fmla="*/ 148 w 287"/>
                <a:gd name="T31" fmla="*/ 37 h 127"/>
                <a:gd name="T32" fmla="*/ 153 w 287"/>
                <a:gd name="T33" fmla="*/ 56 h 127"/>
                <a:gd name="T34" fmla="*/ 141 w 287"/>
                <a:gd name="T35" fmla="*/ 82 h 127"/>
                <a:gd name="T36" fmla="*/ 150 w 287"/>
                <a:gd name="T37" fmla="*/ 95 h 127"/>
                <a:gd name="T38" fmla="*/ 172 w 287"/>
                <a:gd name="T39" fmla="*/ 77 h 127"/>
                <a:gd name="T40" fmla="*/ 183 w 287"/>
                <a:gd name="T41" fmla="*/ 63 h 127"/>
                <a:gd name="T42" fmla="*/ 196 w 287"/>
                <a:gd name="T43" fmla="*/ 71 h 127"/>
                <a:gd name="T44" fmla="*/ 230 w 287"/>
                <a:gd name="T45" fmla="*/ 81 h 127"/>
                <a:gd name="T46" fmla="*/ 266 w 287"/>
                <a:gd name="T47" fmla="*/ 74 h 127"/>
                <a:gd name="T48" fmla="*/ 284 w 287"/>
                <a:gd name="T49" fmla="*/ 82 h 127"/>
                <a:gd name="T50" fmla="*/ 273 w 287"/>
                <a:gd name="T51" fmla="*/ 99 h 127"/>
                <a:gd name="T52" fmla="*/ 191 w 287"/>
                <a:gd name="T53" fmla="*/ 10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87" h="127">
                  <a:moveTo>
                    <a:pt x="191" y="100"/>
                  </a:moveTo>
                  <a:cubicBezTo>
                    <a:pt x="168" y="127"/>
                    <a:pt x="131" y="126"/>
                    <a:pt x="116" y="102"/>
                  </a:cubicBezTo>
                  <a:cubicBezTo>
                    <a:pt x="88" y="107"/>
                    <a:pt x="75" y="98"/>
                    <a:pt x="74" y="69"/>
                  </a:cubicBezTo>
                  <a:cubicBezTo>
                    <a:pt x="72" y="70"/>
                    <a:pt x="70" y="71"/>
                    <a:pt x="68" y="72"/>
                  </a:cubicBezTo>
                  <a:cubicBezTo>
                    <a:pt x="54" y="83"/>
                    <a:pt x="39" y="93"/>
                    <a:pt x="25" y="104"/>
                  </a:cubicBezTo>
                  <a:cubicBezTo>
                    <a:pt x="17" y="110"/>
                    <a:pt x="9" y="109"/>
                    <a:pt x="5" y="102"/>
                  </a:cubicBezTo>
                  <a:cubicBezTo>
                    <a:pt x="0" y="96"/>
                    <a:pt x="2" y="89"/>
                    <a:pt x="10" y="83"/>
                  </a:cubicBezTo>
                  <a:cubicBezTo>
                    <a:pt x="43" y="57"/>
                    <a:pt x="76" y="32"/>
                    <a:pt x="110" y="6"/>
                  </a:cubicBezTo>
                  <a:cubicBezTo>
                    <a:pt x="113" y="4"/>
                    <a:pt x="118" y="0"/>
                    <a:pt x="121" y="1"/>
                  </a:cubicBezTo>
                  <a:cubicBezTo>
                    <a:pt x="126" y="1"/>
                    <a:pt x="131" y="5"/>
                    <a:pt x="132" y="9"/>
                  </a:cubicBezTo>
                  <a:cubicBezTo>
                    <a:pt x="134" y="13"/>
                    <a:pt x="132" y="19"/>
                    <a:pt x="130" y="22"/>
                  </a:cubicBezTo>
                  <a:cubicBezTo>
                    <a:pt x="122" y="34"/>
                    <a:pt x="113" y="45"/>
                    <a:pt x="105" y="57"/>
                  </a:cubicBezTo>
                  <a:cubicBezTo>
                    <a:pt x="99" y="66"/>
                    <a:pt x="99" y="69"/>
                    <a:pt x="102" y="79"/>
                  </a:cubicBezTo>
                  <a:cubicBezTo>
                    <a:pt x="107" y="75"/>
                    <a:pt x="111" y="73"/>
                    <a:pt x="114" y="69"/>
                  </a:cubicBezTo>
                  <a:cubicBezTo>
                    <a:pt x="120" y="61"/>
                    <a:pt x="125" y="53"/>
                    <a:pt x="130" y="45"/>
                  </a:cubicBezTo>
                  <a:cubicBezTo>
                    <a:pt x="135" y="37"/>
                    <a:pt x="141" y="34"/>
                    <a:pt x="148" y="37"/>
                  </a:cubicBezTo>
                  <a:cubicBezTo>
                    <a:pt x="155" y="41"/>
                    <a:pt x="157" y="47"/>
                    <a:pt x="153" y="56"/>
                  </a:cubicBezTo>
                  <a:cubicBezTo>
                    <a:pt x="149" y="65"/>
                    <a:pt x="145" y="73"/>
                    <a:pt x="141" y="82"/>
                  </a:cubicBezTo>
                  <a:cubicBezTo>
                    <a:pt x="138" y="90"/>
                    <a:pt x="141" y="94"/>
                    <a:pt x="150" y="95"/>
                  </a:cubicBezTo>
                  <a:cubicBezTo>
                    <a:pt x="160" y="95"/>
                    <a:pt x="170" y="87"/>
                    <a:pt x="172" y="77"/>
                  </a:cubicBezTo>
                  <a:cubicBezTo>
                    <a:pt x="173" y="70"/>
                    <a:pt x="176" y="65"/>
                    <a:pt x="183" y="63"/>
                  </a:cubicBezTo>
                  <a:cubicBezTo>
                    <a:pt x="189" y="62"/>
                    <a:pt x="193" y="66"/>
                    <a:pt x="196" y="71"/>
                  </a:cubicBezTo>
                  <a:cubicBezTo>
                    <a:pt x="205" y="82"/>
                    <a:pt x="218" y="82"/>
                    <a:pt x="230" y="81"/>
                  </a:cubicBezTo>
                  <a:cubicBezTo>
                    <a:pt x="242" y="80"/>
                    <a:pt x="254" y="77"/>
                    <a:pt x="266" y="74"/>
                  </a:cubicBezTo>
                  <a:cubicBezTo>
                    <a:pt x="276" y="72"/>
                    <a:pt x="283" y="75"/>
                    <a:pt x="284" y="82"/>
                  </a:cubicBezTo>
                  <a:cubicBezTo>
                    <a:pt x="287" y="90"/>
                    <a:pt x="283" y="96"/>
                    <a:pt x="273" y="99"/>
                  </a:cubicBezTo>
                  <a:cubicBezTo>
                    <a:pt x="246" y="106"/>
                    <a:pt x="219" y="112"/>
                    <a:pt x="191" y="100"/>
                  </a:cubicBezTo>
                  <a:close/>
                </a:path>
              </a:pathLst>
            </a:custGeom>
            <a:solidFill>
              <a:srgbClr val="E748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1" name="Freeform 26"/>
            <p:cNvSpPr>
              <a:spLocks/>
            </p:cNvSpPr>
            <p:nvPr/>
          </p:nvSpPr>
          <p:spPr bwMode="auto">
            <a:xfrm>
              <a:off x="3128963" y="4216400"/>
              <a:ext cx="796925" cy="47625"/>
            </a:xfrm>
            <a:custGeom>
              <a:avLst/>
              <a:gdLst>
                <a:gd name="T0" fmla="*/ 215 w 432"/>
                <a:gd name="T1" fmla="*/ 26 h 26"/>
                <a:gd name="T2" fmla="*/ 20 w 432"/>
                <a:gd name="T3" fmla="*/ 26 h 26"/>
                <a:gd name="T4" fmla="*/ 0 w 432"/>
                <a:gd name="T5" fmla="*/ 14 h 26"/>
                <a:gd name="T6" fmla="*/ 20 w 432"/>
                <a:gd name="T7" fmla="*/ 0 h 26"/>
                <a:gd name="T8" fmla="*/ 411 w 432"/>
                <a:gd name="T9" fmla="*/ 0 h 26"/>
                <a:gd name="T10" fmla="*/ 431 w 432"/>
                <a:gd name="T11" fmla="*/ 13 h 26"/>
                <a:gd name="T12" fmla="*/ 411 w 432"/>
                <a:gd name="T13" fmla="*/ 26 h 26"/>
                <a:gd name="T14" fmla="*/ 215 w 432"/>
                <a:gd name="T1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2" h="26">
                  <a:moveTo>
                    <a:pt x="215" y="26"/>
                  </a:moveTo>
                  <a:cubicBezTo>
                    <a:pt x="150" y="26"/>
                    <a:pt x="85" y="26"/>
                    <a:pt x="20" y="26"/>
                  </a:cubicBezTo>
                  <a:cubicBezTo>
                    <a:pt x="6" y="26"/>
                    <a:pt x="0" y="22"/>
                    <a:pt x="0" y="14"/>
                  </a:cubicBezTo>
                  <a:cubicBezTo>
                    <a:pt x="0" y="4"/>
                    <a:pt x="6" y="0"/>
                    <a:pt x="20" y="0"/>
                  </a:cubicBezTo>
                  <a:cubicBezTo>
                    <a:pt x="150" y="0"/>
                    <a:pt x="281" y="0"/>
                    <a:pt x="411" y="0"/>
                  </a:cubicBezTo>
                  <a:cubicBezTo>
                    <a:pt x="425" y="0"/>
                    <a:pt x="431" y="4"/>
                    <a:pt x="431" y="13"/>
                  </a:cubicBezTo>
                  <a:cubicBezTo>
                    <a:pt x="432" y="22"/>
                    <a:pt x="425" y="26"/>
                    <a:pt x="411" y="26"/>
                  </a:cubicBezTo>
                  <a:cubicBezTo>
                    <a:pt x="346" y="26"/>
                    <a:pt x="280" y="26"/>
                    <a:pt x="215" y="26"/>
                  </a:cubicBezTo>
                  <a:close/>
                </a:path>
              </a:pathLst>
            </a:custGeom>
            <a:solidFill>
              <a:srgbClr val="CD96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2" name="Freeform 27"/>
            <p:cNvSpPr>
              <a:spLocks/>
            </p:cNvSpPr>
            <p:nvPr/>
          </p:nvSpPr>
          <p:spPr bwMode="auto">
            <a:xfrm>
              <a:off x="3128963" y="4092575"/>
              <a:ext cx="741363" cy="47625"/>
            </a:xfrm>
            <a:custGeom>
              <a:avLst/>
              <a:gdLst>
                <a:gd name="T0" fmla="*/ 201 w 402"/>
                <a:gd name="T1" fmla="*/ 26 h 26"/>
                <a:gd name="T2" fmla="*/ 19 w 402"/>
                <a:gd name="T3" fmla="*/ 26 h 26"/>
                <a:gd name="T4" fmla="*/ 8 w 402"/>
                <a:gd name="T5" fmla="*/ 25 h 26"/>
                <a:gd name="T6" fmla="*/ 0 w 402"/>
                <a:gd name="T7" fmla="*/ 12 h 26"/>
                <a:gd name="T8" fmla="*/ 9 w 402"/>
                <a:gd name="T9" fmla="*/ 1 h 26"/>
                <a:gd name="T10" fmla="*/ 18 w 402"/>
                <a:gd name="T11" fmla="*/ 0 h 26"/>
                <a:gd name="T12" fmla="*/ 383 w 402"/>
                <a:gd name="T13" fmla="*/ 0 h 26"/>
                <a:gd name="T14" fmla="*/ 391 w 402"/>
                <a:gd name="T15" fmla="*/ 0 h 26"/>
                <a:gd name="T16" fmla="*/ 402 w 402"/>
                <a:gd name="T17" fmla="*/ 13 h 26"/>
                <a:gd name="T18" fmla="*/ 391 w 402"/>
                <a:gd name="T19" fmla="*/ 25 h 26"/>
                <a:gd name="T20" fmla="*/ 382 w 402"/>
                <a:gd name="T21" fmla="*/ 26 h 26"/>
                <a:gd name="T22" fmla="*/ 201 w 402"/>
                <a:gd name="T2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2" h="26">
                  <a:moveTo>
                    <a:pt x="201" y="26"/>
                  </a:moveTo>
                  <a:cubicBezTo>
                    <a:pt x="140" y="26"/>
                    <a:pt x="80" y="26"/>
                    <a:pt x="19" y="26"/>
                  </a:cubicBezTo>
                  <a:cubicBezTo>
                    <a:pt x="15" y="26"/>
                    <a:pt x="12" y="26"/>
                    <a:pt x="8" y="25"/>
                  </a:cubicBezTo>
                  <a:cubicBezTo>
                    <a:pt x="2" y="23"/>
                    <a:pt x="0" y="18"/>
                    <a:pt x="0" y="12"/>
                  </a:cubicBezTo>
                  <a:cubicBezTo>
                    <a:pt x="0" y="6"/>
                    <a:pt x="3" y="2"/>
                    <a:pt x="9" y="1"/>
                  </a:cubicBezTo>
                  <a:cubicBezTo>
                    <a:pt x="12" y="0"/>
                    <a:pt x="15" y="0"/>
                    <a:pt x="18" y="0"/>
                  </a:cubicBezTo>
                  <a:cubicBezTo>
                    <a:pt x="140" y="0"/>
                    <a:pt x="262" y="0"/>
                    <a:pt x="383" y="0"/>
                  </a:cubicBezTo>
                  <a:cubicBezTo>
                    <a:pt x="386" y="0"/>
                    <a:pt x="388" y="0"/>
                    <a:pt x="391" y="0"/>
                  </a:cubicBezTo>
                  <a:cubicBezTo>
                    <a:pt x="398" y="1"/>
                    <a:pt x="402" y="6"/>
                    <a:pt x="402" y="13"/>
                  </a:cubicBezTo>
                  <a:cubicBezTo>
                    <a:pt x="402" y="20"/>
                    <a:pt x="398" y="24"/>
                    <a:pt x="391" y="25"/>
                  </a:cubicBezTo>
                  <a:cubicBezTo>
                    <a:pt x="388" y="26"/>
                    <a:pt x="385" y="26"/>
                    <a:pt x="382" y="26"/>
                  </a:cubicBezTo>
                  <a:cubicBezTo>
                    <a:pt x="322" y="26"/>
                    <a:pt x="261" y="26"/>
                    <a:pt x="201" y="26"/>
                  </a:cubicBezTo>
                  <a:close/>
                </a:path>
              </a:pathLst>
            </a:custGeom>
            <a:solidFill>
              <a:srgbClr val="CD96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" name="Freeform 28"/>
            <p:cNvSpPr>
              <a:spLocks/>
            </p:cNvSpPr>
            <p:nvPr/>
          </p:nvSpPr>
          <p:spPr bwMode="auto">
            <a:xfrm>
              <a:off x="3128963" y="3719513"/>
              <a:ext cx="741363" cy="49213"/>
            </a:xfrm>
            <a:custGeom>
              <a:avLst/>
              <a:gdLst>
                <a:gd name="T0" fmla="*/ 200 w 402"/>
                <a:gd name="T1" fmla="*/ 25 h 26"/>
                <a:gd name="T2" fmla="*/ 20 w 402"/>
                <a:gd name="T3" fmla="*/ 25 h 26"/>
                <a:gd name="T4" fmla="*/ 11 w 402"/>
                <a:gd name="T5" fmla="*/ 25 h 26"/>
                <a:gd name="T6" fmla="*/ 0 w 402"/>
                <a:gd name="T7" fmla="*/ 12 h 26"/>
                <a:gd name="T8" fmla="*/ 11 w 402"/>
                <a:gd name="T9" fmla="*/ 0 h 26"/>
                <a:gd name="T10" fmla="*/ 17 w 402"/>
                <a:gd name="T11" fmla="*/ 0 h 26"/>
                <a:gd name="T12" fmla="*/ 385 w 402"/>
                <a:gd name="T13" fmla="*/ 0 h 26"/>
                <a:gd name="T14" fmla="*/ 392 w 402"/>
                <a:gd name="T15" fmla="*/ 0 h 26"/>
                <a:gd name="T16" fmla="*/ 402 w 402"/>
                <a:gd name="T17" fmla="*/ 13 h 26"/>
                <a:gd name="T18" fmla="*/ 391 w 402"/>
                <a:gd name="T19" fmla="*/ 25 h 26"/>
                <a:gd name="T20" fmla="*/ 382 w 402"/>
                <a:gd name="T21" fmla="*/ 25 h 26"/>
                <a:gd name="T22" fmla="*/ 200 w 402"/>
                <a:gd name="T23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2" h="26">
                  <a:moveTo>
                    <a:pt x="200" y="25"/>
                  </a:moveTo>
                  <a:cubicBezTo>
                    <a:pt x="140" y="25"/>
                    <a:pt x="80" y="25"/>
                    <a:pt x="20" y="25"/>
                  </a:cubicBezTo>
                  <a:cubicBezTo>
                    <a:pt x="17" y="25"/>
                    <a:pt x="14" y="26"/>
                    <a:pt x="11" y="25"/>
                  </a:cubicBezTo>
                  <a:cubicBezTo>
                    <a:pt x="3" y="24"/>
                    <a:pt x="0" y="19"/>
                    <a:pt x="0" y="12"/>
                  </a:cubicBezTo>
                  <a:cubicBezTo>
                    <a:pt x="0" y="5"/>
                    <a:pt x="4" y="1"/>
                    <a:pt x="11" y="0"/>
                  </a:cubicBezTo>
                  <a:cubicBezTo>
                    <a:pt x="13" y="0"/>
                    <a:pt x="15" y="0"/>
                    <a:pt x="17" y="0"/>
                  </a:cubicBezTo>
                  <a:cubicBezTo>
                    <a:pt x="139" y="0"/>
                    <a:pt x="262" y="0"/>
                    <a:pt x="385" y="0"/>
                  </a:cubicBezTo>
                  <a:cubicBezTo>
                    <a:pt x="387" y="0"/>
                    <a:pt x="390" y="0"/>
                    <a:pt x="392" y="0"/>
                  </a:cubicBezTo>
                  <a:cubicBezTo>
                    <a:pt x="398" y="2"/>
                    <a:pt x="402" y="6"/>
                    <a:pt x="402" y="13"/>
                  </a:cubicBezTo>
                  <a:cubicBezTo>
                    <a:pt x="402" y="19"/>
                    <a:pt x="398" y="24"/>
                    <a:pt x="391" y="25"/>
                  </a:cubicBezTo>
                  <a:cubicBezTo>
                    <a:pt x="388" y="26"/>
                    <a:pt x="385" y="25"/>
                    <a:pt x="382" y="25"/>
                  </a:cubicBezTo>
                  <a:cubicBezTo>
                    <a:pt x="321" y="25"/>
                    <a:pt x="261" y="25"/>
                    <a:pt x="200" y="25"/>
                  </a:cubicBezTo>
                  <a:close/>
                </a:path>
              </a:pathLst>
            </a:custGeom>
            <a:solidFill>
              <a:srgbClr val="CD96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4" name="Freeform 29"/>
            <p:cNvSpPr>
              <a:spLocks noEditPoints="1"/>
            </p:cNvSpPr>
            <p:nvPr/>
          </p:nvSpPr>
          <p:spPr bwMode="auto">
            <a:xfrm>
              <a:off x="4030663" y="3843338"/>
              <a:ext cx="298450" cy="269875"/>
            </a:xfrm>
            <a:custGeom>
              <a:avLst/>
              <a:gdLst>
                <a:gd name="T0" fmla="*/ 67 w 162"/>
                <a:gd name="T1" fmla="*/ 48 h 146"/>
                <a:gd name="T2" fmla="*/ 92 w 162"/>
                <a:gd name="T3" fmla="*/ 19 h 146"/>
                <a:gd name="T4" fmla="*/ 145 w 162"/>
                <a:gd name="T5" fmla="*/ 14 h 146"/>
                <a:gd name="T6" fmla="*/ 148 w 162"/>
                <a:gd name="T7" fmla="*/ 67 h 146"/>
                <a:gd name="T8" fmla="*/ 96 w 162"/>
                <a:gd name="T9" fmla="*/ 127 h 146"/>
                <a:gd name="T10" fmla="*/ 42 w 162"/>
                <a:gd name="T11" fmla="*/ 129 h 146"/>
                <a:gd name="T12" fmla="*/ 13 w 162"/>
                <a:gd name="T13" fmla="*/ 96 h 146"/>
                <a:gd name="T14" fmla="*/ 13 w 162"/>
                <a:gd name="T15" fmla="*/ 46 h 146"/>
                <a:gd name="T16" fmla="*/ 64 w 162"/>
                <a:gd name="T17" fmla="*/ 45 h 146"/>
                <a:gd name="T18" fmla="*/ 67 w 162"/>
                <a:gd name="T19" fmla="*/ 48 h 146"/>
                <a:gd name="T20" fmla="*/ 39 w 162"/>
                <a:gd name="T21" fmla="*/ 59 h 146"/>
                <a:gd name="T22" fmla="*/ 30 w 162"/>
                <a:gd name="T23" fmla="*/ 67 h 146"/>
                <a:gd name="T24" fmla="*/ 31 w 162"/>
                <a:gd name="T25" fmla="*/ 78 h 146"/>
                <a:gd name="T26" fmla="*/ 60 w 162"/>
                <a:gd name="T27" fmla="*/ 111 h 146"/>
                <a:gd name="T28" fmla="*/ 77 w 162"/>
                <a:gd name="T29" fmla="*/ 110 h 146"/>
                <a:gd name="T30" fmla="*/ 127 w 162"/>
                <a:gd name="T31" fmla="*/ 50 h 146"/>
                <a:gd name="T32" fmla="*/ 128 w 162"/>
                <a:gd name="T33" fmla="*/ 33 h 146"/>
                <a:gd name="T34" fmla="*/ 111 w 162"/>
                <a:gd name="T35" fmla="*/ 37 h 146"/>
                <a:gd name="T36" fmla="*/ 84 w 162"/>
                <a:gd name="T37" fmla="*/ 68 h 146"/>
                <a:gd name="T38" fmla="*/ 50 w 162"/>
                <a:gd name="T39" fmla="*/ 68 h 146"/>
                <a:gd name="T40" fmla="*/ 39 w 162"/>
                <a:gd name="T41" fmla="*/ 59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2" h="146">
                  <a:moveTo>
                    <a:pt x="67" y="48"/>
                  </a:moveTo>
                  <a:cubicBezTo>
                    <a:pt x="76" y="38"/>
                    <a:pt x="84" y="28"/>
                    <a:pt x="92" y="19"/>
                  </a:cubicBezTo>
                  <a:cubicBezTo>
                    <a:pt x="108" y="2"/>
                    <a:pt x="129" y="0"/>
                    <a:pt x="145" y="14"/>
                  </a:cubicBezTo>
                  <a:cubicBezTo>
                    <a:pt x="161" y="27"/>
                    <a:pt x="162" y="50"/>
                    <a:pt x="148" y="67"/>
                  </a:cubicBezTo>
                  <a:cubicBezTo>
                    <a:pt x="130" y="87"/>
                    <a:pt x="113" y="107"/>
                    <a:pt x="96" y="127"/>
                  </a:cubicBezTo>
                  <a:cubicBezTo>
                    <a:pt x="80" y="145"/>
                    <a:pt x="58" y="146"/>
                    <a:pt x="42" y="129"/>
                  </a:cubicBezTo>
                  <a:cubicBezTo>
                    <a:pt x="32" y="119"/>
                    <a:pt x="22" y="108"/>
                    <a:pt x="13" y="96"/>
                  </a:cubicBezTo>
                  <a:cubicBezTo>
                    <a:pt x="0" y="81"/>
                    <a:pt x="0" y="60"/>
                    <a:pt x="13" y="46"/>
                  </a:cubicBezTo>
                  <a:cubicBezTo>
                    <a:pt x="27" y="32"/>
                    <a:pt x="48" y="32"/>
                    <a:pt x="64" y="45"/>
                  </a:cubicBezTo>
                  <a:cubicBezTo>
                    <a:pt x="65" y="46"/>
                    <a:pt x="66" y="47"/>
                    <a:pt x="67" y="48"/>
                  </a:cubicBezTo>
                  <a:close/>
                  <a:moveTo>
                    <a:pt x="39" y="59"/>
                  </a:moveTo>
                  <a:cubicBezTo>
                    <a:pt x="35" y="62"/>
                    <a:pt x="31" y="64"/>
                    <a:pt x="30" y="67"/>
                  </a:cubicBezTo>
                  <a:cubicBezTo>
                    <a:pt x="29" y="70"/>
                    <a:pt x="29" y="76"/>
                    <a:pt x="31" y="78"/>
                  </a:cubicBezTo>
                  <a:cubicBezTo>
                    <a:pt x="40" y="90"/>
                    <a:pt x="50" y="101"/>
                    <a:pt x="60" y="111"/>
                  </a:cubicBezTo>
                  <a:cubicBezTo>
                    <a:pt x="66" y="117"/>
                    <a:pt x="71" y="117"/>
                    <a:pt x="77" y="110"/>
                  </a:cubicBezTo>
                  <a:cubicBezTo>
                    <a:pt x="94" y="90"/>
                    <a:pt x="111" y="70"/>
                    <a:pt x="127" y="50"/>
                  </a:cubicBezTo>
                  <a:cubicBezTo>
                    <a:pt x="133" y="43"/>
                    <a:pt x="133" y="37"/>
                    <a:pt x="128" y="33"/>
                  </a:cubicBezTo>
                  <a:cubicBezTo>
                    <a:pt x="123" y="29"/>
                    <a:pt x="117" y="30"/>
                    <a:pt x="111" y="37"/>
                  </a:cubicBezTo>
                  <a:cubicBezTo>
                    <a:pt x="102" y="47"/>
                    <a:pt x="93" y="58"/>
                    <a:pt x="84" y="68"/>
                  </a:cubicBezTo>
                  <a:cubicBezTo>
                    <a:pt x="72" y="82"/>
                    <a:pt x="63" y="82"/>
                    <a:pt x="50" y="68"/>
                  </a:cubicBezTo>
                  <a:cubicBezTo>
                    <a:pt x="47" y="65"/>
                    <a:pt x="43" y="63"/>
                    <a:pt x="39" y="59"/>
                  </a:cubicBezTo>
                  <a:close/>
                </a:path>
              </a:pathLst>
            </a:custGeom>
            <a:solidFill>
              <a:srgbClr val="E748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5" name="Freeform 30"/>
            <p:cNvSpPr>
              <a:spLocks/>
            </p:cNvSpPr>
            <p:nvPr/>
          </p:nvSpPr>
          <p:spPr bwMode="auto">
            <a:xfrm>
              <a:off x="3128963" y="3843338"/>
              <a:ext cx="684213" cy="47625"/>
            </a:xfrm>
            <a:custGeom>
              <a:avLst/>
              <a:gdLst>
                <a:gd name="T0" fmla="*/ 186 w 371"/>
                <a:gd name="T1" fmla="*/ 0 h 26"/>
                <a:gd name="T2" fmla="*/ 350 w 371"/>
                <a:gd name="T3" fmla="*/ 0 h 26"/>
                <a:gd name="T4" fmla="*/ 360 w 371"/>
                <a:gd name="T5" fmla="*/ 1 h 26"/>
                <a:gd name="T6" fmla="*/ 371 w 371"/>
                <a:gd name="T7" fmla="*/ 12 h 26"/>
                <a:gd name="T8" fmla="*/ 360 w 371"/>
                <a:gd name="T9" fmla="*/ 26 h 26"/>
                <a:gd name="T10" fmla="*/ 354 w 371"/>
                <a:gd name="T11" fmla="*/ 26 h 26"/>
                <a:gd name="T12" fmla="*/ 17 w 371"/>
                <a:gd name="T13" fmla="*/ 26 h 26"/>
                <a:gd name="T14" fmla="*/ 11 w 371"/>
                <a:gd name="T15" fmla="*/ 26 h 26"/>
                <a:gd name="T16" fmla="*/ 0 w 371"/>
                <a:gd name="T17" fmla="*/ 13 h 26"/>
                <a:gd name="T18" fmla="*/ 11 w 371"/>
                <a:gd name="T19" fmla="*/ 1 h 26"/>
                <a:gd name="T20" fmla="*/ 20 w 371"/>
                <a:gd name="T21" fmla="*/ 0 h 26"/>
                <a:gd name="T22" fmla="*/ 186 w 371"/>
                <a:gd name="T2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1" h="26">
                  <a:moveTo>
                    <a:pt x="186" y="0"/>
                  </a:moveTo>
                  <a:cubicBezTo>
                    <a:pt x="241" y="0"/>
                    <a:pt x="296" y="0"/>
                    <a:pt x="350" y="0"/>
                  </a:cubicBezTo>
                  <a:cubicBezTo>
                    <a:pt x="354" y="0"/>
                    <a:pt x="357" y="0"/>
                    <a:pt x="360" y="1"/>
                  </a:cubicBezTo>
                  <a:cubicBezTo>
                    <a:pt x="366" y="2"/>
                    <a:pt x="370" y="6"/>
                    <a:pt x="371" y="12"/>
                  </a:cubicBezTo>
                  <a:cubicBezTo>
                    <a:pt x="371" y="20"/>
                    <a:pt x="367" y="24"/>
                    <a:pt x="360" y="26"/>
                  </a:cubicBezTo>
                  <a:cubicBezTo>
                    <a:pt x="358" y="26"/>
                    <a:pt x="356" y="26"/>
                    <a:pt x="354" y="26"/>
                  </a:cubicBezTo>
                  <a:cubicBezTo>
                    <a:pt x="241" y="26"/>
                    <a:pt x="129" y="26"/>
                    <a:pt x="17" y="26"/>
                  </a:cubicBezTo>
                  <a:cubicBezTo>
                    <a:pt x="15" y="26"/>
                    <a:pt x="13" y="26"/>
                    <a:pt x="11" y="26"/>
                  </a:cubicBezTo>
                  <a:cubicBezTo>
                    <a:pt x="4" y="24"/>
                    <a:pt x="0" y="20"/>
                    <a:pt x="0" y="13"/>
                  </a:cubicBezTo>
                  <a:cubicBezTo>
                    <a:pt x="0" y="6"/>
                    <a:pt x="4" y="2"/>
                    <a:pt x="11" y="1"/>
                  </a:cubicBezTo>
                  <a:cubicBezTo>
                    <a:pt x="14" y="0"/>
                    <a:pt x="17" y="0"/>
                    <a:pt x="20" y="0"/>
                  </a:cubicBezTo>
                  <a:cubicBezTo>
                    <a:pt x="75" y="0"/>
                    <a:pt x="131" y="0"/>
                    <a:pt x="186" y="0"/>
                  </a:cubicBezTo>
                  <a:close/>
                </a:path>
              </a:pathLst>
            </a:custGeom>
            <a:solidFill>
              <a:srgbClr val="CD96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6" name="Freeform 31"/>
            <p:cNvSpPr>
              <a:spLocks/>
            </p:cNvSpPr>
            <p:nvPr/>
          </p:nvSpPr>
          <p:spPr bwMode="auto">
            <a:xfrm>
              <a:off x="3128963" y="3968750"/>
              <a:ext cx="684213" cy="47625"/>
            </a:xfrm>
            <a:custGeom>
              <a:avLst/>
              <a:gdLst>
                <a:gd name="T0" fmla="*/ 186 w 371"/>
                <a:gd name="T1" fmla="*/ 0 h 26"/>
                <a:gd name="T2" fmla="*/ 350 w 371"/>
                <a:gd name="T3" fmla="*/ 0 h 26"/>
                <a:gd name="T4" fmla="*/ 359 w 371"/>
                <a:gd name="T5" fmla="*/ 0 h 26"/>
                <a:gd name="T6" fmla="*/ 371 w 371"/>
                <a:gd name="T7" fmla="*/ 12 h 26"/>
                <a:gd name="T8" fmla="*/ 361 w 371"/>
                <a:gd name="T9" fmla="*/ 25 h 26"/>
                <a:gd name="T10" fmla="*/ 351 w 371"/>
                <a:gd name="T11" fmla="*/ 25 h 26"/>
                <a:gd name="T12" fmla="*/ 19 w 371"/>
                <a:gd name="T13" fmla="*/ 25 h 26"/>
                <a:gd name="T14" fmla="*/ 11 w 371"/>
                <a:gd name="T15" fmla="*/ 25 h 26"/>
                <a:gd name="T16" fmla="*/ 0 w 371"/>
                <a:gd name="T17" fmla="*/ 12 h 26"/>
                <a:gd name="T18" fmla="*/ 11 w 371"/>
                <a:gd name="T19" fmla="*/ 0 h 26"/>
                <a:gd name="T20" fmla="*/ 21 w 371"/>
                <a:gd name="T21" fmla="*/ 0 h 26"/>
                <a:gd name="T22" fmla="*/ 186 w 371"/>
                <a:gd name="T2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1" h="26">
                  <a:moveTo>
                    <a:pt x="186" y="0"/>
                  </a:moveTo>
                  <a:cubicBezTo>
                    <a:pt x="241" y="0"/>
                    <a:pt x="296" y="0"/>
                    <a:pt x="350" y="0"/>
                  </a:cubicBezTo>
                  <a:cubicBezTo>
                    <a:pt x="353" y="0"/>
                    <a:pt x="356" y="0"/>
                    <a:pt x="359" y="0"/>
                  </a:cubicBezTo>
                  <a:cubicBezTo>
                    <a:pt x="366" y="1"/>
                    <a:pt x="370" y="5"/>
                    <a:pt x="371" y="12"/>
                  </a:cubicBezTo>
                  <a:cubicBezTo>
                    <a:pt x="371" y="19"/>
                    <a:pt x="367" y="23"/>
                    <a:pt x="361" y="25"/>
                  </a:cubicBezTo>
                  <a:cubicBezTo>
                    <a:pt x="358" y="26"/>
                    <a:pt x="354" y="25"/>
                    <a:pt x="351" y="25"/>
                  </a:cubicBezTo>
                  <a:cubicBezTo>
                    <a:pt x="241" y="25"/>
                    <a:pt x="130" y="25"/>
                    <a:pt x="19" y="25"/>
                  </a:cubicBezTo>
                  <a:cubicBezTo>
                    <a:pt x="16" y="25"/>
                    <a:pt x="14" y="26"/>
                    <a:pt x="11" y="25"/>
                  </a:cubicBezTo>
                  <a:cubicBezTo>
                    <a:pt x="4" y="24"/>
                    <a:pt x="0" y="19"/>
                    <a:pt x="0" y="12"/>
                  </a:cubicBezTo>
                  <a:cubicBezTo>
                    <a:pt x="0" y="5"/>
                    <a:pt x="4" y="1"/>
                    <a:pt x="11" y="0"/>
                  </a:cubicBezTo>
                  <a:cubicBezTo>
                    <a:pt x="14" y="0"/>
                    <a:pt x="18" y="0"/>
                    <a:pt x="21" y="0"/>
                  </a:cubicBezTo>
                  <a:cubicBezTo>
                    <a:pt x="76" y="0"/>
                    <a:pt x="131" y="0"/>
                    <a:pt x="186" y="0"/>
                  </a:cubicBezTo>
                  <a:close/>
                </a:path>
              </a:pathLst>
            </a:custGeom>
            <a:solidFill>
              <a:srgbClr val="CD96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107" name="Группа 106"/>
          <p:cNvGrpSpPr/>
          <p:nvPr/>
        </p:nvGrpSpPr>
        <p:grpSpPr>
          <a:xfrm>
            <a:off x="1274546" y="2876647"/>
            <a:ext cx="651134" cy="694149"/>
            <a:chOff x="4762501" y="-1588"/>
            <a:chExt cx="1225550" cy="1306513"/>
          </a:xfrm>
        </p:grpSpPr>
        <p:sp>
          <p:nvSpPr>
            <p:cNvPr id="108" name="Freeform 32"/>
            <p:cNvSpPr>
              <a:spLocks noEditPoints="1"/>
            </p:cNvSpPr>
            <p:nvPr/>
          </p:nvSpPr>
          <p:spPr bwMode="auto">
            <a:xfrm>
              <a:off x="4762501" y="-1588"/>
              <a:ext cx="1225550" cy="1306513"/>
            </a:xfrm>
            <a:custGeom>
              <a:avLst/>
              <a:gdLst>
                <a:gd name="T0" fmla="*/ 120 w 664"/>
                <a:gd name="T1" fmla="*/ 532 h 709"/>
                <a:gd name="T2" fmla="*/ 120 w 664"/>
                <a:gd name="T3" fmla="*/ 555 h 709"/>
                <a:gd name="T4" fmla="*/ 27 w 664"/>
                <a:gd name="T5" fmla="*/ 555 h 709"/>
                <a:gd name="T6" fmla="*/ 26 w 664"/>
                <a:gd name="T7" fmla="*/ 557 h 709"/>
                <a:gd name="T8" fmla="*/ 27 w 664"/>
                <a:gd name="T9" fmla="*/ 636 h 709"/>
                <a:gd name="T10" fmla="*/ 85 w 664"/>
                <a:gd name="T11" fmla="*/ 685 h 709"/>
                <a:gd name="T12" fmla="*/ 142 w 664"/>
                <a:gd name="T13" fmla="*/ 636 h 709"/>
                <a:gd name="T14" fmla="*/ 143 w 664"/>
                <a:gd name="T15" fmla="*/ 620 h 709"/>
                <a:gd name="T16" fmla="*/ 143 w 664"/>
                <a:gd name="T17" fmla="*/ 39 h 709"/>
                <a:gd name="T18" fmla="*/ 182 w 664"/>
                <a:gd name="T19" fmla="*/ 0 h 709"/>
                <a:gd name="T20" fmla="*/ 625 w 664"/>
                <a:gd name="T21" fmla="*/ 0 h 709"/>
                <a:gd name="T22" fmla="*/ 663 w 664"/>
                <a:gd name="T23" fmla="*/ 39 h 709"/>
                <a:gd name="T24" fmla="*/ 663 w 664"/>
                <a:gd name="T25" fmla="*/ 623 h 709"/>
                <a:gd name="T26" fmla="*/ 578 w 664"/>
                <a:gd name="T27" fmla="*/ 709 h 709"/>
                <a:gd name="T28" fmla="*/ 87 w 664"/>
                <a:gd name="T29" fmla="*/ 709 h 709"/>
                <a:gd name="T30" fmla="*/ 2 w 664"/>
                <a:gd name="T31" fmla="*/ 623 h 709"/>
                <a:gd name="T32" fmla="*/ 2 w 664"/>
                <a:gd name="T33" fmla="*/ 546 h 709"/>
                <a:gd name="T34" fmla="*/ 16 w 664"/>
                <a:gd name="T35" fmla="*/ 532 h 709"/>
                <a:gd name="T36" fmla="*/ 120 w 664"/>
                <a:gd name="T37" fmla="*/ 532 h 709"/>
                <a:gd name="T38" fmla="*/ 143 w 664"/>
                <a:gd name="T39" fmla="*/ 685 h 709"/>
                <a:gd name="T40" fmla="*/ 150 w 664"/>
                <a:gd name="T41" fmla="*/ 685 h 709"/>
                <a:gd name="T42" fmla="*/ 578 w 664"/>
                <a:gd name="T43" fmla="*/ 685 h 709"/>
                <a:gd name="T44" fmla="*/ 595 w 664"/>
                <a:gd name="T45" fmla="*/ 683 h 709"/>
                <a:gd name="T46" fmla="*/ 640 w 664"/>
                <a:gd name="T47" fmla="*/ 622 h 709"/>
                <a:gd name="T48" fmla="*/ 640 w 664"/>
                <a:gd name="T49" fmla="*/ 42 h 709"/>
                <a:gd name="T50" fmla="*/ 621 w 664"/>
                <a:gd name="T51" fmla="*/ 24 h 709"/>
                <a:gd name="T52" fmla="*/ 186 w 664"/>
                <a:gd name="T53" fmla="*/ 24 h 709"/>
                <a:gd name="T54" fmla="*/ 167 w 664"/>
                <a:gd name="T55" fmla="*/ 43 h 709"/>
                <a:gd name="T56" fmla="*/ 167 w 664"/>
                <a:gd name="T57" fmla="*/ 623 h 709"/>
                <a:gd name="T58" fmla="*/ 164 w 664"/>
                <a:gd name="T59" fmla="*/ 647 h 709"/>
                <a:gd name="T60" fmla="*/ 143 w 664"/>
                <a:gd name="T61" fmla="*/ 685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64" h="709">
                  <a:moveTo>
                    <a:pt x="120" y="532"/>
                  </a:moveTo>
                  <a:cubicBezTo>
                    <a:pt x="120" y="540"/>
                    <a:pt x="120" y="547"/>
                    <a:pt x="120" y="555"/>
                  </a:cubicBezTo>
                  <a:cubicBezTo>
                    <a:pt x="88" y="555"/>
                    <a:pt x="57" y="555"/>
                    <a:pt x="27" y="555"/>
                  </a:cubicBezTo>
                  <a:cubicBezTo>
                    <a:pt x="26" y="556"/>
                    <a:pt x="26" y="556"/>
                    <a:pt x="26" y="557"/>
                  </a:cubicBezTo>
                  <a:cubicBezTo>
                    <a:pt x="26" y="583"/>
                    <a:pt x="25" y="610"/>
                    <a:pt x="27" y="636"/>
                  </a:cubicBezTo>
                  <a:cubicBezTo>
                    <a:pt x="30" y="664"/>
                    <a:pt x="56" y="685"/>
                    <a:pt x="85" y="685"/>
                  </a:cubicBezTo>
                  <a:cubicBezTo>
                    <a:pt x="113" y="685"/>
                    <a:pt x="138" y="664"/>
                    <a:pt x="142" y="636"/>
                  </a:cubicBezTo>
                  <a:cubicBezTo>
                    <a:pt x="143" y="630"/>
                    <a:pt x="143" y="625"/>
                    <a:pt x="143" y="620"/>
                  </a:cubicBezTo>
                  <a:cubicBezTo>
                    <a:pt x="143" y="426"/>
                    <a:pt x="144" y="233"/>
                    <a:pt x="143" y="39"/>
                  </a:cubicBezTo>
                  <a:cubicBezTo>
                    <a:pt x="143" y="16"/>
                    <a:pt x="161" y="0"/>
                    <a:pt x="182" y="0"/>
                  </a:cubicBezTo>
                  <a:cubicBezTo>
                    <a:pt x="330" y="0"/>
                    <a:pt x="477" y="0"/>
                    <a:pt x="625" y="0"/>
                  </a:cubicBezTo>
                  <a:cubicBezTo>
                    <a:pt x="649" y="0"/>
                    <a:pt x="663" y="14"/>
                    <a:pt x="663" y="39"/>
                  </a:cubicBezTo>
                  <a:cubicBezTo>
                    <a:pt x="663" y="233"/>
                    <a:pt x="663" y="428"/>
                    <a:pt x="663" y="623"/>
                  </a:cubicBezTo>
                  <a:cubicBezTo>
                    <a:pt x="664" y="671"/>
                    <a:pt x="626" y="709"/>
                    <a:pt x="578" y="709"/>
                  </a:cubicBezTo>
                  <a:cubicBezTo>
                    <a:pt x="414" y="708"/>
                    <a:pt x="251" y="708"/>
                    <a:pt x="87" y="709"/>
                  </a:cubicBezTo>
                  <a:cubicBezTo>
                    <a:pt x="40" y="709"/>
                    <a:pt x="0" y="671"/>
                    <a:pt x="2" y="623"/>
                  </a:cubicBezTo>
                  <a:cubicBezTo>
                    <a:pt x="2" y="598"/>
                    <a:pt x="2" y="572"/>
                    <a:pt x="2" y="546"/>
                  </a:cubicBezTo>
                  <a:cubicBezTo>
                    <a:pt x="2" y="536"/>
                    <a:pt x="5" y="532"/>
                    <a:pt x="16" y="532"/>
                  </a:cubicBezTo>
                  <a:cubicBezTo>
                    <a:pt x="50" y="532"/>
                    <a:pt x="85" y="532"/>
                    <a:pt x="120" y="532"/>
                  </a:cubicBezTo>
                  <a:close/>
                  <a:moveTo>
                    <a:pt x="143" y="685"/>
                  </a:moveTo>
                  <a:cubicBezTo>
                    <a:pt x="146" y="685"/>
                    <a:pt x="148" y="685"/>
                    <a:pt x="150" y="685"/>
                  </a:cubicBezTo>
                  <a:cubicBezTo>
                    <a:pt x="292" y="685"/>
                    <a:pt x="435" y="685"/>
                    <a:pt x="578" y="685"/>
                  </a:cubicBezTo>
                  <a:cubicBezTo>
                    <a:pt x="584" y="685"/>
                    <a:pt x="590" y="684"/>
                    <a:pt x="595" y="683"/>
                  </a:cubicBezTo>
                  <a:cubicBezTo>
                    <a:pt x="623" y="676"/>
                    <a:pt x="640" y="653"/>
                    <a:pt x="640" y="622"/>
                  </a:cubicBezTo>
                  <a:cubicBezTo>
                    <a:pt x="640" y="429"/>
                    <a:pt x="640" y="235"/>
                    <a:pt x="640" y="42"/>
                  </a:cubicBezTo>
                  <a:cubicBezTo>
                    <a:pt x="640" y="27"/>
                    <a:pt x="636" y="24"/>
                    <a:pt x="621" y="24"/>
                  </a:cubicBezTo>
                  <a:cubicBezTo>
                    <a:pt x="476" y="24"/>
                    <a:pt x="331" y="24"/>
                    <a:pt x="186" y="24"/>
                  </a:cubicBezTo>
                  <a:cubicBezTo>
                    <a:pt x="170" y="24"/>
                    <a:pt x="167" y="27"/>
                    <a:pt x="167" y="43"/>
                  </a:cubicBezTo>
                  <a:cubicBezTo>
                    <a:pt x="167" y="236"/>
                    <a:pt x="167" y="429"/>
                    <a:pt x="167" y="623"/>
                  </a:cubicBezTo>
                  <a:cubicBezTo>
                    <a:pt x="167" y="631"/>
                    <a:pt x="166" y="639"/>
                    <a:pt x="164" y="647"/>
                  </a:cubicBezTo>
                  <a:cubicBezTo>
                    <a:pt x="161" y="661"/>
                    <a:pt x="153" y="673"/>
                    <a:pt x="143" y="685"/>
                  </a:cubicBezTo>
                  <a:close/>
                </a:path>
              </a:pathLst>
            </a:custGeom>
            <a:solidFill>
              <a:srgbClr val="CD96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9" name="Freeform 33"/>
            <p:cNvSpPr>
              <a:spLocks noEditPoints="1"/>
            </p:cNvSpPr>
            <p:nvPr/>
          </p:nvSpPr>
          <p:spPr bwMode="auto">
            <a:xfrm>
              <a:off x="5503863" y="106363"/>
              <a:ext cx="204788" cy="244475"/>
            </a:xfrm>
            <a:custGeom>
              <a:avLst/>
              <a:gdLst>
                <a:gd name="T0" fmla="*/ 66 w 111"/>
                <a:gd name="T1" fmla="*/ 0 h 132"/>
                <a:gd name="T2" fmla="*/ 94 w 111"/>
                <a:gd name="T3" fmla="*/ 0 h 132"/>
                <a:gd name="T4" fmla="*/ 105 w 111"/>
                <a:gd name="T5" fmla="*/ 19 h 132"/>
                <a:gd name="T6" fmla="*/ 89 w 111"/>
                <a:gd name="T7" fmla="*/ 43 h 132"/>
                <a:gd name="T8" fmla="*/ 88 w 111"/>
                <a:gd name="T9" fmla="*/ 53 h 132"/>
                <a:gd name="T10" fmla="*/ 80 w 111"/>
                <a:gd name="T11" fmla="*/ 90 h 132"/>
                <a:gd name="T12" fmla="*/ 34 w 111"/>
                <a:gd name="T13" fmla="*/ 126 h 132"/>
                <a:gd name="T14" fmla="*/ 18 w 111"/>
                <a:gd name="T15" fmla="*/ 128 h 132"/>
                <a:gd name="T16" fmla="*/ 14 w 111"/>
                <a:gd name="T17" fmla="*/ 112 h 132"/>
                <a:gd name="T18" fmla="*/ 22 w 111"/>
                <a:gd name="T19" fmla="*/ 80 h 132"/>
                <a:gd name="T20" fmla="*/ 20 w 111"/>
                <a:gd name="T21" fmla="*/ 71 h 132"/>
                <a:gd name="T22" fmla="*/ 6 w 111"/>
                <a:gd name="T23" fmla="*/ 57 h 132"/>
                <a:gd name="T24" fmla="*/ 4 w 111"/>
                <a:gd name="T25" fmla="*/ 40 h 132"/>
                <a:gd name="T26" fmla="*/ 27 w 111"/>
                <a:gd name="T27" fmla="*/ 6 h 132"/>
                <a:gd name="T28" fmla="*/ 38 w 111"/>
                <a:gd name="T29" fmla="*/ 0 h 132"/>
                <a:gd name="T30" fmla="*/ 66 w 111"/>
                <a:gd name="T31" fmla="*/ 0 h 132"/>
                <a:gd name="T32" fmla="*/ 68 w 111"/>
                <a:gd name="T33" fmla="*/ 69 h 132"/>
                <a:gd name="T34" fmla="*/ 61 w 111"/>
                <a:gd name="T35" fmla="*/ 46 h 132"/>
                <a:gd name="T36" fmla="*/ 73 w 111"/>
                <a:gd name="T37" fmla="*/ 24 h 132"/>
                <a:gd name="T38" fmla="*/ 59 w 111"/>
                <a:gd name="T39" fmla="*/ 24 h 132"/>
                <a:gd name="T40" fmla="*/ 35 w 111"/>
                <a:gd name="T41" fmla="*/ 36 h 132"/>
                <a:gd name="T42" fmla="*/ 37 w 111"/>
                <a:gd name="T43" fmla="*/ 54 h 132"/>
                <a:gd name="T44" fmla="*/ 46 w 111"/>
                <a:gd name="T45" fmla="*/ 84 h 132"/>
                <a:gd name="T46" fmla="*/ 47 w 111"/>
                <a:gd name="T47" fmla="*/ 86 h 132"/>
                <a:gd name="T48" fmla="*/ 68 w 111"/>
                <a:gd name="T49" fmla="*/ 69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1" h="132">
                  <a:moveTo>
                    <a:pt x="66" y="0"/>
                  </a:moveTo>
                  <a:cubicBezTo>
                    <a:pt x="76" y="0"/>
                    <a:pt x="85" y="0"/>
                    <a:pt x="94" y="0"/>
                  </a:cubicBezTo>
                  <a:cubicBezTo>
                    <a:pt x="106" y="0"/>
                    <a:pt x="111" y="10"/>
                    <a:pt x="105" y="19"/>
                  </a:cubicBezTo>
                  <a:cubicBezTo>
                    <a:pt x="100" y="28"/>
                    <a:pt x="95" y="35"/>
                    <a:pt x="89" y="43"/>
                  </a:cubicBezTo>
                  <a:cubicBezTo>
                    <a:pt x="87" y="47"/>
                    <a:pt x="86" y="50"/>
                    <a:pt x="88" y="53"/>
                  </a:cubicBezTo>
                  <a:cubicBezTo>
                    <a:pt x="102" y="77"/>
                    <a:pt x="96" y="76"/>
                    <a:pt x="80" y="90"/>
                  </a:cubicBezTo>
                  <a:cubicBezTo>
                    <a:pt x="65" y="102"/>
                    <a:pt x="50" y="114"/>
                    <a:pt x="34" y="126"/>
                  </a:cubicBezTo>
                  <a:cubicBezTo>
                    <a:pt x="29" y="130"/>
                    <a:pt x="24" y="132"/>
                    <a:pt x="18" y="128"/>
                  </a:cubicBezTo>
                  <a:cubicBezTo>
                    <a:pt x="13" y="124"/>
                    <a:pt x="12" y="119"/>
                    <a:pt x="14" y="112"/>
                  </a:cubicBezTo>
                  <a:cubicBezTo>
                    <a:pt x="17" y="102"/>
                    <a:pt x="19" y="91"/>
                    <a:pt x="22" y="80"/>
                  </a:cubicBezTo>
                  <a:cubicBezTo>
                    <a:pt x="23" y="76"/>
                    <a:pt x="22" y="73"/>
                    <a:pt x="20" y="71"/>
                  </a:cubicBezTo>
                  <a:cubicBezTo>
                    <a:pt x="15" y="66"/>
                    <a:pt x="10" y="61"/>
                    <a:pt x="6" y="57"/>
                  </a:cubicBezTo>
                  <a:cubicBezTo>
                    <a:pt x="1" y="52"/>
                    <a:pt x="0" y="46"/>
                    <a:pt x="4" y="40"/>
                  </a:cubicBezTo>
                  <a:cubicBezTo>
                    <a:pt x="11" y="29"/>
                    <a:pt x="18" y="17"/>
                    <a:pt x="27" y="6"/>
                  </a:cubicBezTo>
                  <a:cubicBezTo>
                    <a:pt x="29" y="3"/>
                    <a:pt x="34" y="1"/>
                    <a:pt x="38" y="0"/>
                  </a:cubicBezTo>
                  <a:cubicBezTo>
                    <a:pt x="47" y="0"/>
                    <a:pt x="57" y="0"/>
                    <a:pt x="66" y="0"/>
                  </a:cubicBezTo>
                  <a:close/>
                  <a:moveTo>
                    <a:pt x="68" y="69"/>
                  </a:moveTo>
                  <a:cubicBezTo>
                    <a:pt x="65" y="60"/>
                    <a:pt x="60" y="52"/>
                    <a:pt x="61" y="46"/>
                  </a:cubicBezTo>
                  <a:cubicBezTo>
                    <a:pt x="62" y="38"/>
                    <a:pt x="68" y="32"/>
                    <a:pt x="73" y="24"/>
                  </a:cubicBezTo>
                  <a:cubicBezTo>
                    <a:pt x="68" y="24"/>
                    <a:pt x="63" y="24"/>
                    <a:pt x="59" y="24"/>
                  </a:cubicBezTo>
                  <a:cubicBezTo>
                    <a:pt x="48" y="22"/>
                    <a:pt x="40" y="26"/>
                    <a:pt x="35" y="36"/>
                  </a:cubicBezTo>
                  <a:cubicBezTo>
                    <a:pt x="29" y="46"/>
                    <a:pt x="28" y="46"/>
                    <a:pt x="37" y="54"/>
                  </a:cubicBezTo>
                  <a:cubicBezTo>
                    <a:pt x="47" y="62"/>
                    <a:pt x="52" y="71"/>
                    <a:pt x="46" y="84"/>
                  </a:cubicBezTo>
                  <a:cubicBezTo>
                    <a:pt x="46" y="84"/>
                    <a:pt x="46" y="85"/>
                    <a:pt x="47" y="86"/>
                  </a:cubicBezTo>
                  <a:cubicBezTo>
                    <a:pt x="54" y="80"/>
                    <a:pt x="61" y="74"/>
                    <a:pt x="68" y="69"/>
                  </a:cubicBezTo>
                  <a:close/>
                </a:path>
              </a:pathLst>
            </a:custGeom>
            <a:solidFill>
              <a:srgbClr val="E748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0" name="Freeform 34"/>
            <p:cNvSpPr>
              <a:spLocks noEditPoints="1"/>
            </p:cNvSpPr>
            <p:nvPr/>
          </p:nvSpPr>
          <p:spPr bwMode="auto">
            <a:xfrm>
              <a:off x="5316538" y="103188"/>
              <a:ext cx="206375" cy="242888"/>
            </a:xfrm>
            <a:custGeom>
              <a:avLst/>
              <a:gdLst>
                <a:gd name="T0" fmla="*/ 56 w 112"/>
                <a:gd name="T1" fmla="*/ 132 h 132"/>
                <a:gd name="T2" fmla="*/ 12 w 112"/>
                <a:gd name="T3" fmla="*/ 70 h 132"/>
                <a:gd name="T4" fmla="*/ 47 w 112"/>
                <a:gd name="T5" fmla="*/ 7 h 132"/>
                <a:gd name="T6" fmla="*/ 66 w 112"/>
                <a:gd name="T7" fmla="*/ 7 h 132"/>
                <a:gd name="T8" fmla="*/ 100 w 112"/>
                <a:gd name="T9" fmla="*/ 71 h 132"/>
                <a:gd name="T10" fmla="*/ 56 w 112"/>
                <a:gd name="T11" fmla="*/ 132 h 132"/>
                <a:gd name="T12" fmla="*/ 58 w 112"/>
                <a:gd name="T13" fmla="*/ 37 h 132"/>
                <a:gd name="T14" fmla="*/ 54 w 112"/>
                <a:gd name="T15" fmla="*/ 37 h 132"/>
                <a:gd name="T16" fmla="*/ 34 w 112"/>
                <a:gd name="T17" fmla="*/ 78 h 132"/>
                <a:gd name="T18" fmla="*/ 42 w 112"/>
                <a:gd name="T19" fmla="*/ 104 h 132"/>
                <a:gd name="T20" fmla="*/ 70 w 112"/>
                <a:gd name="T21" fmla="*/ 104 h 132"/>
                <a:gd name="T22" fmla="*/ 78 w 112"/>
                <a:gd name="T23" fmla="*/ 79 h 132"/>
                <a:gd name="T24" fmla="*/ 58 w 112"/>
                <a:gd name="T25" fmla="*/ 37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2" h="132">
                  <a:moveTo>
                    <a:pt x="56" y="132"/>
                  </a:moveTo>
                  <a:cubicBezTo>
                    <a:pt x="24" y="132"/>
                    <a:pt x="0" y="100"/>
                    <a:pt x="12" y="70"/>
                  </a:cubicBezTo>
                  <a:cubicBezTo>
                    <a:pt x="21" y="48"/>
                    <a:pt x="34" y="28"/>
                    <a:pt x="47" y="7"/>
                  </a:cubicBezTo>
                  <a:cubicBezTo>
                    <a:pt x="51" y="0"/>
                    <a:pt x="61" y="0"/>
                    <a:pt x="66" y="7"/>
                  </a:cubicBezTo>
                  <a:cubicBezTo>
                    <a:pt x="78" y="28"/>
                    <a:pt x="91" y="48"/>
                    <a:pt x="100" y="71"/>
                  </a:cubicBezTo>
                  <a:cubicBezTo>
                    <a:pt x="112" y="100"/>
                    <a:pt x="89" y="132"/>
                    <a:pt x="56" y="132"/>
                  </a:cubicBezTo>
                  <a:close/>
                  <a:moveTo>
                    <a:pt x="58" y="37"/>
                  </a:moveTo>
                  <a:cubicBezTo>
                    <a:pt x="57" y="37"/>
                    <a:pt x="55" y="37"/>
                    <a:pt x="54" y="37"/>
                  </a:cubicBezTo>
                  <a:cubicBezTo>
                    <a:pt x="48" y="51"/>
                    <a:pt x="40" y="64"/>
                    <a:pt x="34" y="78"/>
                  </a:cubicBezTo>
                  <a:cubicBezTo>
                    <a:pt x="30" y="88"/>
                    <a:pt x="34" y="98"/>
                    <a:pt x="42" y="104"/>
                  </a:cubicBezTo>
                  <a:cubicBezTo>
                    <a:pt x="51" y="110"/>
                    <a:pt x="61" y="110"/>
                    <a:pt x="70" y="104"/>
                  </a:cubicBezTo>
                  <a:cubicBezTo>
                    <a:pt x="78" y="98"/>
                    <a:pt x="82" y="88"/>
                    <a:pt x="78" y="79"/>
                  </a:cubicBezTo>
                  <a:cubicBezTo>
                    <a:pt x="72" y="64"/>
                    <a:pt x="65" y="51"/>
                    <a:pt x="58" y="37"/>
                  </a:cubicBezTo>
                  <a:close/>
                </a:path>
              </a:pathLst>
            </a:custGeom>
            <a:solidFill>
              <a:srgbClr val="E748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1" name="Freeform 35"/>
            <p:cNvSpPr>
              <a:spLocks/>
            </p:cNvSpPr>
            <p:nvPr/>
          </p:nvSpPr>
          <p:spPr bwMode="auto">
            <a:xfrm>
              <a:off x="5159376" y="935038"/>
              <a:ext cx="282575" cy="41275"/>
            </a:xfrm>
            <a:custGeom>
              <a:avLst/>
              <a:gdLst>
                <a:gd name="T0" fmla="*/ 0 w 153"/>
                <a:gd name="T1" fmla="*/ 23 h 23"/>
                <a:gd name="T2" fmla="*/ 0 w 153"/>
                <a:gd name="T3" fmla="*/ 0 h 23"/>
                <a:gd name="T4" fmla="*/ 153 w 153"/>
                <a:gd name="T5" fmla="*/ 0 h 23"/>
                <a:gd name="T6" fmla="*/ 153 w 153"/>
                <a:gd name="T7" fmla="*/ 23 h 23"/>
                <a:gd name="T8" fmla="*/ 0 w 153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3" h="23">
                  <a:moveTo>
                    <a:pt x="0" y="23"/>
                  </a:moveTo>
                  <a:cubicBezTo>
                    <a:pt x="0" y="15"/>
                    <a:pt x="0" y="8"/>
                    <a:pt x="0" y="0"/>
                  </a:cubicBezTo>
                  <a:cubicBezTo>
                    <a:pt x="51" y="0"/>
                    <a:pt x="101" y="0"/>
                    <a:pt x="153" y="0"/>
                  </a:cubicBezTo>
                  <a:cubicBezTo>
                    <a:pt x="153" y="8"/>
                    <a:pt x="153" y="15"/>
                    <a:pt x="153" y="23"/>
                  </a:cubicBezTo>
                  <a:cubicBezTo>
                    <a:pt x="102" y="23"/>
                    <a:pt x="51" y="23"/>
                    <a:pt x="0" y="23"/>
                  </a:cubicBezTo>
                  <a:close/>
                </a:path>
              </a:pathLst>
            </a:custGeom>
            <a:solidFill>
              <a:srgbClr val="CD96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2" name="Freeform 36"/>
            <p:cNvSpPr>
              <a:spLocks/>
            </p:cNvSpPr>
            <p:nvPr/>
          </p:nvSpPr>
          <p:spPr bwMode="auto">
            <a:xfrm>
              <a:off x="5310188" y="847725"/>
              <a:ext cx="260350" cy="42863"/>
            </a:xfrm>
            <a:custGeom>
              <a:avLst/>
              <a:gdLst>
                <a:gd name="T0" fmla="*/ 141 w 141"/>
                <a:gd name="T1" fmla="*/ 0 h 23"/>
                <a:gd name="T2" fmla="*/ 141 w 141"/>
                <a:gd name="T3" fmla="*/ 23 h 23"/>
                <a:gd name="T4" fmla="*/ 0 w 141"/>
                <a:gd name="T5" fmla="*/ 23 h 23"/>
                <a:gd name="T6" fmla="*/ 0 w 141"/>
                <a:gd name="T7" fmla="*/ 0 h 23"/>
                <a:gd name="T8" fmla="*/ 141 w 141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23">
                  <a:moveTo>
                    <a:pt x="141" y="0"/>
                  </a:moveTo>
                  <a:cubicBezTo>
                    <a:pt x="141" y="8"/>
                    <a:pt x="141" y="15"/>
                    <a:pt x="141" y="23"/>
                  </a:cubicBezTo>
                  <a:cubicBezTo>
                    <a:pt x="94" y="23"/>
                    <a:pt x="48" y="23"/>
                    <a:pt x="0" y="23"/>
                  </a:cubicBezTo>
                  <a:cubicBezTo>
                    <a:pt x="0" y="15"/>
                    <a:pt x="0" y="8"/>
                    <a:pt x="0" y="0"/>
                  </a:cubicBezTo>
                  <a:cubicBezTo>
                    <a:pt x="47" y="0"/>
                    <a:pt x="94" y="0"/>
                    <a:pt x="141" y="0"/>
                  </a:cubicBezTo>
                  <a:close/>
                </a:path>
              </a:pathLst>
            </a:custGeom>
            <a:solidFill>
              <a:srgbClr val="CD96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3" name="Freeform 37"/>
            <p:cNvSpPr>
              <a:spLocks/>
            </p:cNvSpPr>
            <p:nvPr/>
          </p:nvSpPr>
          <p:spPr bwMode="auto">
            <a:xfrm>
              <a:off x="5166172" y="652463"/>
              <a:ext cx="238125" cy="42863"/>
            </a:xfrm>
            <a:custGeom>
              <a:avLst/>
              <a:gdLst>
                <a:gd name="T0" fmla="*/ 0 w 129"/>
                <a:gd name="T1" fmla="*/ 23 h 23"/>
                <a:gd name="T2" fmla="*/ 0 w 129"/>
                <a:gd name="T3" fmla="*/ 0 h 23"/>
                <a:gd name="T4" fmla="*/ 129 w 129"/>
                <a:gd name="T5" fmla="*/ 0 h 23"/>
                <a:gd name="T6" fmla="*/ 129 w 129"/>
                <a:gd name="T7" fmla="*/ 23 h 23"/>
                <a:gd name="T8" fmla="*/ 0 w 129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23">
                  <a:moveTo>
                    <a:pt x="0" y="23"/>
                  </a:moveTo>
                  <a:cubicBezTo>
                    <a:pt x="0" y="15"/>
                    <a:pt x="0" y="7"/>
                    <a:pt x="0" y="0"/>
                  </a:cubicBezTo>
                  <a:cubicBezTo>
                    <a:pt x="43" y="0"/>
                    <a:pt x="85" y="0"/>
                    <a:pt x="129" y="0"/>
                  </a:cubicBezTo>
                  <a:cubicBezTo>
                    <a:pt x="129" y="7"/>
                    <a:pt x="129" y="15"/>
                    <a:pt x="129" y="23"/>
                  </a:cubicBezTo>
                  <a:cubicBezTo>
                    <a:pt x="86" y="23"/>
                    <a:pt x="43" y="23"/>
                    <a:pt x="0" y="23"/>
                  </a:cubicBezTo>
                  <a:close/>
                </a:path>
              </a:pathLst>
            </a:custGeom>
            <a:solidFill>
              <a:srgbClr val="CD96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4" name="Freeform 38"/>
            <p:cNvSpPr>
              <a:spLocks/>
            </p:cNvSpPr>
            <p:nvPr/>
          </p:nvSpPr>
          <p:spPr bwMode="auto">
            <a:xfrm>
              <a:off x="5166172" y="544513"/>
              <a:ext cx="215900" cy="41275"/>
            </a:xfrm>
            <a:custGeom>
              <a:avLst/>
              <a:gdLst>
                <a:gd name="T0" fmla="*/ 0 w 117"/>
                <a:gd name="T1" fmla="*/ 0 h 23"/>
                <a:gd name="T2" fmla="*/ 117 w 117"/>
                <a:gd name="T3" fmla="*/ 0 h 23"/>
                <a:gd name="T4" fmla="*/ 117 w 117"/>
                <a:gd name="T5" fmla="*/ 23 h 23"/>
                <a:gd name="T6" fmla="*/ 0 w 117"/>
                <a:gd name="T7" fmla="*/ 23 h 23"/>
                <a:gd name="T8" fmla="*/ 0 w 117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23">
                  <a:moveTo>
                    <a:pt x="0" y="0"/>
                  </a:moveTo>
                  <a:cubicBezTo>
                    <a:pt x="39" y="0"/>
                    <a:pt x="78" y="0"/>
                    <a:pt x="117" y="0"/>
                  </a:cubicBezTo>
                  <a:cubicBezTo>
                    <a:pt x="117" y="7"/>
                    <a:pt x="117" y="15"/>
                    <a:pt x="117" y="23"/>
                  </a:cubicBezTo>
                  <a:cubicBezTo>
                    <a:pt x="78" y="23"/>
                    <a:pt x="39" y="23"/>
                    <a:pt x="0" y="23"/>
                  </a:cubicBezTo>
                  <a:cubicBezTo>
                    <a:pt x="0" y="15"/>
                    <a:pt x="0" y="7"/>
                    <a:pt x="0" y="0"/>
                  </a:cubicBezTo>
                  <a:close/>
                </a:path>
              </a:pathLst>
            </a:custGeom>
            <a:solidFill>
              <a:srgbClr val="CD96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5" name="Freeform 39"/>
            <p:cNvSpPr>
              <a:spLocks/>
            </p:cNvSpPr>
            <p:nvPr/>
          </p:nvSpPr>
          <p:spPr bwMode="auto">
            <a:xfrm>
              <a:off x="5638801" y="1154113"/>
              <a:ext cx="215900" cy="39688"/>
            </a:xfrm>
            <a:custGeom>
              <a:avLst/>
              <a:gdLst>
                <a:gd name="T0" fmla="*/ 0 w 117"/>
                <a:gd name="T1" fmla="*/ 22 h 22"/>
                <a:gd name="T2" fmla="*/ 0 w 117"/>
                <a:gd name="T3" fmla="*/ 0 h 22"/>
                <a:gd name="T4" fmla="*/ 117 w 117"/>
                <a:gd name="T5" fmla="*/ 0 h 22"/>
                <a:gd name="T6" fmla="*/ 117 w 117"/>
                <a:gd name="T7" fmla="*/ 22 h 22"/>
                <a:gd name="T8" fmla="*/ 0 w 117"/>
                <a:gd name="T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22">
                  <a:moveTo>
                    <a:pt x="0" y="22"/>
                  </a:moveTo>
                  <a:cubicBezTo>
                    <a:pt x="0" y="14"/>
                    <a:pt x="0" y="7"/>
                    <a:pt x="0" y="0"/>
                  </a:cubicBezTo>
                  <a:cubicBezTo>
                    <a:pt x="39" y="0"/>
                    <a:pt x="77" y="0"/>
                    <a:pt x="117" y="0"/>
                  </a:cubicBezTo>
                  <a:cubicBezTo>
                    <a:pt x="117" y="7"/>
                    <a:pt x="117" y="14"/>
                    <a:pt x="117" y="22"/>
                  </a:cubicBezTo>
                  <a:cubicBezTo>
                    <a:pt x="78" y="22"/>
                    <a:pt x="39" y="22"/>
                    <a:pt x="0" y="22"/>
                  </a:cubicBezTo>
                  <a:close/>
                </a:path>
              </a:pathLst>
            </a:custGeom>
            <a:solidFill>
              <a:srgbClr val="CD96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6" name="Freeform 40"/>
            <p:cNvSpPr>
              <a:spLocks/>
            </p:cNvSpPr>
            <p:nvPr/>
          </p:nvSpPr>
          <p:spPr bwMode="auto">
            <a:xfrm>
              <a:off x="5530851" y="1065213"/>
              <a:ext cx="171450" cy="42863"/>
            </a:xfrm>
            <a:custGeom>
              <a:avLst/>
              <a:gdLst>
                <a:gd name="T0" fmla="*/ 93 w 93"/>
                <a:gd name="T1" fmla="*/ 0 h 23"/>
                <a:gd name="T2" fmla="*/ 93 w 93"/>
                <a:gd name="T3" fmla="*/ 23 h 23"/>
                <a:gd name="T4" fmla="*/ 0 w 93"/>
                <a:gd name="T5" fmla="*/ 23 h 23"/>
                <a:gd name="T6" fmla="*/ 0 w 93"/>
                <a:gd name="T7" fmla="*/ 0 h 23"/>
                <a:gd name="T8" fmla="*/ 93 w 93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23">
                  <a:moveTo>
                    <a:pt x="93" y="0"/>
                  </a:moveTo>
                  <a:cubicBezTo>
                    <a:pt x="93" y="8"/>
                    <a:pt x="93" y="15"/>
                    <a:pt x="93" y="23"/>
                  </a:cubicBezTo>
                  <a:cubicBezTo>
                    <a:pt x="62" y="23"/>
                    <a:pt x="31" y="23"/>
                    <a:pt x="0" y="23"/>
                  </a:cubicBezTo>
                  <a:cubicBezTo>
                    <a:pt x="0" y="16"/>
                    <a:pt x="0" y="8"/>
                    <a:pt x="0" y="0"/>
                  </a:cubicBezTo>
                  <a:cubicBezTo>
                    <a:pt x="31" y="0"/>
                    <a:pt x="62" y="0"/>
                    <a:pt x="93" y="0"/>
                  </a:cubicBezTo>
                  <a:close/>
                </a:path>
              </a:pathLst>
            </a:custGeom>
            <a:solidFill>
              <a:srgbClr val="CD96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7" name="Freeform 41"/>
            <p:cNvSpPr>
              <a:spLocks/>
            </p:cNvSpPr>
            <p:nvPr/>
          </p:nvSpPr>
          <p:spPr bwMode="auto">
            <a:xfrm>
              <a:off x="5316984" y="457200"/>
              <a:ext cx="152400" cy="41275"/>
            </a:xfrm>
            <a:custGeom>
              <a:avLst/>
              <a:gdLst>
                <a:gd name="T0" fmla="*/ 0 w 82"/>
                <a:gd name="T1" fmla="*/ 22 h 22"/>
                <a:gd name="T2" fmla="*/ 0 w 82"/>
                <a:gd name="T3" fmla="*/ 0 h 22"/>
                <a:gd name="T4" fmla="*/ 82 w 82"/>
                <a:gd name="T5" fmla="*/ 0 h 22"/>
                <a:gd name="T6" fmla="*/ 82 w 82"/>
                <a:gd name="T7" fmla="*/ 22 h 22"/>
                <a:gd name="T8" fmla="*/ 0 w 82"/>
                <a:gd name="T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22">
                  <a:moveTo>
                    <a:pt x="0" y="22"/>
                  </a:moveTo>
                  <a:cubicBezTo>
                    <a:pt x="0" y="14"/>
                    <a:pt x="0" y="7"/>
                    <a:pt x="0" y="0"/>
                  </a:cubicBezTo>
                  <a:cubicBezTo>
                    <a:pt x="28" y="0"/>
                    <a:pt x="55" y="0"/>
                    <a:pt x="82" y="0"/>
                  </a:cubicBezTo>
                  <a:cubicBezTo>
                    <a:pt x="82" y="7"/>
                    <a:pt x="82" y="14"/>
                    <a:pt x="82" y="22"/>
                  </a:cubicBezTo>
                  <a:cubicBezTo>
                    <a:pt x="55" y="22"/>
                    <a:pt x="28" y="22"/>
                    <a:pt x="0" y="22"/>
                  </a:cubicBezTo>
                  <a:close/>
                </a:path>
              </a:pathLst>
            </a:custGeom>
            <a:solidFill>
              <a:srgbClr val="CD96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8" name="Freeform 42"/>
            <p:cNvSpPr>
              <a:spLocks/>
            </p:cNvSpPr>
            <p:nvPr/>
          </p:nvSpPr>
          <p:spPr bwMode="auto">
            <a:xfrm>
              <a:off x="5441951" y="652463"/>
              <a:ext cx="128588" cy="42863"/>
            </a:xfrm>
            <a:custGeom>
              <a:avLst/>
              <a:gdLst>
                <a:gd name="T0" fmla="*/ 70 w 70"/>
                <a:gd name="T1" fmla="*/ 0 h 23"/>
                <a:gd name="T2" fmla="*/ 70 w 70"/>
                <a:gd name="T3" fmla="*/ 23 h 23"/>
                <a:gd name="T4" fmla="*/ 0 w 70"/>
                <a:gd name="T5" fmla="*/ 23 h 23"/>
                <a:gd name="T6" fmla="*/ 0 w 70"/>
                <a:gd name="T7" fmla="*/ 0 h 23"/>
                <a:gd name="T8" fmla="*/ 70 w 70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23">
                  <a:moveTo>
                    <a:pt x="70" y="0"/>
                  </a:moveTo>
                  <a:cubicBezTo>
                    <a:pt x="70" y="8"/>
                    <a:pt x="70" y="15"/>
                    <a:pt x="70" y="23"/>
                  </a:cubicBezTo>
                  <a:cubicBezTo>
                    <a:pt x="47" y="23"/>
                    <a:pt x="24" y="23"/>
                    <a:pt x="0" y="23"/>
                  </a:cubicBezTo>
                  <a:cubicBezTo>
                    <a:pt x="0" y="15"/>
                    <a:pt x="0" y="8"/>
                    <a:pt x="0" y="0"/>
                  </a:cubicBezTo>
                  <a:cubicBezTo>
                    <a:pt x="23" y="0"/>
                    <a:pt x="47" y="0"/>
                    <a:pt x="70" y="0"/>
                  </a:cubicBezTo>
                  <a:close/>
                </a:path>
              </a:pathLst>
            </a:custGeom>
            <a:solidFill>
              <a:srgbClr val="CD96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9" name="Freeform 43"/>
            <p:cNvSpPr>
              <a:spLocks/>
            </p:cNvSpPr>
            <p:nvPr/>
          </p:nvSpPr>
          <p:spPr bwMode="auto">
            <a:xfrm>
              <a:off x="5159376" y="739775"/>
              <a:ext cx="128588" cy="41275"/>
            </a:xfrm>
            <a:custGeom>
              <a:avLst/>
              <a:gdLst>
                <a:gd name="T0" fmla="*/ 0 w 70"/>
                <a:gd name="T1" fmla="*/ 23 h 23"/>
                <a:gd name="T2" fmla="*/ 0 w 70"/>
                <a:gd name="T3" fmla="*/ 0 h 23"/>
                <a:gd name="T4" fmla="*/ 70 w 70"/>
                <a:gd name="T5" fmla="*/ 0 h 23"/>
                <a:gd name="T6" fmla="*/ 70 w 70"/>
                <a:gd name="T7" fmla="*/ 23 h 23"/>
                <a:gd name="T8" fmla="*/ 0 w 70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23">
                  <a:moveTo>
                    <a:pt x="0" y="23"/>
                  </a:moveTo>
                  <a:cubicBezTo>
                    <a:pt x="0" y="15"/>
                    <a:pt x="0" y="8"/>
                    <a:pt x="0" y="0"/>
                  </a:cubicBezTo>
                  <a:cubicBezTo>
                    <a:pt x="23" y="0"/>
                    <a:pt x="46" y="0"/>
                    <a:pt x="70" y="0"/>
                  </a:cubicBezTo>
                  <a:cubicBezTo>
                    <a:pt x="70" y="7"/>
                    <a:pt x="70" y="15"/>
                    <a:pt x="70" y="23"/>
                  </a:cubicBezTo>
                  <a:cubicBezTo>
                    <a:pt x="47" y="23"/>
                    <a:pt x="23" y="23"/>
                    <a:pt x="0" y="23"/>
                  </a:cubicBezTo>
                  <a:close/>
                </a:path>
              </a:pathLst>
            </a:custGeom>
            <a:solidFill>
              <a:srgbClr val="CD96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0" name="Freeform 44"/>
            <p:cNvSpPr>
              <a:spLocks/>
            </p:cNvSpPr>
            <p:nvPr/>
          </p:nvSpPr>
          <p:spPr bwMode="auto">
            <a:xfrm>
              <a:off x="5166172" y="457200"/>
              <a:ext cx="107950" cy="41275"/>
            </a:xfrm>
            <a:custGeom>
              <a:avLst/>
              <a:gdLst>
                <a:gd name="T0" fmla="*/ 58 w 58"/>
                <a:gd name="T1" fmla="*/ 22 h 22"/>
                <a:gd name="T2" fmla="*/ 0 w 58"/>
                <a:gd name="T3" fmla="*/ 22 h 22"/>
                <a:gd name="T4" fmla="*/ 0 w 58"/>
                <a:gd name="T5" fmla="*/ 0 h 22"/>
                <a:gd name="T6" fmla="*/ 58 w 58"/>
                <a:gd name="T7" fmla="*/ 0 h 22"/>
                <a:gd name="T8" fmla="*/ 58 w 58"/>
                <a:gd name="T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22">
                  <a:moveTo>
                    <a:pt x="58" y="22"/>
                  </a:moveTo>
                  <a:cubicBezTo>
                    <a:pt x="39" y="22"/>
                    <a:pt x="19" y="22"/>
                    <a:pt x="0" y="22"/>
                  </a:cubicBezTo>
                  <a:cubicBezTo>
                    <a:pt x="0" y="15"/>
                    <a:pt x="0" y="8"/>
                    <a:pt x="0" y="0"/>
                  </a:cubicBezTo>
                  <a:cubicBezTo>
                    <a:pt x="19" y="0"/>
                    <a:pt x="38" y="0"/>
                    <a:pt x="58" y="0"/>
                  </a:cubicBezTo>
                  <a:cubicBezTo>
                    <a:pt x="58" y="7"/>
                    <a:pt x="58" y="14"/>
                    <a:pt x="58" y="22"/>
                  </a:cubicBezTo>
                  <a:close/>
                </a:path>
              </a:pathLst>
            </a:custGeom>
            <a:solidFill>
              <a:srgbClr val="CD96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1" name="Freeform 45"/>
            <p:cNvSpPr>
              <a:spLocks/>
            </p:cNvSpPr>
            <p:nvPr/>
          </p:nvSpPr>
          <p:spPr bwMode="auto">
            <a:xfrm>
              <a:off x="5755134" y="457200"/>
              <a:ext cx="106363" cy="41275"/>
            </a:xfrm>
            <a:custGeom>
              <a:avLst/>
              <a:gdLst>
                <a:gd name="T0" fmla="*/ 58 w 58"/>
                <a:gd name="T1" fmla="*/ 0 h 22"/>
                <a:gd name="T2" fmla="*/ 58 w 58"/>
                <a:gd name="T3" fmla="*/ 22 h 22"/>
                <a:gd name="T4" fmla="*/ 0 w 58"/>
                <a:gd name="T5" fmla="*/ 22 h 22"/>
                <a:gd name="T6" fmla="*/ 0 w 58"/>
                <a:gd name="T7" fmla="*/ 0 h 22"/>
                <a:gd name="T8" fmla="*/ 58 w 58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22">
                  <a:moveTo>
                    <a:pt x="58" y="0"/>
                  </a:moveTo>
                  <a:cubicBezTo>
                    <a:pt x="58" y="7"/>
                    <a:pt x="58" y="15"/>
                    <a:pt x="58" y="22"/>
                  </a:cubicBezTo>
                  <a:cubicBezTo>
                    <a:pt x="39" y="22"/>
                    <a:pt x="20" y="22"/>
                    <a:pt x="0" y="22"/>
                  </a:cubicBezTo>
                  <a:cubicBezTo>
                    <a:pt x="0" y="15"/>
                    <a:pt x="0" y="8"/>
                    <a:pt x="0" y="0"/>
                  </a:cubicBezTo>
                  <a:cubicBezTo>
                    <a:pt x="19" y="0"/>
                    <a:pt x="38" y="0"/>
                    <a:pt x="58" y="0"/>
                  </a:cubicBezTo>
                  <a:close/>
                </a:path>
              </a:pathLst>
            </a:custGeom>
            <a:solidFill>
              <a:srgbClr val="CD96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2" name="Freeform 46"/>
            <p:cNvSpPr>
              <a:spLocks/>
            </p:cNvSpPr>
            <p:nvPr/>
          </p:nvSpPr>
          <p:spPr bwMode="auto">
            <a:xfrm>
              <a:off x="5748338" y="652463"/>
              <a:ext cx="106363" cy="42863"/>
            </a:xfrm>
            <a:custGeom>
              <a:avLst/>
              <a:gdLst>
                <a:gd name="T0" fmla="*/ 0 w 58"/>
                <a:gd name="T1" fmla="*/ 0 h 23"/>
                <a:gd name="T2" fmla="*/ 58 w 58"/>
                <a:gd name="T3" fmla="*/ 0 h 23"/>
                <a:gd name="T4" fmla="*/ 58 w 58"/>
                <a:gd name="T5" fmla="*/ 23 h 23"/>
                <a:gd name="T6" fmla="*/ 0 w 58"/>
                <a:gd name="T7" fmla="*/ 23 h 23"/>
                <a:gd name="T8" fmla="*/ 0 w 58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23">
                  <a:moveTo>
                    <a:pt x="0" y="0"/>
                  </a:moveTo>
                  <a:cubicBezTo>
                    <a:pt x="20" y="0"/>
                    <a:pt x="39" y="0"/>
                    <a:pt x="58" y="0"/>
                  </a:cubicBezTo>
                  <a:cubicBezTo>
                    <a:pt x="58" y="7"/>
                    <a:pt x="58" y="15"/>
                    <a:pt x="58" y="23"/>
                  </a:cubicBezTo>
                  <a:cubicBezTo>
                    <a:pt x="39" y="23"/>
                    <a:pt x="19" y="23"/>
                    <a:pt x="0" y="23"/>
                  </a:cubicBezTo>
                  <a:cubicBezTo>
                    <a:pt x="0" y="15"/>
                    <a:pt x="0" y="8"/>
                    <a:pt x="0" y="0"/>
                  </a:cubicBezTo>
                  <a:close/>
                </a:path>
              </a:pathLst>
            </a:custGeom>
            <a:solidFill>
              <a:srgbClr val="CD96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3" name="Freeform 47"/>
            <p:cNvSpPr>
              <a:spLocks/>
            </p:cNvSpPr>
            <p:nvPr/>
          </p:nvSpPr>
          <p:spPr bwMode="auto">
            <a:xfrm>
              <a:off x="5159376" y="847725"/>
              <a:ext cx="107950" cy="42863"/>
            </a:xfrm>
            <a:custGeom>
              <a:avLst/>
              <a:gdLst>
                <a:gd name="T0" fmla="*/ 58 w 58"/>
                <a:gd name="T1" fmla="*/ 23 h 23"/>
                <a:gd name="T2" fmla="*/ 0 w 58"/>
                <a:gd name="T3" fmla="*/ 23 h 23"/>
                <a:gd name="T4" fmla="*/ 0 w 58"/>
                <a:gd name="T5" fmla="*/ 0 h 23"/>
                <a:gd name="T6" fmla="*/ 58 w 58"/>
                <a:gd name="T7" fmla="*/ 0 h 23"/>
                <a:gd name="T8" fmla="*/ 58 w 58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23">
                  <a:moveTo>
                    <a:pt x="58" y="23"/>
                  </a:moveTo>
                  <a:cubicBezTo>
                    <a:pt x="38" y="23"/>
                    <a:pt x="19" y="23"/>
                    <a:pt x="0" y="23"/>
                  </a:cubicBezTo>
                  <a:cubicBezTo>
                    <a:pt x="0" y="16"/>
                    <a:pt x="0" y="8"/>
                    <a:pt x="0" y="0"/>
                  </a:cubicBezTo>
                  <a:cubicBezTo>
                    <a:pt x="19" y="0"/>
                    <a:pt x="38" y="0"/>
                    <a:pt x="58" y="0"/>
                  </a:cubicBezTo>
                  <a:cubicBezTo>
                    <a:pt x="58" y="8"/>
                    <a:pt x="58" y="15"/>
                    <a:pt x="58" y="23"/>
                  </a:cubicBezTo>
                  <a:close/>
                </a:path>
              </a:pathLst>
            </a:custGeom>
            <a:solidFill>
              <a:srgbClr val="CD96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4" name="Freeform 48"/>
            <p:cNvSpPr>
              <a:spLocks/>
            </p:cNvSpPr>
            <p:nvPr/>
          </p:nvSpPr>
          <p:spPr bwMode="auto">
            <a:xfrm>
              <a:off x="5748338" y="847725"/>
              <a:ext cx="106363" cy="42863"/>
            </a:xfrm>
            <a:custGeom>
              <a:avLst/>
              <a:gdLst>
                <a:gd name="T0" fmla="*/ 58 w 58"/>
                <a:gd name="T1" fmla="*/ 0 h 23"/>
                <a:gd name="T2" fmla="*/ 58 w 58"/>
                <a:gd name="T3" fmla="*/ 23 h 23"/>
                <a:gd name="T4" fmla="*/ 0 w 58"/>
                <a:gd name="T5" fmla="*/ 23 h 23"/>
                <a:gd name="T6" fmla="*/ 0 w 58"/>
                <a:gd name="T7" fmla="*/ 0 h 23"/>
                <a:gd name="T8" fmla="*/ 58 w 58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23">
                  <a:moveTo>
                    <a:pt x="58" y="0"/>
                  </a:moveTo>
                  <a:cubicBezTo>
                    <a:pt x="58" y="8"/>
                    <a:pt x="58" y="15"/>
                    <a:pt x="58" y="23"/>
                  </a:cubicBezTo>
                  <a:cubicBezTo>
                    <a:pt x="39" y="23"/>
                    <a:pt x="20" y="23"/>
                    <a:pt x="0" y="23"/>
                  </a:cubicBezTo>
                  <a:cubicBezTo>
                    <a:pt x="0" y="16"/>
                    <a:pt x="0" y="8"/>
                    <a:pt x="0" y="0"/>
                  </a:cubicBezTo>
                  <a:cubicBezTo>
                    <a:pt x="19" y="0"/>
                    <a:pt x="38" y="0"/>
                    <a:pt x="58" y="0"/>
                  </a:cubicBezTo>
                  <a:close/>
                </a:path>
              </a:pathLst>
            </a:custGeom>
            <a:solidFill>
              <a:srgbClr val="CD96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5" name="Freeform 49"/>
            <p:cNvSpPr>
              <a:spLocks/>
            </p:cNvSpPr>
            <p:nvPr/>
          </p:nvSpPr>
          <p:spPr bwMode="auto">
            <a:xfrm>
              <a:off x="5748338" y="1065213"/>
              <a:ext cx="106363" cy="42863"/>
            </a:xfrm>
            <a:custGeom>
              <a:avLst/>
              <a:gdLst>
                <a:gd name="T0" fmla="*/ 0 w 58"/>
                <a:gd name="T1" fmla="*/ 23 h 23"/>
                <a:gd name="T2" fmla="*/ 0 w 58"/>
                <a:gd name="T3" fmla="*/ 0 h 23"/>
                <a:gd name="T4" fmla="*/ 58 w 58"/>
                <a:gd name="T5" fmla="*/ 0 h 23"/>
                <a:gd name="T6" fmla="*/ 58 w 58"/>
                <a:gd name="T7" fmla="*/ 23 h 23"/>
                <a:gd name="T8" fmla="*/ 0 w 58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23">
                  <a:moveTo>
                    <a:pt x="0" y="23"/>
                  </a:moveTo>
                  <a:cubicBezTo>
                    <a:pt x="0" y="15"/>
                    <a:pt x="0" y="8"/>
                    <a:pt x="0" y="0"/>
                  </a:cubicBezTo>
                  <a:cubicBezTo>
                    <a:pt x="19" y="0"/>
                    <a:pt x="38" y="0"/>
                    <a:pt x="58" y="0"/>
                  </a:cubicBezTo>
                  <a:cubicBezTo>
                    <a:pt x="58" y="8"/>
                    <a:pt x="58" y="15"/>
                    <a:pt x="58" y="23"/>
                  </a:cubicBezTo>
                  <a:cubicBezTo>
                    <a:pt x="39" y="23"/>
                    <a:pt x="19" y="23"/>
                    <a:pt x="0" y="23"/>
                  </a:cubicBezTo>
                  <a:close/>
                </a:path>
              </a:pathLst>
            </a:custGeom>
            <a:solidFill>
              <a:srgbClr val="CD96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126" name="Группа 125"/>
          <p:cNvGrpSpPr/>
          <p:nvPr/>
        </p:nvGrpSpPr>
        <p:grpSpPr>
          <a:xfrm>
            <a:off x="1271660" y="1313581"/>
            <a:ext cx="680463" cy="681281"/>
            <a:chOff x="2890838" y="14288"/>
            <a:chExt cx="1319213" cy="1320800"/>
          </a:xfrm>
        </p:grpSpPr>
        <p:sp>
          <p:nvSpPr>
            <p:cNvPr id="127" name="Freeform 50"/>
            <p:cNvSpPr>
              <a:spLocks noEditPoints="1"/>
            </p:cNvSpPr>
            <p:nvPr/>
          </p:nvSpPr>
          <p:spPr bwMode="auto">
            <a:xfrm>
              <a:off x="2890838" y="14288"/>
              <a:ext cx="1319213" cy="1320800"/>
            </a:xfrm>
            <a:custGeom>
              <a:avLst/>
              <a:gdLst>
                <a:gd name="T0" fmla="*/ 385 w 715"/>
                <a:gd name="T1" fmla="*/ 0 h 716"/>
                <a:gd name="T2" fmla="*/ 395 w 715"/>
                <a:gd name="T3" fmla="*/ 8 h 716"/>
                <a:gd name="T4" fmla="*/ 540 w 715"/>
                <a:gd name="T5" fmla="*/ 154 h 716"/>
                <a:gd name="T6" fmla="*/ 548 w 715"/>
                <a:gd name="T7" fmla="*/ 173 h 716"/>
                <a:gd name="T8" fmla="*/ 548 w 715"/>
                <a:gd name="T9" fmla="*/ 387 h 716"/>
                <a:gd name="T10" fmla="*/ 548 w 715"/>
                <a:gd name="T11" fmla="*/ 396 h 716"/>
                <a:gd name="T12" fmla="*/ 574 w 715"/>
                <a:gd name="T13" fmla="*/ 385 h 716"/>
                <a:gd name="T14" fmla="*/ 592 w 715"/>
                <a:gd name="T15" fmla="*/ 385 h 716"/>
                <a:gd name="T16" fmla="*/ 704 w 715"/>
                <a:gd name="T17" fmla="*/ 433 h 716"/>
                <a:gd name="T18" fmla="*/ 715 w 715"/>
                <a:gd name="T19" fmla="*/ 449 h 716"/>
                <a:gd name="T20" fmla="*/ 714 w 715"/>
                <a:gd name="T21" fmla="*/ 585 h 716"/>
                <a:gd name="T22" fmla="*/ 684 w 715"/>
                <a:gd name="T23" fmla="*/ 646 h 716"/>
                <a:gd name="T24" fmla="*/ 593 w 715"/>
                <a:gd name="T25" fmla="*/ 711 h 716"/>
                <a:gd name="T26" fmla="*/ 574 w 715"/>
                <a:gd name="T27" fmla="*/ 711 h 716"/>
                <a:gd name="T28" fmla="*/ 546 w 715"/>
                <a:gd name="T29" fmla="*/ 691 h 716"/>
                <a:gd name="T30" fmla="*/ 521 w 715"/>
                <a:gd name="T31" fmla="*/ 713 h 716"/>
                <a:gd name="T32" fmla="*/ 510 w 715"/>
                <a:gd name="T33" fmla="*/ 714 h 716"/>
                <a:gd name="T34" fmla="*/ 38 w 715"/>
                <a:gd name="T35" fmla="*/ 714 h 716"/>
                <a:gd name="T36" fmla="*/ 1 w 715"/>
                <a:gd name="T37" fmla="*/ 688 h 716"/>
                <a:gd name="T38" fmla="*/ 0 w 715"/>
                <a:gd name="T39" fmla="*/ 686 h 716"/>
                <a:gd name="T40" fmla="*/ 0 w 715"/>
                <a:gd name="T41" fmla="*/ 28 h 716"/>
                <a:gd name="T42" fmla="*/ 28 w 715"/>
                <a:gd name="T43" fmla="*/ 0 h 716"/>
                <a:gd name="T44" fmla="*/ 385 w 715"/>
                <a:gd name="T45" fmla="*/ 0 h 716"/>
                <a:gd name="T46" fmla="*/ 369 w 715"/>
                <a:gd name="T47" fmla="*/ 24 h 716"/>
                <a:gd name="T48" fmla="*/ 362 w 715"/>
                <a:gd name="T49" fmla="*/ 24 h 716"/>
                <a:gd name="T50" fmla="*/ 40 w 715"/>
                <a:gd name="T51" fmla="*/ 24 h 716"/>
                <a:gd name="T52" fmla="*/ 24 w 715"/>
                <a:gd name="T53" fmla="*/ 40 h 716"/>
                <a:gd name="T54" fmla="*/ 24 w 715"/>
                <a:gd name="T55" fmla="*/ 675 h 716"/>
                <a:gd name="T56" fmla="*/ 40 w 715"/>
                <a:gd name="T57" fmla="*/ 691 h 716"/>
                <a:gd name="T58" fmla="*/ 508 w 715"/>
                <a:gd name="T59" fmla="*/ 691 h 716"/>
                <a:gd name="T60" fmla="*/ 517 w 715"/>
                <a:gd name="T61" fmla="*/ 689 h 716"/>
                <a:gd name="T62" fmla="*/ 519 w 715"/>
                <a:gd name="T63" fmla="*/ 671 h 716"/>
                <a:gd name="T64" fmla="*/ 483 w 715"/>
                <a:gd name="T65" fmla="*/ 646 h 716"/>
                <a:gd name="T66" fmla="*/ 452 w 715"/>
                <a:gd name="T67" fmla="*/ 585 h 716"/>
                <a:gd name="T68" fmla="*/ 452 w 715"/>
                <a:gd name="T69" fmla="*/ 449 h 716"/>
                <a:gd name="T70" fmla="*/ 462 w 715"/>
                <a:gd name="T71" fmla="*/ 433 h 716"/>
                <a:gd name="T72" fmla="*/ 517 w 715"/>
                <a:gd name="T73" fmla="*/ 410 h 716"/>
                <a:gd name="T74" fmla="*/ 524 w 715"/>
                <a:gd name="T75" fmla="*/ 400 h 716"/>
                <a:gd name="T76" fmla="*/ 524 w 715"/>
                <a:gd name="T77" fmla="*/ 186 h 716"/>
                <a:gd name="T78" fmla="*/ 523 w 715"/>
                <a:gd name="T79" fmla="*/ 179 h 716"/>
                <a:gd name="T80" fmla="*/ 515 w 715"/>
                <a:gd name="T81" fmla="*/ 179 h 716"/>
                <a:gd name="T82" fmla="*/ 397 w 715"/>
                <a:gd name="T83" fmla="*/ 179 h 716"/>
                <a:gd name="T84" fmla="*/ 369 w 715"/>
                <a:gd name="T85" fmla="*/ 150 h 716"/>
                <a:gd name="T86" fmla="*/ 369 w 715"/>
                <a:gd name="T87" fmla="*/ 33 h 716"/>
                <a:gd name="T88" fmla="*/ 369 w 715"/>
                <a:gd name="T89" fmla="*/ 24 h 716"/>
                <a:gd name="T90" fmla="*/ 691 w 715"/>
                <a:gd name="T91" fmla="*/ 522 h 716"/>
                <a:gd name="T92" fmla="*/ 691 w 715"/>
                <a:gd name="T93" fmla="*/ 460 h 716"/>
                <a:gd name="T94" fmla="*/ 685 w 715"/>
                <a:gd name="T95" fmla="*/ 451 h 716"/>
                <a:gd name="T96" fmla="*/ 588 w 715"/>
                <a:gd name="T97" fmla="*/ 409 h 716"/>
                <a:gd name="T98" fmla="*/ 580 w 715"/>
                <a:gd name="T99" fmla="*/ 409 h 716"/>
                <a:gd name="T100" fmla="*/ 481 w 715"/>
                <a:gd name="T101" fmla="*/ 451 h 716"/>
                <a:gd name="T102" fmla="*/ 477 w 715"/>
                <a:gd name="T103" fmla="*/ 458 h 716"/>
                <a:gd name="T104" fmla="*/ 477 w 715"/>
                <a:gd name="T105" fmla="*/ 585 h 716"/>
                <a:gd name="T106" fmla="*/ 499 w 715"/>
                <a:gd name="T107" fmla="*/ 628 h 716"/>
                <a:gd name="T108" fmla="*/ 579 w 715"/>
                <a:gd name="T109" fmla="*/ 684 h 716"/>
                <a:gd name="T110" fmla="*/ 588 w 715"/>
                <a:gd name="T111" fmla="*/ 684 h 716"/>
                <a:gd name="T112" fmla="*/ 667 w 715"/>
                <a:gd name="T113" fmla="*/ 628 h 716"/>
                <a:gd name="T114" fmla="*/ 691 w 715"/>
                <a:gd name="T115" fmla="*/ 582 h 716"/>
                <a:gd name="T116" fmla="*/ 691 w 715"/>
                <a:gd name="T117" fmla="*/ 522 h 716"/>
                <a:gd name="T118" fmla="*/ 394 w 715"/>
                <a:gd name="T119" fmla="*/ 154 h 716"/>
                <a:gd name="T120" fmla="*/ 503 w 715"/>
                <a:gd name="T121" fmla="*/ 154 h 716"/>
                <a:gd name="T122" fmla="*/ 394 w 715"/>
                <a:gd name="T123" fmla="*/ 45 h 716"/>
                <a:gd name="T124" fmla="*/ 394 w 715"/>
                <a:gd name="T125" fmla="*/ 154 h 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15" h="716">
                  <a:moveTo>
                    <a:pt x="385" y="0"/>
                  </a:moveTo>
                  <a:cubicBezTo>
                    <a:pt x="388" y="3"/>
                    <a:pt x="392" y="5"/>
                    <a:pt x="395" y="8"/>
                  </a:cubicBezTo>
                  <a:cubicBezTo>
                    <a:pt x="443" y="57"/>
                    <a:pt x="491" y="105"/>
                    <a:pt x="540" y="154"/>
                  </a:cubicBezTo>
                  <a:cubicBezTo>
                    <a:pt x="546" y="159"/>
                    <a:pt x="548" y="165"/>
                    <a:pt x="548" y="173"/>
                  </a:cubicBezTo>
                  <a:cubicBezTo>
                    <a:pt x="548" y="245"/>
                    <a:pt x="548" y="316"/>
                    <a:pt x="548" y="387"/>
                  </a:cubicBezTo>
                  <a:cubicBezTo>
                    <a:pt x="548" y="390"/>
                    <a:pt x="548" y="392"/>
                    <a:pt x="548" y="396"/>
                  </a:cubicBezTo>
                  <a:cubicBezTo>
                    <a:pt x="558" y="392"/>
                    <a:pt x="566" y="389"/>
                    <a:pt x="574" y="385"/>
                  </a:cubicBezTo>
                  <a:cubicBezTo>
                    <a:pt x="581" y="382"/>
                    <a:pt x="586" y="382"/>
                    <a:pt x="592" y="385"/>
                  </a:cubicBezTo>
                  <a:cubicBezTo>
                    <a:pt x="630" y="401"/>
                    <a:pt x="667" y="417"/>
                    <a:pt x="704" y="433"/>
                  </a:cubicBezTo>
                  <a:cubicBezTo>
                    <a:pt x="711" y="436"/>
                    <a:pt x="715" y="440"/>
                    <a:pt x="715" y="449"/>
                  </a:cubicBezTo>
                  <a:cubicBezTo>
                    <a:pt x="714" y="494"/>
                    <a:pt x="714" y="540"/>
                    <a:pt x="714" y="585"/>
                  </a:cubicBezTo>
                  <a:cubicBezTo>
                    <a:pt x="714" y="611"/>
                    <a:pt x="704" y="631"/>
                    <a:pt x="684" y="646"/>
                  </a:cubicBezTo>
                  <a:cubicBezTo>
                    <a:pt x="654" y="668"/>
                    <a:pt x="623" y="689"/>
                    <a:pt x="593" y="711"/>
                  </a:cubicBezTo>
                  <a:cubicBezTo>
                    <a:pt x="585" y="716"/>
                    <a:pt x="582" y="716"/>
                    <a:pt x="574" y="711"/>
                  </a:cubicBezTo>
                  <a:cubicBezTo>
                    <a:pt x="565" y="704"/>
                    <a:pt x="556" y="698"/>
                    <a:pt x="546" y="691"/>
                  </a:cubicBezTo>
                  <a:cubicBezTo>
                    <a:pt x="541" y="702"/>
                    <a:pt x="533" y="710"/>
                    <a:pt x="521" y="713"/>
                  </a:cubicBezTo>
                  <a:cubicBezTo>
                    <a:pt x="517" y="714"/>
                    <a:pt x="514" y="714"/>
                    <a:pt x="510" y="714"/>
                  </a:cubicBezTo>
                  <a:cubicBezTo>
                    <a:pt x="353" y="714"/>
                    <a:pt x="195" y="714"/>
                    <a:pt x="38" y="714"/>
                  </a:cubicBezTo>
                  <a:cubicBezTo>
                    <a:pt x="19" y="714"/>
                    <a:pt x="8" y="706"/>
                    <a:pt x="1" y="688"/>
                  </a:cubicBezTo>
                  <a:cubicBezTo>
                    <a:pt x="1" y="688"/>
                    <a:pt x="1" y="687"/>
                    <a:pt x="0" y="686"/>
                  </a:cubicBezTo>
                  <a:cubicBezTo>
                    <a:pt x="0" y="467"/>
                    <a:pt x="0" y="247"/>
                    <a:pt x="0" y="28"/>
                  </a:cubicBezTo>
                  <a:cubicBezTo>
                    <a:pt x="5" y="14"/>
                    <a:pt x="14" y="5"/>
                    <a:pt x="28" y="0"/>
                  </a:cubicBezTo>
                  <a:cubicBezTo>
                    <a:pt x="147" y="0"/>
                    <a:pt x="266" y="0"/>
                    <a:pt x="385" y="0"/>
                  </a:cubicBezTo>
                  <a:close/>
                  <a:moveTo>
                    <a:pt x="369" y="24"/>
                  </a:moveTo>
                  <a:cubicBezTo>
                    <a:pt x="366" y="24"/>
                    <a:pt x="364" y="24"/>
                    <a:pt x="362" y="24"/>
                  </a:cubicBezTo>
                  <a:cubicBezTo>
                    <a:pt x="255" y="24"/>
                    <a:pt x="147" y="24"/>
                    <a:pt x="40" y="24"/>
                  </a:cubicBezTo>
                  <a:cubicBezTo>
                    <a:pt x="28" y="24"/>
                    <a:pt x="24" y="28"/>
                    <a:pt x="24" y="40"/>
                  </a:cubicBezTo>
                  <a:cubicBezTo>
                    <a:pt x="24" y="252"/>
                    <a:pt x="24" y="463"/>
                    <a:pt x="24" y="675"/>
                  </a:cubicBezTo>
                  <a:cubicBezTo>
                    <a:pt x="24" y="686"/>
                    <a:pt x="28" y="691"/>
                    <a:pt x="40" y="691"/>
                  </a:cubicBezTo>
                  <a:cubicBezTo>
                    <a:pt x="196" y="691"/>
                    <a:pt x="352" y="691"/>
                    <a:pt x="508" y="691"/>
                  </a:cubicBezTo>
                  <a:cubicBezTo>
                    <a:pt x="511" y="691"/>
                    <a:pt x="514" y="690"/>
                    <a:pt x="517" y="689"/>
                  </a:cubicBezTo>
                  <a:cubicBezTo>
                    <a:pt x="525" y="686"/>
                    <a:pt x="526" y="676"/>
                    <a:pt x="519" y="671"/>
                  </a:cubicBezTo>
                  <a:cubicBezTo>
                    <a:pt x="507" y="663"/>
                    <a:pt x="495" y="654"/>
                    <a:pt x="483" y="646"/>
                  </a:cubicBezTo>
                  <a:cubicBezTo>
                    <a:pt x="463" y="631"/>
                    <a:pt x="453" y="610"/>
                    <a:pt x="452" y="585"/>
                  </a:cubicBezTo>
                  <a:cubicBezTo>
                    <a:pt x="452" y="540"/>
                    <a:pt x="452" y="494"/>
                    <a:pt x="452" y="449"/>
                  </a:cubicBezTo>
                  <a:cubicBezTo>
                    <a:pt x="452" y="441"/>
                    <a:pt x="455" y="436"/>
                    <a:pt x="462" y="433"/>
                  </a:cubicBezTo>
                  <a:cubicBezTo>
                    <a:pt x="481" y="425"/>
                    <a:pt x="499" y="417"/>
                    <a:pt x="517" y="410"/>
                  </a:cubicBezTo>
                  <a:cubicBezTo>
                    <a:pt x="522" y="408"/>
                    <a:pt x="524" y="405"/>
                    <a:pt x="524" y="400"/>
                  </a:cubicBezTo>
                  <a:cubicBezTo>
                    <a:pt x="524" y="329"/>
                    <a:pt x="524" y="257"/>
                    <a:pt x="524" y="186"/>
                  </a:cubicBezTo>
                  <a:cubicBezTo>
                    <a:pt x="524" y="184"/>
                    <a:pt x="523" y="181"/>
                    <a:pt x="523" y="179"/>
                  </a:cubicBezTo>
                  <a:cubicBezTo>
                    <a:pt x="520" y="179"/>
                    <a:pt x="518" y="179"/>
                    <a:pt x="515" y="179"/>
                  </a:cubicBezTo>
                  <a:cubicBezTo>
                    <a:pt x="476" y="179"/>
                    <a:pt x="437" y="178"/>
                    <a:pt x="397" y="179"/>
                  </a:cubicBezTo>
                  <a:cubicBezTo>
                    <a:pt x="379" y="179"/>
                    <a:pt x="369" y="168"/>
                    <a:pt x="369" y="150"/>
                  </a:cubicBezTo>
                  <a:cubicBezTo>
                    <a:pt x="369" y="111"/>
                    <a:pt x="369" y="72"/>
                    <a:pt x="369" y="33"/>
                  </a:cubicBezTo>
                  <a:cubicBezTo>
                    <a:pt x="369" y="30"/>
                    <a:pt x="369" y="27"/>
                    <a:pt x="369" y="24"/>
                  </a:cubicBezTo>
                  <a:close/>
                  <a:moveTo>
                    <a:pt x="691" y="522"/>
                  </a:moveTo>
                  <a:cubicBezTo>
                    <a:pt x="691" y="502"/>
                    <a:pt x="691" y="481"/>
                    <a:pt x="691" y="460"/>
                  </a:cubicBezTo>
                  <a:cubicBezTo>
                    <a:pt x="691" y="455"/>
                    <a:pt x="690" y="453"/>
                    <a:pt x="685" y="451"/>
                  </a:cubicBezTo>
                  <a:cubicBezTo>
                    <a:pt x="653" y="437"/>
                    <a:pt x="620" y="423"/>
                    <a:pt x="588" y="409"/>
                  </a:cubicBezTo>
                  <a:cubicBezTo>
                    <a:pt x="586" y="408"/>
                    <a:pt x="582" y="408"/>
                    <a:pt x="580" y="409"/>
                  </a:cubicBezTo>
                  <a:cubicBezTo>
                    <a:pt x="547" y="423"/>
                    <a:pt x="514" y="437"/>
                    <a:pt x="481" y="451"/>
                  </a:cubicBezTo>
                  <a:cubicBezTo>
                    <a:pt x="478" y="453"/>
                    <a:pt x="477" y="455"/>
                    <a:pt x="477" y="458"/>
                  </a:cubicBezTo>
                  <a:cubicBezTo>
                    <a:pt x="477" y="501"/>
                    <a:pt x="477" y="543"/>
                    <a:pt x="477" y="585"/>
                  </a:cubicBezTo>
                  <a:cubicBezTo>
                    <a:pt x="477" y="603"/>
                    <a:pt x="484" y="617"/>
                    <a:pt x="499" y="628"/>
                  </a:cubicBezTo>
                  <a:cubicBezTo>
                    <a:pt x="526" y="647"/>
                    <a:pt x="552" y="665"/>
                    <a:pt x="579" y="684"/>
                  </a:cubicBezTo>
                  <a:cubicBezTo>
                    <a:pt x="583" y="687"/>
                    <a:pt x="585" y="687"/>
                    <a:pt x="588" y="684"/>
                  </a:cubicBezTo>
                  <a:cubicBezTo>
                    <a:pt x="615" y="665"/>
                    <a:pt x="641" y="647"/>
                    <a:pt x="667" y="628"/>
                  </a:cubicBezTo>
                  <a:cubicBezTo>
                    <a:pt x="683" y="617"/>
                    <a:pt x="691" y="602"/>
                    <a:pt x="691" y="582"/>
                  </a:cubicBezTo>
                  <a:cubicBezTo>
                    <a:pt x="691" y="562"/>
                    <a:pt x="691" y="542"/>
                    <a:pt x="691" y="522"/>
                  </a:cubicBezTo>
                  <a:close/>
                  <a:moveTo>
                    <a:pt x="394" y="154"/>
                  </a:moveTo>
                  <a:cubicBezTo>
                    <a:pt x="431" y="154"/>
                    <a:pt x="468" y="154"/>
                    <a:pt x="503" y="154"/>
                  </a:cubicBezTo>
                  <a:cubicBezTo>
                    <a:pt x="467" y="118"/>
                    <a:pt x="430" y="81"/>
                    <a:pt x="394" y="45"/>
                  </a:cubicBezTo>
                  <a:cubicBezTo>
                    <a:pt x="394" y="80"/>
                    <a:pt x="394" y="117"/>
                    <a:pt x="394" y="154"/>
                  </a:cubicBezTo>
                  <a:close/>
                </a:path>
              </a:pathLst>
            </a:custGeom>
            <a:solidFill>
              <a:srgbClr val="CD96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8" name="Freeform 51"/>
            <p:cNvSpPr>
              <a:spLocks noEditPoints="1"/>
            </p:cNvSpPr>
            <p:nvPr/>
          </p:nvSpPr>
          <p:spPr bwMode="auto">
            <a:xfrm>
              <a:off x="3021013" y="274638"/>
              <a:ext cx="749300" cy="750888"/>
            </a:xfrm>
            <a:custGeom>
              <a:avLst/>
              <a:gdLst>
                <a:gd name="T0" fmla="*/ 23 w 406"/>
                <a:gd name="T1" fmla="*/ 224 h 407"/>
                <a:gd name="T2" fmla="*/ 0 w 406"/>
                <a:gd name="T3" fmla="*/ 213 h 407"/>
                <a:gd name="T4" fmla="*/ 8 w 406"/>
                <a:gd name="T5" fmla="*/ 145 h 407"/>
                <a:gd name="T6" fmla="*/ 214 w 406"/>
                <a:gd name="T7" fmla="*/ 7 h 407"/>
                <a:gd name="T8" fmla="*/ 398 w 406"/>
                <a:gd name="T9" fmla="*/ 145 h 407"/>
                <a:gd name="T10" fmla="*/ 406 w 406"/>
                <a:gd name="T11" fmla="*/ 214 h 407"/>
                <a:gd name="T12" fmla="*/ 384 w 406"/>
                <a:gd name="T13" fmla="*/ 224 h 407"/>
                <a:gd name="T14" fmla="*/ 358 w 406"/>
                <a:gd name="T15" fmla="*/ 213 h 407"/>
                <a:gd name="T16" fmla="*/ 328 w 406"/>
                <a:gd name="T17" fmla="*/ 407 h 407"/>
                <a:gd name="T18" fmla="*/ 48 w 406"/>
                <a:gd name="T19" fmla="*/ 378 h 407"/>
                <a:gd name="T20" fmla="*/ 48 w 406"/>
                <a:gd name="T21" fmla="*/ 205 h 407"/>
                <a:gd name="T22" fmla="*/ 334 w 406"/>
                <a:gd name="T23" fmla="*/ 378 h 407"/>
                <a:gd name="T24" fmla="*/ 329 w 406"/>
                <a:gd name="T25" fmla="*/ 183 h 407"/>
                <a:gd name="T26" fmla="*/ 197 w 406"/>
                <a:gd name="T27" fmla="*/ 93 h 407"/>
                <a:gd name="T28" fmla="*/ 72 w 406"/>
                <a:gd name="T29" fmla="*/ 193 h 407"/>
                <a:gd name="T30" fmla="*/ 73 w 406"/>
                <a:gd name="T31" fmla="*/ 382 h 407"/>
                <a:gd name="T32" fmla="*/ 132 w 406"/>
                <a:gd name="T33" fmla="*/ 374 h 407"/>
                <a:gd name="T34" fmla="*/ 156 w 406"/>
                <a:gd name="T35" fmla="*/ 216 h 407"/>
                <a:gd name="T36" fmla="*/ 274 w 406"/>
                <a:gd name="T37" fmla="*/ 236 h 407"/>
                <a:gd name="T38" fmla="*/ 275 w 406"/>
                <a:gd name="T39" fmla="*/ 374 h 407"/>
                <a:gd name="T40" fmla="*/ 334 w 406"/>
                <a:gd name="T41" fmla="*/ 382 h 407"/>
                <a:gd name="T42" fmla="*/ 250 w 406"/>
                <a:gd name="T43" fmla="*/ 241 h 407"/>
                <a:gd name="T44" fmla="*/ 156 w 406"/>
                <a:gd name="T45" fmla="*/ 382 h 407"/>
                <a:gd name="T46" fmla="*/ 250 w 406"/>
                <a:gd name="T47" fmla="*/ 324 h 407"/>
                <a:gd name="T48" fmla="*/ 250 w 406"/>
                <a:gd name="T49" fmla="*/ 299 h 407"/>
                <a:gd name="T50" fmla="*/ 381 w 406"/>
                <a:gd name="T51" fmla="*/ 169 h 407"/>
                <a:gd name="T52" fmla="*/ 255 w 406"/>
                <a:gd name="T53" fmla="*/ 68 h 407"/>
                <a:gd name="T54" fmla="*/ 202 w 406"/>
                <a:gd name="T55" fmla="*/ 30 h 407"/>
                <a:gd name="T56" fmla="*/ 25 w 406"/>
                <a:gd name="T57" fmla="*/ 164 h 407"/>
                <a:gd name="T58" fmla="*/ 33 w 406"/>
                <a:gd name="T59" fmla="*/ 186 h 407"/>
                <a:gd name="T60" fmla="*/ 214 w 406"/>
                <a:gd name="T61" fmla="*/ 66 h 407"/>
                <a:gd name="T62" fmla="*/ 381 w 406"/>
                <a:gd name="T63" fmla="*/ 192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6" h="407">
                  <a:moveTo>
                    <a:pt x="48" y="205"/>
                  </a:moveTo>
                  <a:cubicBezTo>
                    <a:pt x="39" y="212"/>
                    <a:pt x="31" y="218"/>
                    <a:pt x="23" y="224"/>
                  </a:cubicBezTo>
                  <a:cubicBezTo>
                    <a:pt x="18" y="227"/>
                    <a:pt x="13" y="230"/>
                    <a:pt x="7" y="227"/>
                  </a:cubicBezTo>
                  <a:cubicBezTo>
                    <a:pt x="2" y="224"/>
                    <a:pt x="0" y="219"/>
                    <a:pt x="0" y="213"/>
                  </a:cubicBezTo>
                  <a:cubicBezTo>
                    <a:pt x="1" y="195"/>
                    <a:pt x="1" y="178"/>
                    <a:pt x="0" y="161"/>
                  </a:cubicBezTo>
                  <a:cubicBezTo>
                    <a:pt x="0" y="154"/>
                    <a:pt x="3" y="149"/>
                    <a:pt x="8" y="145"/>
                  </a:cubicBezTo>
                  <a:cubicBezTo>
                    <a:pt x="70" y="99"/>
                    <a:pt x="132" y="52"/>
                    <a:pt x="194" y="6"/>
                  </a:cubicBezTo>
                  <a:cubicBezTo>
                    <a:pt x="201" y="0"/>
                    <a:pt x="205" y="0"/>
                    <a:pt x="214" y="7"/>
                  </a:cubicBezTo>
                  <a:cubicBezTo>
                    <a:pt x="268" y="48"/>
                    <a:pt x="323" y="89"/>
                    <a:pt x="377" y="129"/>
                  </a:cubicBezTo>
                  <a:cubicBezTo>
                    <a:pt x="384" y="135"/>
                    <a:pt x="391" y="140"/>
                    <a:pt x="398" y="145"/>
                  </a:cubicBezTo>
                  <a:cubicBezTo>
                    <a:pt x="403" y="149"/>
                    <a:pt x="406" y="153"/>
                    <a:pt x="406" y="159"/>
                  </a:cubicBezTo>
                  <a:cubicBezTo>
                    <a:pt x="406" y="177"/>
                    <a:pt x="406" y="196"/>
                    <a:pt x="406" y="214"/>
                  </a:cubicBezTo>
                  <a:cubicBezTo>
                    <a:pt x="406" y="220"/>
                    <a:pt x="404" y="225"/>
                    <a:pt x="399" y="227"/>
                  </a:cubicBezTo>
                  <a:cubicBezTo>
                    <a:pt x="393" y="230"/>
                    <a:pt x="389" y="228"/>
                    <a:pt x="384" y="224"/>
                  </a:cubicBezTo>
                  <a:cubicBezTo>
                    <a:pt x="376" y="218"/>
                    <a:pt x="368" y="212"/>
                    <a:pt x="358" y="205"/>
                  </a:cubicBezTo>
                  <a:cubicBezTo>
                    <a:pt x="358" y="208"/>
                    <a:pt x="358" y="211"/>
                    <a:pt x="358" y="213"/>
                  </a:cubicBezTo>
                  <a:cubicBezTo>
                    <a:pt x="358" y="268"/>
                    <a:pt x="357" y="323"/>
                    <a:pt x="358" y="378"/>
                  </a:cubicBezTo>
                  <a:cubicBezTo>
                    <a:pt x="358" y="399"/>
                    <a:pt x="344" y="407"/>
                    <a:pt x="328" y="407"/>
                  </a:cubicBezTo>
                  <a:cubicBezTo>
                    <a:pt x="245" y="407"/>
                    <a:pt x="161" y="407"/>
                    <a:pt x="78" y="407"/>
                  </a:cubicBezTo>
                  <a:cubicBezTo>
                    <a:pt x="57" y="407"/>
                    <a:pt x="48" y="398"/>
                    <a:pt x="48" y="378"/>
                  </a:cubicBezTo>
                  <a:cubicBezTo>
                    <a:pt x="48" y="323"/>
                    <a:pt x="48" y="268"/>
                    <a:pt x="48" y="214"/>
                  </a:cubicBezTo>
                  <a:cubicBezTo>
                    <a:pt x="48" y="211"/>
                    <a:pt x="48" y="209"/>
                    <a:pt x="48" y="205"/>
                  </a:cubicBezTo>
                  <a:close/>
                  <a:moveTo>
                    <a:pt x="334" y="382"/>
                  </a:moveTo>
                  <a:cubicBezTo>
                    <a:pt x="334" y="380"/>
                    <a:pt x="334" y="379"/>
                    <a:pt x="334" y="378"/>
                  </a:cubicBezTo>
                  <a:cubicBezTo>
                    <a:pt x="334" y="316"/>
                    <a:pt x="334" y="253"/>
                    <a:pt x="334" y="191"/>
                  </a:cubicBezTo>
                  <a:cubicBezTo>
                    <a:pt x="334" y="188"/>
                    <a:pt x="331" y="185"/>
                    <a:pt x="329" y="183"/>
                  </a:cubicBezTo>
                  <a:cubicBezTo>
                    <a:pt x="289" y="153"/>
                    <a:pt x="249" y="123"/>
                    <a:pt x="209" y="93"/>
                  </a:cubicBezTo>
                  <a:cubicBezTo>
                    <a:pt x="204" y="89"/>
                    <a:pt x="201" y="90"/>
                    <a:pt x="197" y="93"/>
                  </a:cubicBezTo>
                  <a:cubicBezTo>
                    <a:pt x="157" y="123"/>
                    <a:pt x="118" y="153"/>
                    <a:pt x="78" y="182"/>
                  </a:cubicBezTo>
                  <a:cubicBezTo>
                    <a:pt x="74" y="185"/>
                    <a:pt x="72" y="188"/>
                    <a:pt x="72" y="193"/>
                  </a:cubicBezTo>
                  <a:cubicBezTo>
                    <a:pt x="72" y="254"/>
                    <a:pt x="72" y="314"/>
                    <a:pt x="72" y="375"/>
                  </a:cubicBezTo>
                  <a:cubicBezTo>
                    <a:pt x="72" y="377"/>
                    <a:pt x="73" y="379"/>
                    <a:pt x="73" y="382"/>
                  </a:cubicBezTo>
                  <a:cubicBezTo>
                    <a:pt x="93" y="382"/>
                    <a:pt x="112" y="382"/>
                    <a:pt x="132" y="382"/>
                  </a:cubicBezTo>
                  <a:cubicBezTo>
                    <a:pt x="132" y="379"/>
                    <a:pt x="132" y="377"/>
                    <a:pt x="132" y="374"/>
                  </a:cubicBezTo>
                  <a:cubicBezTo>
                    <a:pt x="132" y="330"/>
                    <a:pt x="132" y="285"/>
                    <a:pt x="132" y="241"/>
                  </a:cubicBezTo>
                  <a:cubicBezTo>
                    <a:pt x="132" y="226"/>
                    <a:pt x="142" y="216"/>
                    <a:pt x="156" y="216"/>
                  </a:cubicBezTo>
                  <a:cubicBezTo>
                    <a:pt x="188" y="216"/>
                    <a:pt x="219" y="216"/>
                    <a:pt x="251" y="216"/>
                  </a:cubicBezTo>
                  <a:cubicBezTo>
                    <a:pt x="263" y="216"/>
                    <a:pt x="272" y="224"/>
                    <a:pt x="274" y="236"/>
                  </a:cubicBezTo>
                  <a:cubicBezTo>
                    <a:pt x="275" y="239"/>
                    <a:pt x="275" y="242"/>
                    <a:pt x="275" y="246"/>
                  </a:cubicBezTo>
                  <a:cubicBezTo>
                    <a:pt x="275" y="288"/>
                    <a:pt x="275" y="331"/>
                    <a:pt x="275" y="374"/>
                  </a:cubicBezTo>
                  <a:cubicBezTo>
                    <a:pt x="275" y="377"/>
                    <a:pt x="275" y="379"/>
                    <a:pt x="275" y="382"/>
                  </a:cubicBezTo>
                  <a:cubicBezTo>
                    <a:pt x="295" y="382"/>
                    <a:pt x="314" y="382"/>
                    <a:pt x="334" y="382"/>
                  </a:cubicBezTo>
                  <a:close/>
                  <a:moveTo>
                    <a:pt x="250" y="299"/>
                  </a:moveTo>
                  <a:cubicBezTo>
                    <a:pt x="250" y="279"/>
                    <a:pt x="250" y="260"/>
                    <a:pt x="250" y="241"/>
                  </a:cubicBezTo>
                  <a:cubicBezTo>
                    <a:pt x="218" y="241"/>
                    <a:pt x="187" y="241"/>
                    <a:pt x="156" y="241"/>
                  </a:cubicBezTo>
                  <a:cubicBezTo>
                    <a:pt x="156" y="288"/>
                    <a:pt x="156" y="335"/>
                    <a:pt x="156" y="382"/>
                  </a:cubicBezTo>
                  <a:cubicBezTo>
                    <a:pt x="187" y="382"/>
                    <a:pt x="219" y="382"/>
                    <a:pt x="250" y="382"/>
                  </a:cubicBezTo>
                  <a:cubicBezTo>
                    <a:pt x="250" y="362"/>
                    <a:pt x="250" y="343"/>
                    <a:pt x="250" y="324"/>
                  </a:cubicBezTo>
                  <a:cubicBezTo>
                    <a:pt x="232" y="322"/>
                    <a:pt x="226" y="320"/>
                    <a:pt x="227" y="312"/>
                  </a:cubicBezTo>
                  <a:cubicBezTo>
                    <a:pt x="228" y="297"/>
                    <a:pt x="240" y="300"/>
                    <a:pt x="250" y="299"/>
                  </a:cubicBezTo>
                  <a:close/>
                  <a:moveTo>
                    <a:pt x="381" y="192"/>
                  </a:moveTo>
                  <a:cubicBezTo>
                    <a:pt x="381" y="183"/>
                    <a:pt x="381" y="176"/>
                    <a:pt x="381" y="169"/>
                  </a:cubicBezTo>
                  <a:cubicBezTo>
                    <a:pt x="382" y="164"/>
                    <a:pt x="380" y="161"/>
                    <a:pt x="376" y="159"/>
                  </a:cubicBezTo>
                  <a:cubicBezTo>
                    <a:pt x="336" y="129"/>
                    <a:pt x="296" y="98"/>
                    <a:pt x="255" y="68"/>
                  </a:cubicBezTo>
                  <a:cubicBezTo>
                    <a:pt x="238" y="55"/>
                    <a:pt x="221" y="42"/>
                    <a:pt x="203" y="29"/>
                  </a:cubicBezTo>
                  <a:cubicBezTo>
                    <a:pt x="203" y="30"/>
                    <a:pt x="202" y="30"/>
                    <a:pt x="202" y="30"/>
                  </a:cubicBezTo>
                  <a:cubicBezTo>
                    <a:pt x="144" y="73"/>
                    <a:pt x="86" y="117"/>
                    <a:pt x="28" y="160"/>
                  </a:cubicBezTo>
                  <a:cubicBezTo>
                    <a:pt x="27" y="161"/>
                    <a:pt x="25" y="163"/>
                    <a:pt x="25" y="164"/>
                  </a:cubicBezTo>
                  <a:cubicBezTo>
                    <a:pt x="25" y="173"/>
                    <a:pt x="25" y="182"/>
                    <a:pt x="25" y="192"/>
                  </a:cubicBezTo>
                  <a:cubicBezTo>
                    <a:pt x="28" y="189"/>
                    <a:pt x="31" y="188"/>
                    <a:pt x="33" y="186"/>
                  </a:cubicBezTo>
                  <a:cubicBezTo>
                    <a:pt x="86" y="146"/>
                    <a:pt x="139" y="106"/>
                    <a:pt x="193" y="66"/>
                  </a:cubicBezTo>
                  <a:cubicBezTo>
                    <a:pt x="202" y="59"/>
                    <a:pt x="205" y="60"/>
                    <a:pt x="214" y="66"/>
                  </a:cubicBezTo>
                  <a:cubicBezTo>
                    <a:pt x="255" y="97"/>
                    <a:pt x="296" y="128"/>
                    <a:pt x="337" y="159"/>
                  </a:cubicBezTo>
                  <a:cubicBezTo>
                    <a:pt x="351" y="169"/>
                    <a:pt x="366" y="180"/>
                    <a:pt x="381" y="192"/>
                  </a:cubicBezTo>
                  <a:close/>
                </a:path>
              </a:pathLst>
            </a:custGeom>
            <a:solidFill>
              <a:srgbClr val="E748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9" name="Freeform 52"/>
            <p:cNvSpPr>
              <a:spLocks/>
            </p:cNvSpPr>
            <p:nvPr/>
          </p:nvSpPr>
          <p:spPr bwMode="auto">
            <a:xfrm>
              <a:off x="2998788" y="1066800"/>
              <a:ext cx="441325" cy="46038"/>
            </a:xfrm>
            <a:custGeom>
              <a:avLst/>
              <a:gdLst>
                <a:gd name="T0" fmla="*/ 119 w 239"/>
                <a:gd name="T1" fmla="*/ 25 h 25"/>
                <a:gd name="T2" fmla="*/ 17 w 239"/>
                <a:gd name="T3" fmla="*/ 25 h 25"/>
                <a:gd name="T4" fmla="*/ 8 w 239"/>
                <a:gd name="T5" fmla="*/ 23 h 25"/>
                <a:gd name="T6" fmla="*/ 1 w 239"/>
                <a:gd name="T7" fmla="*/ 11 h 25"/>
                <a:gd name="T8" fmla="*/ 10 w 239"/>
                <a:gd name="T9" fmla="*/ 1 h 25"/>
                <a:gd name="T10" fmla="*/ 18 w 239"/>
                <a:gd name="T11" fmla="*/ 0 h 25"/>
                <a:gd name="T12" fmla="*/ 222 w 239"/>
                <a:gd name="T13" fmla="*/ 0 h 25"/>
                <a:gd name="T14" fmla="*/ 229 w 239"/>
                <a:gd name="T15" fmla="*/ 1 h 25"/>
                <a:gd name="T16" fmla="*/ 239 w 239"/>
                <a:gd name="T17" fmla="*/ 13 h 25"/>
                <a:gd name="T18" fmla="*/ 228 w 239"/>
                <a:gd name="T19" fmla="*/ 24 h 25"/>
                <a:gd name="T20" fmla="*/ 222 w 239"/>
                <a:gd name="T21" fmla="*/ 25 h 25"/>
                <a:gd name="T22" fmla="*/ 119 w 239"/>
                <a:gd name="T23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9" h="25">
                  <a:moveTo>
                    <a:pt x="119" y="25"/>
                  </a:moveTo>
                  <a:cubicBezTo>
                    <a:pt x="85" y="25"/>
                    <a:pt x="51" y="25"/>
                    <a:pt x="17" y="25"/>
                  </a:cubicBezTo>
                  <a:cubicBezTo>
                    <a:pt x="14" y="25"/>
                    <a:pt x="11" y="24"/>
                    <a:pt x="8" y="23"/>
                  </a:cubicBezTo>
                  <a:cubicBezTo>
                    <a:pt x="3" y="21"/>
                    <a:pt x="0" y="17"/>
                    <a:pt x="1" y="11"/>
                  </a:cubicBezTo>
                  <a:cubicBezTo>
                    <a:pt x="1" y="6"/>
                    <a:pt x="4" y="2"/>
                    <a:pt x="10" y="1"/>
                  </a:cubicBezTo>
                  <a:cubicBezTo>
                    <a:pt x="13" y="0"/>
                    <a:pt x="15" y="0"/>
                    <a:pt x="18" y="0"/>
                  </a:cubicBezTo>
                  <a:cubicBezTo>
                    <a:pt x="86" y="0"/>
                    <a:pt x="154" y="0"/>
                    <a:pt x="222" y="0"/>
                  </a:cubicBezTo>
                  <a:cubicBezTo>
                    <a:pt x="224" y="0"/>
                    <a:pt x="226" y="0"/>
                    <a:pt x="229" y="1"/>
                  </a:cubicBezTo>
                  <a:cubicBezTo>
                    <a:pt x="235" y="2"/>
                    <a:pt x="239" y="6"/>
                    <a:pt x="239" y="13"/>
                  </a:cubicBezTo>
                  <a:cubicBezTo>
                    <a:pt x="239" y="19"/>
                    <a:pt x="235" y="23"/>
                    <a:pt x="228" y="24"/>
                  </a:cubicBezTo>
                  <a:cubicBezTo>
                    <a:pt x="226" y="25"/>
                    <a:pt x="224" y="25"/>
                    <a:pt x="222" y="25"/>
                  </a:cubicBezTo>
                  <a:cubicBezTo>
                    <a:pt x="188" y="25"/>
                    <a:pt x="154" y="25"/>
                    <a:pt x="119" y="25"/>
                  </a:cubicBezTo>
                  <a:close/>
                </a:path>
              </a:pathLst>
            </a:custGeom>
            <a:solidFill>
              <a:srgbClr val="CD96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0" name="Freeform 53"/>
            <p:cNvSpPr>
              <a:spLocks/>
            </p:cNvSpPr>
            <p:nvPr/>
          </p:nvSpPr>
          <p:spPr bwMode="auto">
            <a:xfrm>
              <a:off x="2998788" y="123825"/>
              <a:ext cx="441325" cy="46038"/>
            </a:xfrm>
            <a:custGeom>
              <a:avLst/>
              <a:gdLst>
                <a:gd name="T0" fmla="*/ 120 w 239"/>
                <a:gd name="T1" fmla="*/ 25 h 25"/>
                <a:gd name="T2" fmla="*/ 17 w 239"/>
                <a:gd name="T3" fmla="*/ 25 h 25"/>
                <a:gd name="T4" fmla="*/ 7 w 239"/>
                <a:gd name="T5" fmla="*/ 23 h 25"/>
                <a:gd name="T6" fmla="*/ 1 w 239"/>
                <a:gd name="T7" fmla="*/ 11 h 25"/>
                <a:gd name="T8" fmla="*/ 10 w 239"/>
                <a:gd name="T9" fmla="*/ 1 h 25"/>
                <a:gd name="T10" fmla="*/ 18 w 239"/>
                <a:gd name="T11" fmla="*/ 0 h 25"/>
                <a:gd name="T12" fmla="*/ 221 w 239"/>
                <a:gd name="T13" fmla="*/ 0 h 25"/>
                <a:gd name="T14" fmla="*/ 239 w 239"/>
                <a:gd name="T15" fmla="*/ 12 h 25"/>
                <a:gd name="T16" fmla="*/ 221 w 239"/>
                <a:gd name="T17" fmla="*/ 25 h 25"/>
                <a:gd name="T18" fmla="*/ 120 w 239"/>
                <a:gd name="T1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9" h="25">
                  <a:moveTo>
                    <a:pt x="120" y="25"/>
                  </a:moveTo>
                  <a:cubicBezTo>
                    <a:pt x="85" y="25"/>
                    <a:pt x="51" y="25"/>
                    <a:pt x="17" y="25"/>
                  </a:cubicBezTo>
                  <a:cubicBezTo>
                    <a:pt x="14" y="25"/>
                    <a:pt x="10" y="24"/>
                    <a:pt x="7" y="23"/>
                  </a:cubicBezTo>
                  <a:cubicBezTo>
                    <a:pt x="2" y="21"/>
                    <a:pt x="0" y="16"/>
                    <a:pt x="1" y="11"/>
                  </a:cubicBezTo>
                  <a:cubicBezTo>
                    <a:pt x="2" y="6"/>
                    <a:pt x="5" y="2"/>
                    <a:pt x="10" y="1"/>
                  </a:cubicBezTo>
                  <a:cubicBezTo>
                    <a:pt x="13" y="0"/>
                    <a:pt x="16" y="0"/>
                    <a:pt x="18" y="0"/>
                  </a:cubicBezTo>
                  <a:cubicBezTo>
                    <a:pt x="86" y="0"/>
                    <a:pt x="154" y="0"/>
                    <a:pt x="221" y="0"/>
                  </a:cubicBezTo>
                  <a:cubicBezTo>
                    <a:pt x="233" y="0"/>
                    <a:pt x="239" y="4"/>
                    <a:pt x="239" y="12"/>
                  </a:cubicBezTo>
                  <a:cubicBezTo>
                    <a:pt x="239" y="21"/>
                    <a:pt x="233" y="25"/>
                    <a:pt x="221" y="25"/>
                  </a:cubicBezTo>
                  <a:cubicBezTo>
                    <a:pt x="187" y="25"/>
                    <a:pt x="154" y="25"/>
                    <a:pt x="120" y="25"/>
                  </a:cubicBezTo>
                  <a:close/>
                </a:path>
              </a:pathLst>
            </a:custGeom>
            <a:solidFill>
              <a:srgbClr val="CD96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1" name="Freeform 54"/>
            <p:cNvSpPr>
              <a:spLocks/>
            </p:cNvSpPr>
            <p:nvPr/>
          </p:nvSpPr>
          <p:spPr bwMode="auto">
            <a:xfrm>
              <a:off x="3305176" y="1155700"/>
              <a:ext cx="398463" cy="44450"/>
            </a:xfrm>
            <a:custGeom>
              <a:avLst/>
              <a:gdLst>
                <a:gd name="T0" fmla="*/ 108 w 216"/>
                <a:gd name="T1" fmla="*/ 24 h 24"/>
                <a:gd name="T2" fmla="*/ 16 w 216"/>
                <a:gd name="T3" fmla="*/ 24 h 24"/>
                <a:gd name="T4" fmla="*/ 1 w 216"/>
                <a:gd name="T5" fmla="*/ 14 h 24"/>
                <a:gd name="T6" fmla="*/ 11 w 216"/>
                <a:gd name="T7" fmla="*/ 0 h 24"/>
                <a:gd name="T8" fmla="*/ 19 w 216"/>
                <a:gd name="T9" fmla="*/ 0 h 24"/>
                <a:gd name="T10" fmla="*/ 198 w 216"/>
                <a:gd name="T11" fmla="*/ 0 h 24"/>
                <a:gd name="T12" fmla="*/ 203 w 216"/>
                <a:gd name="T13" fmla="*/ 0 h 24"/>
                <a:gd name="T14" fmla="*/ 216 w 216"/>
                <a:gd name="T15" fmla="*/ 12 h 24"/>
                <a:gd name="T16" fmla="*/ 203 w 216"/>
                <a:gd name="T17" fmla="*/ 24 h 24"/>
                <a:gd name="T18" fmla="*/ 137 w 216"/>
                <a:gd name="T19" fmla="*/ 24 h 24"/>
                <a:gd name="T20" fmla="*/ 108 w 216"/>
                <a:gd name="T2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6" h="24">
                  <a:moveTo>
                    <a:pt x="108" y="24"/>
                  </a:moveTo>
                  <a:cubicBezTo>
                    <a:pt x="77" y="24"/>
                    <a:pt x="46" y="24"/>
                    <a:pt x="16" y="24"/>
                  </a:cubicBezTo>
                  <a:cubicBezTo>
                    <a:pt x="8" y="24"/>
                    <a:pt x="3" y="20"/>
                    <a:pt x="1" y="14"/>
                  </a:cubicBezTo>
                  <a:cubicBezTo>
                    <a:pt x="0" y="8"/>
                    <a:pt x="4" y="2"/>
                    <a:pt x="11" y="0"/>
                  </a:cubicBezTo>
                  <a:cubicBezTo>
                    <a:pt x="14" y="0"/>
                    <a:pt x="17" y="0"/>
                    <a:pt x="19" y="0"/>
                  </a:cubicBezTo>
                  <a:cubicBezTo>
                    <a:pt x="79" y="0"/>
                    <a:pt x="138" y="0"/>
                    <a:pt x="198" y="0"/>
                  </a:cubicBezTo>
                  <a:cubicBezTo>
                    <a:pt x="200" y="0"/>
                    <a:pt x="202" y="0"/>
                    <a:pt x="203" y="0"/>
                  </a:cubicBezTo>
                  <a:cubicBezTo>
                    <a:pt x="211" y="1"/>
                    <a:pt x="216" y="6"/>
                    <a:pt x="216" y="12"/>
                  </a:cubicBezTo>
                  <a:cubicBezTo>
                    <a:pt x="216" y="19"/>
                    <a:pt x="210" y="24"/>
                    <a:pt x="203" y="24"/>
                  </a:cubicBezTo>
                  <a:cubicBezTo>
                    <a:pt x="181" y="24"/>
                    <a:pt x="159" y="24"/>
                    <a:pt x="137" y="24"/>
                  </a:cubicBezTo>
                  <a:cubicBezTo>
                    <a:pt x="127" y="24"/>
                    <a:pt x="118" y="24"/>
                    <a:pt x="108" y="24"/>
                  </a:cubicBezTo>
                  <a:close/>
                </a:path>
              </a:pathLst>
            </a:custGeom>
            <a:solidFill>
              <a:srgbClr val="CD96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2" name="Freeform 55"/>
            <p:cNvSpPr>
              <a:spLocks/>
            </p:cNvSpPr>
            <p:nvPr/>
          </p:nvSpPr>
          <p:spPr bwMode="auto">
            <a:xfrm>
              <a:off x="2997201" y="212725"/>
              <a:ext cx="334963" cy="42863"/>
            </a:xfrm>
            <a:custGeom>
              <a:avLst/>
              <a:gdLst>
                <a:gd name="T0" fmla="*/ 91 w 181"/>
                <a:gd name="T1" fmla="*/ 24 h 24"/>
                <a:gd name="T2" fmla="*/ 15 w 181"/>
                <a:gd name="T3" fmla="*/ 24 h 24"/>
                <a:gd name="T4" fmla="*/ 2 w 181"/>
                <a:gd name="T5" fmla="*/ 9 h 24"/>
                <a:gd name="T6" fmla="*/ 16 w 181"/>
                <a:gd name="T7" fmla="*/ 0 h 24"/>
                <a:gd name="T8" fmla="*/ 66 w 181"/>
                <a:gd name="T9" fmla="*/ 0 h 24"/>
                <a:gd name="T10" fmla="*/ 163 w 181"/>
                <a:gd name="T11" fmla="*/ 0 h 24"/>
                <a:gd name="T12" fmla="*/ 172 w 181"/>
                <a:gd name="T13" fmla="*/ 1 h 24"/>
                <a:gd name="T14" fmla="*/ 181 w 181"/>
                <a:gd name="T15" fmla="*/ 13 h 24"/>
                <a:gd name="T16" fmla="*/ 167 w 181"/>
                <a:gd name="T17" fmla="*/ 24 h 24"/>
                <a:gd name="T18" fmla="*/ 104 w 181"/>
                <a:gd name="T19" fmla="*/ 24 h 24"/>
                <a:gd name="T20" fmla="*/ 91 w 181"/>
                <a:gd name="T2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1" h="24">
                  <a:moveTo>
                    <a:pt x="91" y="24"/>
                  </a:moveTo>
                  <a:cubicBezTo>
                    <a:pt x="66" y="24"/>
                    <a:pt x="41" y="24"/>
                    <a:pt x="15" y="24"/>
                  </a:cubicBezTo>
                  <a:cubicBezTo>
                    <a:pt x="6" y="24"/>
                    <a:pt x="0" y="17"/>
                    <a:pt x="2" y="9"/>
                  </a:cubicBezTo>
                  <a:cubicBezTo>
                    <a:pt x="4" y="2"/>
                    <a:pt x="9" y="0"/>
                    <a:pt x="16" y="0"/>
                  </a:cubicBezTo>
                  <a:cubicBezTo>
                    <a:pt x="32" y="0"/>
                    <a:pt x="49" y="0"/>
                    <a:pt x="66" y="0"/>
                  </a:cubicBezTo>
                  <a:cubicBezTo>
                    <a:pt x="99" y="0"/>
                    <a:pt x="131" y="0"/>
                    <a:pt x="163" y="0"/>
                  </a:cubicBezTo>
                  <a:cubicBezTo>
                    <a:pt x="166" y="0"/>
                    <a:pt x="169" y="0"/>
                    <a:pt x="172" y="1"/>
                  </a:cubicBezTo>
                  <a:cubicBezTo>
                    <a:pt x="177" y="2"/>
                    <a:pt x="181" y="8"/>
                    <a:pt x="181" y="13"/>
                  </a:cubicBezTo>
                  <a:cubicBezTo>
                    <a:pt x="180" y="20"/>
                    <a:pt x="175" y="24"/>
                    <a:pt x="167" y="24"/>
                  </a:cubicBezTo>
                  <a:cubicBezTo>
                    <a:pt x="146" y="24"/>
                    <a:pt x="125" y="24"/>
                    <a:pt x="104" y="24"/>
                  </a:cubicBezTo>
                  <a:cubicBezTo>
                    <a:pt x="100" y="24"/>
                    <a:pt x="96" y="24"/>
                    <a:pt x="91" y="24"/>
                  </a:cubicBezTo>
                  <a:close/>
                </a:path>
              </a:pathLst>
            </a:custGeom>
            <a:solidFill>
              <a:srgbClr val="CD96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3" name="Freeform 56"/>
            <p:cNvSpPr>
              <a:spLocks/>
            </p:cNvSpPr>
            <p:nvPr/>
          </p:nvSpPr>
          <p:spPr bwMode="auto">
            <a:xfrm>
              <a:off x="3001963" y="1155700"/>
              <a:ext cx="263525" cy="44450"/>
            </a:xfrm>
            <a:custGeom>
              <a:avLst/>
              <a:gdLst>
                <a:gd name="T0" fmla="*/ 71 w 143"/>
                <a:gd name="T1" fmla="*/ 24 h 24"/>
                <a:gd name="T2" fmla="*/ 14 w 143"/>
                <a:gd name="T3" fmla="*/ 24 h 24"/>
                <a:gd name="T4" fmla="*/ 0 w 143"/>
                <a:gd name="T5" fmla="*/ 12 h 24"/>
                <a:gd name="T6" fmla="*/ 14 w 143"/>
                <a:gd name="T7" fmla="*/ 0 h 24"/>
                <a:gd name="T8" fmla="*/ 129 w 143"/>
                <a:gd name="T9" fmla="*/ 0 h 24"/>
                <a:gd name="T10" fmla="*/ 143 w 143"/>
                <a:gd name="T11" fmla="*/ 12 h 24"/>
                <a:gd name="T12" fmla="*/ 129 w 143"/>
                <a:gd name="T13" fmla="*/ 24 h 24"/>
                <a:gd name="T14" fmla="*/ 71 w 143"/>
                <a:gd name="T1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3" h="24">
                  <a:moveTo>
                    <a:pt x="71" y="24"/>
                  </a:moveTo>
                  <a:cubicBezTo>
                    <a:pt x="52" y="24"/>
                    <a:pt x="33" y="24"/>
                    <a:pt x="14" y="24"/>
                  </a:cubicBezTo>
                  <a:cubicBezTo>
                    <a:pt x="5" y="24"/>
                    <a:pt x="0" y="20"/>
                    <a:pt x="0" y="12"/>
                  </a:cubicBezTo>
                  <a:cubicBezTo>
                    <a:pt x="0" y="5"/>
                    <a:pt x="5" y="0"/>
                    <a:pt x="14" y="0"/>
                  </a:cubicBezTo>
                  <a:cubicBezTo>
                    <a:pt x="52" y="0"/>
                    <a:pt x="90" y="0"/>
                    <a:pt x="129" y="0"/>
                  </a:cubicBezTo>
                  <a:cubicBezTo>
                    <a:pt x="138" y="0"/>
                    <a:pt x="143" y="5"/>
                    <a:pt x="143" y="12"/>
                  </a:cubicBezTo>
                  <a:cubicBezTo>
                    <a:pt x="143" y="20"/>
                    <a:pt x="137" y="24"/>
                    <a:pt x="129" y="24"/>
                  </a:cubicBezTo>
                  <a:cubicBezTo>
                    <a:pt x="110" y="24"/>
                    <a:pt x="90" y="24"/>
                    <a:pt x="71" y="24"/>
                  </a:cubicBezTo>
                  <a:close/>
                </a:path>
              </a:pathLst>
            </a:custGeom>
            <a:solidFill>
              <a:srgbClr val="CD96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4" name="Freeform 57"/>
            <p:cNvSpPr>
              <a:spLocks/>
            </p:cNvSpPr>
            <p:nvPr/>
          </p:nvSpPr>
          <p:spPr bwMode="auto">
            <a:xfrm>
              <a:off x="3482976" y="1066800"/>
              <a:ext cx="198438" cy="46038"/>
            </a:xfrm>
            <a:custGeom>
              <a:avLst/>
              <a:gdLst>
                <a:gd name="T0" fmla="*/ 54 w 108"/>
                <a:gd name="T1" fmla="*/ 25 h 25"/>
                <a:gd name="T2" fmla="*/ 16 w 108"/>
                <a:gd name="T3" fmla="*/ 25 h 25"/>
                <a:gd name="T4" fmla="*/ 0 w 108"/>
                <a:gd name="T5" fmla="*/ 13 h 25"/>
                <a:gd name="T6" fmla="*/ 16 w 108"/>
                <a:gd name="T7" fmla="*/ 0 h 25"/>
                <a:gd name="T8" fmla="*/ 93 w 108"/>
                <a:gd name="T9" fmla="*/ 0 h 25"/>
                <a:gd name="T10" fmla="*/ 108 w 108"/>
                <a:gd name="T11" fmla="*/ 13 h 25"/>
                <a:gd name="T12" fmla="*/ 93 w 108"/>
                <a:gd name="T13" fmla="*/ 25 h 25"/>
                <a:gd name="T14" fmla="*/ 54 w 108"/>
                <a:gd name="T1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8" h="25">
                  <a:moveTo>
                    <a:pt x="54" y="25"/>
                  </a:moveTo>
                  <a:cubicBezTo>
                    <a:pt x="41" y="25"/>
                    <a:pt x="28" y="25"/>
                    <a:pt x="16" y="25"/>
                  </a:cubicBezTo>
                  <a:cubicBezTo>
                    <a:pt x="6" y="25"/>
                    <a:pt x="1" y="20"/>
                    <a:pt x="0" y="13"/>
                  </a:cubicBezTo>
                  <a:cubicBezTo>
                    <a:pt x="0" y="5"/>
                    <a:pt x="6" y="0"/>
                    <a:pt x="16" y="0"/>
                  </a:cubicBezTo>
                  <a:cubicBezTo>
                    <a:pt x="41" y="0"/>
                    <a:pt x="67" y="0"/>
                    <a:pt x="93" y="0"/>
                  </a:cubicBezTo>
                  <a:cubicBezTo>
                    <a:pt x="103" y="0"/>
                    <a:pt x="108" y="5"/>
                    <a:pt x="108" y="13"/>
                  </a:cubicBezTo>
                  <a:cubicBezTo>
                    <a:pt x="107" y="20"/>
                    <a:pt x="102" y="25"/>
                    <a:pt x="93" y="25"/>
                  </a:cubicBezTo>
                  <a:cubicBezTo>
                    <a:pt x="80" y="25"/>
                    <a:pt x="67" y="25"/>
                    <a:pt x="54" y="25"/>
                  </a:cubicBezTo>
                  <a:close/>
                </a:path>
              </a:pathLst>
            </a:custGeom>
            <a:solidFill>
              <a:srgbClr val="CD96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5" name="Freeform 58"/>
            <p:cNvSpPr>
              <a:spLocks/>
            </p:cNvSpPr>
            <p:nvPr/>
          </p:nvSpPr>
          <p:spPr bwMode="auto">
            <a:xfrm>
              <a:off x="3001963" y="300038"/>
              <a:ext cx="196850" cy="44450"/>
            </a:xfrm>
            <a:custGeom>
              <a:avLst/>
              <a:gdLst>
                <a:gd name="T0" fmla="*/ 53 w 107"/>
                <a:gd name="T1" fmla="*/ 24 h 24"/>
                <a:gd name="T2" fmla="*/ 13 w 107"/>
                <a:gd name="T3" fmla="*/ 24 h 24"/>
                <a:gd name="T4" fmla="*/ 0 w 107"/>
                <a:gd name="T5" fmla="*/ 12 h 24"/>
                <a:gd name="T6" fmla="*/ 13 w 107"/>
                <a:gd name="T7" fmla="*/ 0 h 24"/>
                <a:gd name="T8" fmla="*/ 94 w 107"/>
                <a:gd name="T9" fmla="*/ 0 h 24"/>
                <a:gd name="T10" fmla="*/ 107 w 107"/>
                <a:gd name="T11" fmla="*/ 12 h 24"/>
                <a:gd name="T12" fmla="*/ 94 w 107"/>
                <a:gd name="T13" fmla="*/ 24 h 24"/>
                <a:gd name="T14" fmla="*/ 53 w 107"/>
                <a:gd name="T1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7" h="24">
                  <a:moveTo>
                    <a:pt x="53" y="24"/>
                  </a:moveTo>
                  <a:cubicBezTo>
                    <a:pt x="40" y="24"/>
                    <a:pt x="27" y="24"/>
                    <a:pt x="13" y="24"/>
                  </a:cubicBezTo>
                  <a:cubicBezTo>
                    <a:pt x="5" y="24"/>
                    <a:pt x="0" y="19"/>
                    <a:pt x="0" y="12"/>
                  </a:cubicBezTo>
                  <a:cubicBezTo>
                    <a:pt x="0" y="5"/>
                    <a:pt x="5" y="0"/>
                    <a:pt x="13" y="0"/>
                  </a:cubicBezTo>
                  <a:cubicBezTo>
                    <a:pt x="40" y="0"/>
                    <a:pt x="67" y="0"/>
                    <a:pt x="94" y="0"/>
                  </a:cubicBezTo>
                  <a:cubicBezTo>
                    <a:pt x="102" y="0"/>
                    <a:pt x="107" y="5"/>
                    <a:pt x="107" y="12"/>
                  </a:cubicBezTo>
                  <a:cubicBezTo>
                    <a:pt x="107" y="19"/>
                    <a:pt x="102" y="24"/>
                    <a:pt x="94" y="24"/>
                  </a:cubicBezTo>
                  <a:cubicBezTo>
                    <a:pt x="80" y="24"/>
                    <a:pt x="67" y="24"/>
                    <a:pt x="53" y="24"/>
                  </a:cubicBezTo>
                  <a:close/>
                </a:path>
              </a:pathLst>
            </a:custGeom>
            <a:solidFill>
              <a:srgbClr val="CD96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6" name="Freeform 59"/>
            <p:cNvSpPr>
              <a:spLocks/>
            </p:cNvSpPr>
            <p:nvPr/>
          </p:nvSpPr>
          <p:spPr bwMode="auto">
            <a:xfrm>
              <a:off x="3810001" y="884238"/>
              <a:ext cx="312738" cy="269875"/>
            </a:xfrm>
            <a:custGeom>
              <a:avLst/>
              <a:gdLst>
                <a:gd name="T0" fmla="*/ 60 w 170"/>
                <a:gd name="T1" fmla="*/ 115 h 146"/>
                <a:gd name="T2" fmla="*/ 145 w 170"/>
                <a:gd name="T3" fmla="*/ 8 h 146"/>
                <a:gd name="T4" fmla="*/ 155 w 170"/>
                <a:gd name="T5" fmla="*/ 1 h 146"/>
                <a:gd name="T6" fmla="*/ 167 w 170"/>
                <a:gd name="T7" fmla="*/ 7 h 146"/>
                <a:gd name="T8" fmla="*/ 166 w 170"/>
                <a:gd name="T9" fmla="*/ 22 h 146"/>
                <a:gd name="T10" fmla="*/ 133 w 170"/>
                <a:gd name="T11" fmla="*/ 62 h 146"/>
                <a:gd name="T12" fmla="*/ 73 w 170"/>
                <a:gd name="T13" fmla="*/ 137 h 146"/>
                <a:gd name="T14" fmla="*/ 52 w 170"/>
                <a:gd name="T15" fmla="*/ 140 h 146"/>
                <a:gd name="T16" fmla="*/ 9 w 170"/>
                <a:gd name="T17" fmla="*/ 108 h 146"/>
                <a:gd name="T18" fmla="*/ 5 w 170"/>
                <a:gd name="T19" fmla="*/ 89 h 146"/>
                <a:gd name="T20" fmla="*/ 24 w 170"/>
                <a:gd name="T21" fmla="*/ 88 h 146"/>
                <a:gd name="T22" fmla="*/ 60 w 170"/>
                <a:gd name="T23" fmla="*/ 115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0" h="146">
                  <a:moveTo>
                    <a:pt x="60" y="115"/>
                  </a:moveTo>
                  <a:cubicBezTo>
                    <a:pt x="89" y="79"/>
                    <a:pt x="117" y="44"/>
                    <a:pt x="145" y="8"/>
                  </a:cubicBezTo>
                  <a:cubicBezTo>
                    <a:pt x="148" y="5"/>
                    <a:pt x="151" y="3"/>
                    <a:pt x="155" y="1"/>
                  </a:cubicBezTo>
                  <a:cubicBezTo>
                    <a:pt x="160" y="0"/>
                    <a:pt x="164" y="2"/>
                    <a:pt x="167" y="7"/>
                  </a:cubicBezTo>
                  <a:cubicBezTo>
                    <a:pt x="170" y="12"/>
                    <a:pt x="169" y="17"/>
                    <a:pt x="166" y="22"/>
                  </a:cubicBezTo>
                  <a:cubicBezTo>
                    <a:pt x="155" y="35"/>
                    <a:pt x="144" y="48"/>
                    <a:pt x="133" y="62"/>
                  </a:cubicBezTo>
                  <a:cubicBezTo>
                    <a:pt x="113" y="87"/>
                    <a:pt x="93" y="112"/>
                    <a:pt x="73" y="137"/>
                  </a:cubicBezTo>
                  <a:cubicBezTo>
                    <a:pt x="66" y="146"/>
                    <a:pt x="61" y="146"/>
                    <a:pt x="52" y="140"/>
                  </a:cubicBezTo>
                  <a:cubicBezTo>
                    <a:pt x="38" y="129"/>
                    <a:pt x="23" y="118"/>
                    <a:pt x="9" y="108"/>
                  </a:cubicBezTo>
                  <a:cubicBezTo>
                    <a:pt x="1" y="102"/>
                    <a:pt x="0" y="95"/>
                    <a:pt x="5" y="89"/>
                  </a:cubicBezTo>
                  <a:cubicBezTo>
                    <a:pt x="9" y="83"/>
                    <a:pt x="16" y="83"/>
                    <a:pt x="24" y="88"/>
                  </a:cubicBezTo>
                  <a:cubicBezTo>
                    <a:pt x="36" y="97"/>
                    <a:pt x="47" y="106"/>
                    <a:pt x="60" y="115"/>
                  </a:cubicBezTo>
                  <a:close/>
                </a:path>
              </a:pathLst>
            </a:custGeom>
            <a:solidFill>
              <a:srgbClr val="E748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735;p19"/>
          <p:cNvSpPr txBox="1"/>
          <p:nvPr/>
        </p:nvSpPr>
        <p:spPr>
          <a:xfrm>
            <a:off x="323528" y="4659982"/>
            <a:ext cx="288032" cy="5040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8F0E8"/>
              </a:buClr>
              <a:buSzPts val="1800"/>
              <a:buFont typeface="Arial"/>
              <a:buNone/>
            </a:pPr>
            <a:fld id="{00000000-1234-1234-1234-123412341234}" type="slidenum">
              <a:rPr lang="ru-RU" sz="1800" b="1" i="0" u="none" strike="noStrike" cap="none">
                <a:solidFill>
                  <a:srgbClr val="F8F0E8"/>
                </a:solidFill>
                <a:latin typeface="Arial"/>
                <a:ea typeface="Arial"/>
                <a:cs typeface="Arial"/>
                <a:sym typeface="Arial"/>
              </a:rPr>
              <a:t>8</a:t>
            </a:fld>
            <a:endParaRPr sz="1800" b="1" i="0" u="none" strike="noStrike" cap="none" dirty="0">
              <a:solidFill>
                <a:srgbClr val="F8F0E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" name="Google Shape;425;p9"/>
          <p:cNvSpPr/>
          <p:nvPr/>
        </p:nvSpPr>
        <p:spPr>
          <a:xfrm>
            <a:off x="452536" y="4687482"/>
            <a:ext cx="3240360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ru-RU" sz="1000" b="1" i="1" u="none" strike="noStrike" cap="none" dirty="0">
                <a:solidFill>
                  <a:srgbClr val="E74825"/>
                </a:solidFill>
                <a:latin typeface="Arial"/>
                <a:ea typeface="Arial"/>
                <a:cs typeface="Arial"/>
                <a:sym typeface="Arial"/>
              </a:rPr>
              <a:t>Важные услуги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6348343" y="474133"/>
            <a:ext cx="2619623" cy="4339986"/>
            <a:chOff x="191008" y="451751"/>
            <a:chExt cx="2631370" cy="4359447"/>
          </a:xfrm>
        </p:grpSpPr>
        <p:pic>
          <p:nvPicPr>
            <p:cNvPr id="37" name="Рисунок 36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68422" y="821492"/>
              <a:ext cx="1868427" cy="3626770"/>
            </a:xfrm>
            <a:prstGeom prst="rect">
              <a:avLst/>
            </a:prstGeom>
          </p:spPr>
        </p:pic>
        <p:grpSp>
          <p:nvGrpSpPr>
            <p:cNvPr id="38" name="Google Shape;531;p13"/>
            <p:cNvGrpSpPr/>
            <p:nvPr/>
          </p:nvGrpSpPr>
          <p:grpSpPr>
            <a:xfrm>
              <a:off x="191008" y="451751"/>
              <a:ext cx="1180245" cy="1159328"/>
              <a:chOff x="395536" y="195486"/>
              <a:chExt cx="1687116" cy="1656184"/>
            </a:xfrm>
          </p:grpSpPr>
          <p:sp>
            <p:nvSpPr>
              <p:cNvPr id="39" name="Google Shape;532;p13"/>
              <p:cNvSpPr/>
              <p:nvPr/>
            </p:nvSpPr>
            <p:spPr>
              <a:xfrm>
                <a:off x="395536" y="195486"/>
                <a:ext cx="1656184" cy="1656184"/>
              </a:xfrm>
              <a:custGeom>
                <a:avLst/>
                <a:gdLst/>
                <a:ahLst/>
                <a:cxnLst/>
                <a:rect l="l" t="t" r="r" b="b"/>
                <a:pathLst>
                  <a:path w="1656184" h="1656184" extrusionOk="0">
                    <a:moveTo>
                      <a:pt x="366594" y="0"/>
                    </a:moveTo>
                    <a:lnTo>
                      <a:pt x="1656184" y="0"/>
                    </a:lnTo>
                    <a:lnTo>
                      <a:pt x="1656184" y="522639"/>
                    </a:lnTo>
                    <a:lnTo>
                      <a:pt x="549879" y="522639"/>
                    </a:lnTo>
                    <a:lnTo>
                      <a:pt x="549879" y="1656184"/>
                    </a:lnTo>
                    <a:lnTo>
                      <a:pt x="0" y="1656184"/>
                    </a:lnTo>
                    <a:lnTo>
                      <a:pt x="0" y="348433"/>
                    </a:lnTo>
                    <a:cubicBezTo>
                      <a:pt x="0" y="155999"/>
                      <a:pt x="164130" y="0"/>
                      <a:pt x="366594" y="0"/>
                    </a:cubicBezTo>
                    <a:close/>
                  </a:path>
                </a:pathLst>
              </a:custGeom>
              <a:solidFill>
                <a:srgbClr val="E74825">
                  <a:alpha val="745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6" name="Google Shape;533;p13"/>
              <p:cNvSpPr/>
              <p:nvPr/>
            </p:nvSpPr>
            <p:spPr>
              <a:xfrm>
                <a:off x="395537" y="195486"/>
                <a:ext cx="1687115" cy="522639"/>
              </a:xfrm>
              <a:custGeom>
                <a:avLst/>
                <a:gdLst/>
                <a:ahLst/>
                <a:cxnLst/>
                <a:rect l="l" t="t" r="r" b="b"/>
                <a:pathLst>
                  <a:path w="1687115" h="522639" extrusionOk="0">
                    <a:moveTo>
                      <a:pt x="366594" y="0"/>
                    </a:moveTo>
                    <a:lnTo>
                      <a:pt x="1687115" y="0"/>
                    </a:lnTo>
                    <a:lnTo>
                      <a:pt x="1687115" y="522639"/>
                    </a:lnTo>
                    <a:lnTo>
                      <a:pt x="549879" y="522639"/>
                    </a:lnTo>
                    <a:lnTo>
                      <a:pt x="0" y="522639"/>
                    </a:lnTo>
                    <a:lnTo>
                      <a:pt x="0" y="348433"/>
                    </a:lnTo>
                    <a:cubicBezTo>
                      <a:pt x="0" y="155999"/>
                      <a:pt x="164130" y="0"/>
                      <a:pt x="366594" y="0"/>
                    </a:cubicBezTo>
                    <a:close/>
                  </a:path>
                </a:pathLst>
              </a:custGeom>
              <a:solidFill>
                <a:srgbClr val="E7482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69" name="Google Shape;534;p13"/>
            <p:cNvGrpSpPr/>
            <p:nvPr/>
          </p:nvGrpSpPr>
          <p:grpSpPr>
            <a:xfrm>
              <a:off x="1642133" y="3651870"/>
              <a:ext cx="1180245" cy="1159328"/>
              <a:chOff x="1547664" y="3452978"/>
              <a:chExt cx="1260582" cy="1237470"/>
            </a:xfrm>
          </p:grpSpPr>
          <p:sp>
            <p:nvSpPr>
              <p:cNvPr id="70" name="Google Shape;535;p13"/>
              <p:cNvSpPr/>
              <p:nvPr/>
            </p:nvSpPr>
            <p:spPr>
              <a:xfrm rot="10800000">
                <a:off x="1570776" y="3452978"/>
                <a:ext cx="1237470" cy="1237470"/>
              </a:xfrm>
              <a:custGeom>
                <a:avLst/>
                <a:gdLst/>
                <a:ahLst/>
                <a:cxnLst/>
                <a:rect l="l" t="t" r="r" b="b"/>
                <a:pathLst>
                  <a:path w="1656184" h="1656184" extrusionOk="0">
                    <a:moveTo>
                      <a:pt x="366594" y="0"/>
                    </a:moveTo>
                    <a:lnTo>
                      <a:pt x="1656184" y="0"/>
                    </a:lnTo>
                    <a:lnTo>
                      <a:pt x="1656184" y="522639"/>
                    </a:lnTo>
                    <a:lnTo>
                      <a:pt x="549879" y="522639"/>
                    </a:lnTo>
                    <a:lnTo>
                      <a:pt x="549879" y="1656184"/>
                    </a:lnTo>
                    <a:lnTo>
                      <a:pt x="0" y="1656184"/>
                    </a:lnTo>
                    <a:lnTo>
                      <a:pt x="0" y="348433"/>
                    </a:lnTo>
                    <a:cubicBezTo>
                      <a:pt x="0" y="155999"/>
                      <a:pt x="164130" y="0"/>
                      <a:pt x="366594" y="0"/>
                    </a:cubicBezTo>
                    <a:close/>
                  </a:path>
                </a:pathLst>
              </a:custGeom>
              <a:solidFill>
                <a:srgbClr val="CD965F">
                  <a:alpha val="745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1" name="Google Shape;536;p13"/>
              <p:cNvSpPr/>
              <p:nvPr/>
            </p:nvSpPr>
            <p:spPr>
              <a:xfrm rot="10800000">
                <a:off x="1547664" y="4299942"/>
                <a:ext cx="1260581" cy="390506"/>
              </a:xfrm>
              <a:custGeom>
                <a:avLst/>
                <a:gdLst/>
                <a:ahLst/>
                <a:cxnLst/>
                <a:rect l="l" t="t" r="r" b="b"/>
                <a:pathLst>
                  <a:path w="1687115" h="522639" extrusionOk="0">
                    <a:moveTo>
                      <a:pt x="366594" y="0"/>
                    </a:moveTo>
                    <a:lnTo>
                      <a:pt x="1687115" y="0"/>
                    </a:lnTo>
                    <a:lnTo>
                      <a:pt x="1687115" y="522639"/>
                    </a:lnTo>
                    <a:lnTo>
                      <a:pt x="549879" y="522639"/>
                    </a:lnTo>
                    <a:lnTo>
                      <a:pt x="0" y="522639"/>
                    </a:lnTo>
                    <a:lnTo>
                      <a:pt x="0" y="348433"/>
                    </a:lnTo>
                    <a:cubicBezTo>
                      <a:pt x="0" y="155999"/>
                      <a:pt x="164130" y="0"/>
                      <a:pt x="366594" y="0"/>
                    </a:cubicBezTo>
                    <a:close/>
                  </a:path>
                </a:pathLst>
              </a:custGeom>
              <a:solidFill>
                <a:srgbClr val="CD965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40" name="Прямоугольник 39"/>
          <p:cNvSpPr/>
          <p:nvPr/>
        </p:nvSpPr>
        <p:spPr>
          <a:xfrm flipV="1">
            <a:off x="260492" y="2372944"/>
            <a:ext cx="3100463" cy="2076423"/>
          </a:xfrm>
          <a:prstGeom prst="rect">
            <a:avLst/>
          </a:prstGeom>
          <a:solidFill>
            <a:srgbClr val="F7F7F7"/>
          </a:solidFill>
          <a:ln w="28575">
            <a:noFill/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с двумя скругленными противолежащими углами 40"/>
          <p:cNvSpPr/>
          <p:nvPr/>
        </p:nvSpPr>
        <p:spPr>
          <a:xfrm>
            <a:off x="260492" y="1210207"/>
            <a:ext cx="3100464" cy="792087"/>
          </a:xfrm>
          <a:prstGeom prst="round2DiagRect">
            <a:avLst/>
          </a:prstGeom>
          <a:solidFill>
            <a:srgbClr val="E7482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Объект 6"/>
          <p:cNvSpPr/>
          <p:nvPr/>
        </p:nvSpPr>
        <p:spPr>
          <a:xfrm>
            <a:off x="412209" y="1426230"/>
            <a:ext cx="3043490" cy="348013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b="1" i="0" kern="1200" cap="all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000" b="1" i="0" kern="1200" cap="all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cap="none" dirty="0" smtClean="0">
                <a:solidFill>
                  <a:schemeClr val="bg1"/>
                </a:solidFill>
              </a:rPr>
              <a:t>ЦЕНТРЫ ГОСУСЛУГ </a:t>
            </a:r>
            <a:br>
              <a:rPr lang="ru-RU" cap="none" dirty="0" smtClean="0">
                <a:solidFill>
                  <a:schemeClr val="bg1"/>
                </a:solidFill>
              </a:rPr>
            </a:br>
            <a:r>
              <a:rPr lang="ru-RU" cap="none" dirty="0" smtClean="0">
                <a:solidFill>
                  <a:schemeClr val="bg1"/>
                </a:solidFill>
              </a:rPr>
              <a:t>ПРОИЗВОДЯТ НАЧИСЛЕНИЯ ПО </a:t>
            </a:r>
            <a:endParaRPr lang="ru-RU" cap="none" dirty="0">
              <a:solidFill>
                <a:schemeClr val="bg1"/>
              </a:solidFill>
            </a:endParaRPr>
          </a:p>
        </p:txBody>
      </p:sp>
      <p:grpSp>
        <p:nvGrpSpPr>
          <p:cNvPr id="59" name="Группа 58"/>
          <p:cNvGrpSpPr/>
          <p:nvPr/>
        </p:nvGrpSpPr>
        <p:grpSpPr>
          <a:xfrm>
            <a:off x="3106260" y="1285553"/>
            <a:ext cx="3242270" cy="663346"/>
            <a:chOff x="455909" y="2573064"/>
            <a:chExt cx="3242270" cy="663346"/>
          </a:xfrm>
        </p:grpSpPr>
        <p:sp>
          <p:nvSpPr>
            <p:cNvPr id="60" name="Прямоугольник 59"/>
            <p:cNvSpPr/>
            <p:nvPr/>
          </p:nvSpPr>
          <p:spPr>
            <a:xfrm>
              <a:off x="455909" y="2713741"/>
              <a:ext cx="2253440" cy="37804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600" b="1" dirty="0">
                  <a:solidFill>
                    <a:srgbClr val="E74825"/>
                  </a:solidFill>
                </a:rPr>
                <a:t>&gt;</a:t>
              </a:r>
              <a:r>
                <a:rPr lang="ru-RU" sz="4600" b="1" dirty="0" smtClean="0">
                  <a:solidFill>
                    <a:srgbClr val="E74825"/>
                  </a:solidFill>
                </a:rPr>
                <a:t>4</a:t>
              </a:r>
              <a:r>
                <a:rPr lang="ru-RU" sz="2800" b="1" dirty="0" smtClean="0">
                  <a:solidFill>
                    <a:srgbClr val="E74825"/>
                  </a:solidFill>
                </a:rPr>
                <a:t>млн</a:t>
              </a:r>
              <a:endParaRPr lang="ru-RU" sz="2800" dirty="0">
                <a:solidFill>
                  <a:srgbClr val="E74825"/>
                </a:solidFill>
              </a:endParaRPr>
            </a:p>
          </p:txBody>
        </p:sp>
        <p:sp>
          <p:nvSpPr>
            <p:cNvPr id="61" name="Объект 6"/>
            <p:cNvSpPr/>
            <p:nvPr/>
          </p:nvSpPr>
          <p:spPr>
            <a:xfrm>
              <a:off x="2426911" y="2573064"/>
              <a:ext cx="1271268" cy="663346"/>
            </a:xfrm>
            <a:prstGeom prst="rect">
              <a:avLst/>
            </a:prstGeom>
          </p:spPr>
          <p:txBody>
            <a:bodyPr vert="horz" lIns="0" tIns="0" rIns="0" bIns="0" rtlCol="0" anchor="ctr">
              <a:noAutofit/>
            </a:bodyPr>
            <a:lstStyle>
              <a:lvl1pPr marL="342900" indent="-342900" algn="l" defTabSz="4572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b="1" i="0" kern="1200" cap="all">
                  <a:solidFill>
                    <a:schemeClr val="accent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000" b="1" i="0" kern="1200" cap="all">
                  <a:solidFill>
                    <a:schemeClr val="accent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90000"/>
                </a:lnSpc>
                <a:buNone/>
              </a:pPr>
              <a:r>
                <a:rPr lang="ru-RU" sz="2000" cap="none" dirty="0">
                  <a:solidFill>
                    <a:srgbClr val="561C0E"/>
                  </a:solidFill>
                </a:rPr>
                <a:t>лицевых счетов</a:t>
              </a:r>
            </a:p>
          </p:txBody>
        </p:sp>
      </p:grpSp>
      <p:sp>
        <p:nvSpPr>
          <p:cNvPr id="72" name="Google Shape;430;p9"/>
          <p:cNvSpPr/>
          <p:nvPr/>
        </p:nvSpPr>
        <p:spPr>
          <a:xfrm>
            <a:off x="340344" y="2507851"/>
            <a:ext cx="2948831" cy="17959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just">
              <a:lnSpc>
                <a:spcPct val="107000"/>
              </a:lnSpc>
              <a:spcBef>
                <a:spcPts val="800"/>
              </a:spcBef>
              <a:buClr>
                <a:schemeClr val="dk1"/>
              </a:buClr>
              <a:buSzPts val="1000"/>
            </a:pPr>
            <a:r>
              <a:rPr lang="ru-RU" b="1" dirty="0" smtClean="0">
                <a:solidFill>
                  <a:srgbClr val="E74825"/>
                </a:solidFill>
              </a:rPr>
              <a:t>С 28 АПРЕЛЯ 2022 г. </a:t>
            </a:r>
          </a:p>
          <a:p>
            <a:pPr lvl="0" algn="just">
              <a:lnSpc>
                <a:spcPct val="107000"/>
              </a:lnSpc>
              <a:spcBef>
                <a:spcPts val="800"/>
              </a:spcBef>
              <a:buClr>
                <a:schemeClr val="dk1"/>
              </a:buClr>
              <a:buSzPts val="1000"/>
            </a:pPr>
            <a:r>
              <a:rPr lang="ru-RU" sz="1100" dirty="0" smtClean="0">
                <a:solidFill>
                  <a:srgbClr val="561C0E"/>
                </a:solidFill>
              </a:rPr>
              <a:t>при расчете начислений через </a:t>
            </a:r>
            <a:r>
              <a:rPr lang="ru-RU" sz="1100" dirty="0">
                <a:solidFill>
                  <a:srgbClr val="561C0E"/>
                </a:solidFill>
              </a:rPr>
              <a:t>центры </a:t>
            </a:r>
            <a:r>
              <a:rPr lang="ru-RU" sz="1100" dirty="0" err="1" smtClean="0">
                <a:solidFill>
                  <a:srgbClr val="561C0E"/>
                </a:solidFill>
              </a:rPr>
              <a:t>госуслуг</a:t>
            </a:r>
            <a:r>
              <a:rPr lang="ru-RU" sz="1100" dirty="0" smtClean="0">
                <a:solidFill>
                  <a:srgbClr val="561C0E"/>
                </a:solidFill>
              </a:rPr>
              <a:t> </a:t>
            </a:r>
            <a:r>
              <a:rPr lang="ru-RU" sz="1100" dirty="0">
                <a:solidFill>
                  <a:srgbClr val="561C0E"/>
                </a:solidFill>
              </a:rPr>
              <a:t>граждане </a:t>
            </a:r>
            <a:r>
              <a:rPr lang="ru-RU" sz="1100" dirty="0" smtClean="0">
                <a:solidFill>
                  <a:srgbClr val="561C0E"/>
                </a:solidFill>
              </a:rPr>
              <a:t>могут получать </a:t>
            </a:r>
            <a:br>
              <a:rPr lang="ru-RU" sz="1100" dirty="0" smtClean="0">
                <a:solidFill>
                  <a:srgbClr val="561C0E"/>
                </a:solidFill>
              </a:rPr>
            </a:br>
            <a:r>
              <a:rPr lang="ru-RU" sz="1100" dirty="0" smtClean="0">
                <a:solidFill>
                  <a:srgbClr val="561C0E"/>
                </a:solidFill>
              </a:rPr>
              <a:t>в </a:t>
            </a:r>
            <a:r>
              <a:rPr lang="ru-RU" sz="1100" dirty="0">
                <a:solidFill>
                  <a:srgbClr val="561C0E"/>
                </a:solidFill>
              </a:rPr>
              <a:t>личном кабинете на портале </a:t>
            </a:r>
            <a:r>
              <a:rPr lang="ru-RU" sz="1100" b="1" dirty="0">
                <a:solidFill>
                  <a:srgbClr val="E74825"/>
                </a:solidFill>
              </a:rPr>
              <a:t>mos.ru</a:t>
            </a:r>
            <a:r>
              <a:rPr lang="ru-RU" sz="1100" dirty="0">
                <a:solidFill>
                  <a:srgbClr val="561C0E"/>
                </a:solidFill>
              </a:rPr>
              <a:t> </a:t>
            </a:r>
            <a:r>
              <a:rPr lang="ru-RU" sz="1100" b="1" dirty="0">
                <a:solidFill>
                  <a:srgbClr val="561C0E"/>
                </a:solidFill>
              </a:rPr>
              <a:t>справку </a:t>
            </a:r>
            <a:r>
              <a:rPr lang="ru-RU" sz="1100" b="1" dirty="0" smtClean="0">
                <a:solidFill>
                  <a:srgbClr val="561C0E"/>
                </a:solidFill>
              </a:rPr>
              <a:t>о наличии/отсутствии задолженности/переплаты за </a:t>
            </a:r>
            <a:r>
              <a:rPr lang="ru-RU" sz="1100" b="1" dirty="0">
                <a:solidFill>
                  <a:srgbClr val="561C0E"/>
                </a:solidFill>
              </a:rPr>
              <a:t>жилищно-коммунальные и иные </a:t>
            </a:r>
            <a:r>
              <a:rPr lang="ru-RU" sz="1100" b="1" dirty="0" smtClean="0">
                <a:solidFill>
                  <a:srgbClr val="561C0E"/>
                </a:solidFill>
              </a:rPr>
              <a:t>услуги</a:t>
            </a:r>
            <a:r>
              <a:rPr lang="ru-RU" sz="1100" dirty="0" smtClean="0">
                <a:solidFill>
                  <a:srgbClr val="561C0E"/>
                </a:solidFill>
              </a:rPr>
              <a:t>.</a:t>
            </a:r>
            <a:endParaRPr sz="1100" b="0" i="0" u="none" strike="noStrike" cap="none" dirty="0">
              <a:solidFill>
                <a:srgbClr val="561C0E"/>
              </a:solidFill>
              <a:sym typeface="Arial"/>
            </a:endParaRPr>
          </a:p>
        </p:txBody>
      </p:sp>
      <p:sp>
        <p:nvSpPr>
          <p:cNvPr id="73" name="Google Shape;430;p9"/>
          <p:cNvSpPr/>
          <p:nvPr/>
        </p:nvSpPr>
        <p:spPr>
          <a:xfrm>
            <a:off x="3597964" y="2326598"/>
            <a:ext cx="2653823" cy="20062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just">
              <a:lnSpc>
                <a:spcPct val="107000"/>
              </a:lnSpc>
              <a:spcBef>
                <a:spcPts val="800"/>
              </a:spcBef>
              <a:buClr>
                <a:schemeClr val="dk1"/>
              </a:buClr>
              <a:buSzPts val="1000"/>
            </a:pPr>
            <a:r>
              <a:rPr lang="ru-RU" sz="1100" b="1" dirty="0" smtClean="0">
                <a:solidFill>
                  <a:srgbClr val="561C0E"/>
                </a:solidFill>
              </a:rPr>
              <a:t>Ранее </a:t>
            </a:r>
            <a:r>
              <a:rPr lang="ru-RU" sz="1100" b="1" dirty="0">
                <a:solidFill>
                  <a:srgbClr val="561C0E"/>
                </a:solidFill>
              </a:rPr>
              <a:t>при получении информации </a:t>
            </a:r>
            <a:r>
              <a:rPr lang="en-US" sz="1100" dirty="0" smtClean="0">
                <a:solidFill>
                  <a:srgbClr val="561C0E"/>
                </a:solidFill>
              </a:rPr>
              <a:t/>
            </a:r>
            <a:br>
              <a:rPr lang="en-US" sz="1100" dirty="0" smtClean="0">
                <a:solidFill>
                  <a:srgbClr val="561C0E"/>
                </a:solidFill>
              </a:rPr>
            </a:br>
            <a:r>
              <a:rPr lang="ru-RU" sz="1100" dirty="0" smtClean="0">
                <a:solidFill>
                  <a:srgbClr val="561C0E"/>
                </a:solidFill>
              </a:rPr>
              <a:t>о </a:t>
            </a:r>
            <a:r>
              <a:rPr lang="ru-RU" sz="1100" dirty="0">
                <a:solidFill>
                  <a:srgbClr val="561C0E"/>
                </a:solidFill>
              </a:rPr>
              <a:t>задолженности в центрах </a:t>
            </a:r>
            <a:r>
              <a:rPr lang="ru-RU" sz="1100" dirty="0" err="1">
                <a:solidFill>
                  <a:srgbClr val="561C0E"/>
                </a:solidFill>
              </a:rPr>
              <a:t>госуслуг</a:t>
            </a:r>
            <a:r>
              <a:rPr lang="ru-RU" sz="1100" dirty="0">
                <a:solidFill>
                  <a:srgbClr val="561C0E"/>
                </a:solidFill>
              </a:rPr>
              <a:t> </a:t>
            </a:r>
            <a:r>
              <a:rPr lang="ru-RU" sz="1100" dirty="0" smtClean="0">
                <a:solidFill>
                  <a:srgbClr val="561C0E"/>
                </a:solidFill>
              </a:rPr>
              <a:t>«Мои Документы» </a:t>
            </a:r>
            <a:r>
              <a:rPr lang="ru-RU" sz="1100" dirty="0">
                <a:solidFill>
                  <a:srgbClr val="561C0E"/>
                </a:solidFill>
              </a:rPr>
              <a:t>официальные сведения </a:t>
            </a:r>
            <a:r>
              <a:rPr lang="ru-RU" sz="1100" dirty="0" smtClean="0">
                <a:solidFill>
                  <a:srgbClr val="561C0E"/>
                </a:solidFill>
              </a:rPr>
              <a:t>о </a:t>
            </a:r>
            <a:r>
              <a:rPr lang="ru-RU" sz="1100" dirty="0">
                <a:solidFill>
                  <a:srgbClr val="561C0E"/>
                </a:solidFill>
              </a:rPr>
              <a:t>переплате </a:t>
            </a:r>
            <a:r>
              <a:rPr lang="ru-RU" sz="1100" dirty="0" smtClean="0">
                <a:solidFill>
                  <a:srgbClr val="561C0E"/>
                </a:solidFill>
              </a:rPr>
              <a:t>не </a:t>
            </a:r>
            <a:r>
              <a:rPr lang="ru-RU" sz="1100" dirty="0">
                <a:solidFill>
                  <a:srgbClr val="561C0E"/>
                </a:solidFill>
              </a:rPr>
              <a:t>предоставлялись </a:t>
            </a:r>
            <a:r>
              <a:rPr lang="ru-RU" sz="1100" dirty="0" smtClean="0">
                <a:solidFill>
                  <a:srgbClr val="561C0E"/>
                </a:solidFill>
              </a:rPr>
              <a:t>(</a:t>
            </a:r>
            <a:r>
              <a:rPr lang="ru-RU" sz="1100" dirty="0">
                <a:solidFill>
                  <a:srgbClr val="561C0E"/>
                </a:solidFill>
              </a:rPr>
              <a:t>переплата просто учитывалась </a:t>
            </a:r>
            <a:r>
              <a:rPr lang="ru-RU" sz="1100" dirty="0" smtClean="0">
                <a:solidFill>
                  <a:srgbClr val="561C0E"/>
                </a:solidFill>
              </a:rPr>
              <a:t>в </a:t>
            </a:r>
            <a:r>
              <a:rPr lang="ru-RU" sz="1100" dirty="0">
                <a:solidFill>
                  <a:srgbClr val="561C0E"/>
                </a:solidFill>
              </a:rPr>
              <a:t>едином платежном документе). Жители по-прежнему </a:t>
            </a:r>
            <a:r>
              <a:rPr lang="ru-RU" sz="1100" dirty="0" smtClean="0">
                <a:solidFill>
                  <a:srgbClr val="561C0E"/>
                </a:solidFill>
              </a:rPr>
              <a:t>могут </a:t>
            </a:r>
            <a:r>
              <a:rPr lang="ru-RU" sz="1100" dirty="0">
                <a:solidFill>
                  <a:srgbClr val="561C0E"/>
                </a:solidFill>
              </a:rPr>
              <a:t>выбрать — получить справку </a:t>
            </a:r>
            <a:r>
              <a:rPr lang="ru-RU" sz="1100" dirty="0" smtClean="0">
                <a:solidFill>
                  <a:srgbClr val="561C0E"/>
                </a:solidFill>
              </a:rPr>
              <a:t/>
            </a:r>
            <a:br>
              <a:rPr lang="ru-RU" sz="1100" dirty="0" smtClean="0">
                <a:solidFill>
                  <a:srgbClr val="561C0E"/>
                </a:solidFill>
              </a:rPr>
            </a:br>
            <a:r>
              <a:rPr lang="ru-RU" sz="1100" b="1" dirty="0" smtClean="0">
                <a:solidFill>
                  <a:srgbClr val="561C0E"/>
                </a:solidFill>
              </a:rPr>
              <a:t>в центрах </a:t>
            </a:r>
            <a:r>
              <a:rPr lang="ru-RU" sz="1100" b="1" dirty="0" err="1" smtClean="0">
                <a:solidFill>
                  <a:srgbClr val="561C0E"/>
                </a:solidFill>
              </a:rPr>
              <a:t>госуслуг</a:t>
            </a:r>
            <a:r>
              <a:rPr lang="ru-RU" sz="1100" b="1" dirty="0" smtClean="0">
                <a:solidFill>
                  <a:srgbClr val="561C0E"/>
                </a:solidFill>
              </a:rPr>
              <a:t> </a:t>
            </a:r>
            <a:r>
              <a:rPr lang="ru-RU" sz="1100" b="1" dirty="0">
                <a:solidFill>
                  <a:srgbClr val="561C0E"/>
                </a:solidFill>
              </a:rPr>
              <a:t>или онлайн </a:t>
            </a:r>
            <a:r>
              <a:rPr lang="ru-RU" sz="1100" b="1" dirty="0" smtClean="0">
                <a:solidFill>
                  <a:srgbClr val="561C0E"/>
                </a:solidFill>
              </a:rPr>
              <a:t/>
            </a:r>
            <a:br>
              <a:rPr lang="ru-RU" sz="1100" b="1" dirty="0" smtClean="0">
                <a:solidFill>
                  <a:srgbClr val="561C0E"/>
                </a:solidFill>
              </a:rPr>
            </a:br>
            <a:r>
              <a:rPr lang="ru-RU" sz="1100" b="1" dirty="0" smtClean="0">
                <a:solidFill>
                  <a:srgbClr val="561C0E"/>
                </a:solidFill>
              </a:rPr>
              <a:t>на </a:t>
            </a:r>
            <a:r>
              <a:rPr lang="ru-RU" sz="1100" b="1" dirty="0">
                <a:solidFill>
                  <a:srgbClr val="561C0E"/>
                </a:solidFill>
              </a:rPr>
              <a:t>портале</a:t>
            </a:r>
            <a:r>
              <a:rPr lang="ru-RU" sz="1100" dirty="0">
                <a:solidFill>
                  <a:srgbClr val="561C0E"/>
                </a:solidFill>
              </a:rPr>
              <a:t> </a:t>
            </a:r>
            <a:r>
              <a:rPr lang="ru-RU" sz="1100" b="1" dirty="0">
                <a:solidFill>
                  <a:srgbClr val="E74825"/>
                </a:solidFill>
              </a:rPr>
              <a:t>mos.ru.</a:t>
            </a:r>
            <a:endParaRPr sz="1100" b="1" i="0" u="none" strike="noStrike" cap="none" dirty="0">
              <a:solidFill>
                <a:srgbClr val="E74825"/>
              </a:solidFill>
              <a:sym typeface="Arial"/>
            </a:endParaRPr>
          </a:p>
        </p:txBody>
      </p:sp>
      <p:pic>
        <p:nvPicPr>
          <p:cNvPr id="25" name="Google Shape;365;p7"/>
          <p:cNvPicPr preferRelativeResize="0"/>
          <p:nvPr/>
        </p:nvPicPr>
        <p:blipFill rotWithShape="1">
          <a:blip r:embed="rId4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28384" y="195486"/>
            <a:ext cx="835220" cy="355262"/>
          </a:xfrm>
          <a:prstGeom prst="rect">
            <a:avLst/>
          </a:prstGeom>
          <a:noFill/>
          <a:ln>
            <a:noFill/>
          </a:ln>
        </p:spPr>
      </p:pic>
      <p:sp>
        <p:nvSpPr>
          <p:cNvPr id="26" name="Прямоугольник 25"/>
          <p:cNvSpPr/>
          <p:nvPr/>
        </p:nvSpPr>
        <p:spPr>
          <a:xfrm>
            <a:off x="260492" y="263600"/>
            <a:ext cx="496609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SzPts val="1450"/>
            </a:pPr>
            <a:r>
              <a:rPr lang="ru-RU" sz="1500" b="1" dirty="0">
                <a:solidFill>
                  <a:srgbClr val="561C0E"/>
                </a:solidFill>
              </a:rPr>
              <a:t>РАБОТА С УПРАВЛЯЮЩИМИ </a:t>
            </a:r>
            <a:r>
              <a:rPr lang="ru-RU" sz="1500" b="1" dirty="0" smtClean="0">
                <a:solidFill>
                  <a:srgbClr val="561C0E"/>
                </a:solidFill>
              </a:rPr>
              <a:t>КОМПАНИЯМИ </a:t>
            </a:r>
            <a:r>
              <a:rPr lang="en-US" sz="1500" b="1" dirty="0" smtClean="0">
                <a:solidFill>
                  <a:srgbClr val="561C0E"/>
                </a:solidFill>
              </a:rPr>
              <a:t/>
            </a:r>
            <a:br>
              <a:rPr lang="en-US" sz="1500" b="1" dirty="0" smtClean="0">
                <a:solidFill>
                  <a:srgbClr val="561C0E"/>
                </a:solidFill>
              </a:rPr>
            </a:br>
            <a:r>
              <a:rPr lang="ru-RU" sz="1500" b="1" dirty="0" smtClean="0">
                <a:solidFill>
                  <a:srgbClr val="561C0E"/>
                </a:solidFill>
              </a:rPr>
              <a:t>И </a:t>
            </a:r>
            <a:r>
              <a:rPr lang="ru-RU" sz="1500" b="1" dirty="0">
                <a:solidFill>
                  <a:srgbClr val="561C0E"/>
                </a:solidFill>
              </a:rPr>
              <a:t>ПОСТАВЩИКАМИ УСЛУГ В СФЕРЕ ЖКХ</a:t>
            </a:r>
            <a:endParaRPr lang="ru-RU" sz="1500" dirty="0"/>
          </a:p>
        </p:txBody>
      </p:sp>
      <p:cxnSp>
        <p:nvCxnSpPr>
          <p:cNvPr id="27" name="Google Shape;363;p7"/>
          <p:cNvCxnSpPr/>
          <p:nvPr/>
        </p:nvCxnSpPr>
        <p:spPr>
          <a:xfrm>
            <a:off x="259171" y="837505"/>
            <a:ext cx="5992616" cy="0"/>
          </a:xfrm>
          <a:prstGeom prst="straightConnector1">
            <a:avLst/>
          </a:prstGeom>
          <a:noFill/>
          <a:ln w="25400" cap="flat" cmpd="sng">
            <a:solidFill>
              <a:srgbClr val="E74825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31" name="Прямая соединительная линия 30"/>
          <p:cNvCxnSpPr/>
          <p:nvPr/>
        </p:nvCxnSpPr>
        <p:spPr>
          <a:xfrm>
            <a:off x="1625600" y="4830502"/>
            <a:ext cx="6109547" cy="0"/>
          </a:xfrm>
          <a:prstGeom prst="line">
            <a:avLst/>
          </a:prstGeom>
          <a:ln w="12700">
            <a:solidFill>
              <a:srgbClr val="E74825"/>
            </a:solidFill>
            <a:prstDash val="sysDot"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455544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Рисунок 5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013201" y="582480"/>
            <a:ext cx="2833520" cy="188901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14437" y="2440143"/>
            <a:ext cx="2831730" cy="2032582"/>
          </a:xfrm>
          <a:prstGeom prst="rect">
            <a:avLst/>
          </a:prstGeom>
        </p:spPr>
      </p:pic>
      <p:sp>
        <p:nvSpPr>
          <p:cNvPr id="439" name="Google Shape;439;p11"/>
          <p:cNvSpPr txBox="1"/>
          <p:nvPr/>
        </p:nvSpPr>
        <p:spPr>
          <a:xfrm>
            <a:off x="6372199" y="298458"/>
            <a:ext cx="2448273" cy="3480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3" name="Google Shape;443;p11"/>
          <p:cNvSpPr txBox="1"/>
          <p:nvPr/>
        </p:nvSpPr>
        <p:spPr>
          <a:xfrm>
            <a:off x="347693" y="979869"/>
            <a:ext cx="5461292" cy="2569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171450" indent="-171450" algn="just">
              <a:spcAft>
                <a:spcPts val="300"/>
              </a:spcAft>
              <a:buClr>
                <a:srgbClr val="E74825"/>
              </a:buClr>
              <a:buSzPct val="100000"/>
              <a:buFont typeface="Arial"/>
              <a:buChar char="•"/>
            </a:pPr>
            <a:r>
              <a:rPr lang="ru-RU" sz="1100" b="1" dirty="0" smtClean="0">
                <a:solidFill>
                  <a:srgbClr val="623B2A"/>
                </a:solidFill>
              </a:rPr>
              <a:t>Услуги ЗАГС стали доступны по </a:t>
            </a:r>
            <a:r>
              <a:rPr lang="ru-RU" sz="1100" b="1" dirty="0">
                <a:solidFill>
                  <a:srgbClr val="623B2A"/>
                </a:solidFill>
              </a:rPr>
              <a:t>экстерриториальному принципу</a:t>
            </a:r>
            <a:r>
              <a:rPr lang="ru-RU" sz="1100" dirty="0">
                <a:solidFill>
                  <a:srgbClr val="623B2A"/>
                </a:solidFill>
              </a:rPr>
              <a:t>. </a:t>
            </a:r>
            <a:r>
              <a:rPr lang="ru-RU" sz="1100" dirty="0" smtClean="0">
                <a:solidFill>
                  <a:srgbClr val="623B2A"/>
                </a:solidFill>
              </a:rPr>
              <a:t/>
            </a:r>
            <a:br>
              <a:rPr lang="ru-RU" sz="1100" dirty="0" smtClean="0">
                <a:solidFill>
                  <a:srgbClr val="623B2A"/>
                </a:solidFill>
              </a:rPr>
            </a:br>
            <a:r>
              <a:rPr lang="ru-RU" sz="1100" dirty="0" smtClean="0">
                <a:solidFill>
                  <a:srgbClr val="623B2A"/>
                </a:solidFill>
              </a:rPr>
              <a:t>В </a:t>
            </a:r>
            <a:r>
              <a:rPr lang="ru-RU" sz="1100" dirty="0">
                <a:solidFill>
                  <a:srgbClr val="623B2A"/>
                </a:solidFill>
              </a:rPr>
              <a:t>частности, нововведения коснулись услуг по регистрации рождения, расторжения брака, а также </a:t>
            </a:r>
            <a:r>
              <a:rPr lang="ru-RU" sz="1100" dirty="0" smtClean="0">
                <a:solidFill>
                  <a:srgbClr val="623B2A"/>
                </a:solidFill>
              </a:rPr>
              <a:t>подаче </a:t>
            </a:r>
            <a:r>
              <a:rPr lang="ru-RU" sz="1100" dirty="0">
                <a:solidFill>
                  <a:srgbClr val="623B2A"/>
                </a:solidFill>
              </a:rPr>
              <a:t>заявлений о внесении изменений или исправлений в записи актов гражданского состояния. Раньше за некоторыми услугами ЗАГС нужно было обращаться по месту проживания или наступления </a:t>
            </a:r>
            <a:r>
              <a:rPr lang="ru-RU" sz="1100" dirty="0" smtClean="0">
                <a:solidFill>
                  <a:srgbClr val="623B2A"/>
                </a:solidFill>
              </a:rPr>
              <a:t>события;</a:t>
            </a:r>
          </a:p>
          <a:p>
            <a:pPr marL="171450" indent="-171450" algn="just">
              <a:spcAft>
                <a:spcPts val="300"/>
              </a:spcAft>
              <a:buClr>
                <a:srgbClr val="E74825"/>
              </a:buClr>
              <a:buSzPct val="100000"/>
              <a:buFont typeface="Arial"/>
              <a:buChar char="•"/>
            </a:pPr>
            <a:r>
              <a:rPr lang="ru-RU" sz="1100" b="1" dirty="0" smtClean="0">
                <a:solidFill>
                  <a:srgbClr val="623B2A"/>
                </a:solidFill>
              </a:rPr>
              <a:t>Включение </a:t>
            </a:r>
            <a:r>
              <a:rPr lang="ru-RU" sz="1100" b="1" dirty="0">
                <a:solidFill>
                  <a:srgbClr val="623B2A"/>
                </a:solidFill>
              </a:rPr>
              <a:t>в Единый государственный реестр </a:t>
            </a:r>
            <a:r>
              <a:rPr lang="ru-RU" sz="1100" dirty="0">
                <a:solidFill>
                  <a:srgbClr val="623B2A"/>
                </a:solidFill>
              </a:rPr>
              <a:t>записей актов гражданского состояния сведений о документах, выданных компетентными органами иностранных </a:t>
            </a:r>
            <a:r>
              <a:rPr lang="ru-RU" sz="1100" dirty="0" smtClean="0">
                <a:solidFill>
                  <a:srgbClr val="623B2A"/>
                </a:solidFill>
              </a:rPr>
              <a:t>государств, </a:t>
            </a:r>
            <a:r>
              <a:rPr lang="ru-RU" sz="1100" dirty="0">
                <a:solidFill>
                  <a:srgbClr val="623B2A"/>
                </a:solidFill>
              </a:rPr>
              <a:t>в удостоверение актов гражданского состояния, совершенных по законам соответствующих иностранных государств вне пределов территории </a:t>
            </a:r>
            <a:r>
              <a:rPr lang="ru-RU" sz="1100" dirty="0" smtClean="0">
                <a:solidFill>
                  <a:srgbClr val="623B2A"/>
                </a:solidFill>
              </a:rPr>
              <a:t>РФ в </a:t>
            </a:r>
            <a:r>
              <a:rPr lang="ru-RU" sz="1100" dirty="0">
                <a:solidFill>
                  <a:srgbClr val="623B2A"/>
                </a:solidFill>
              </a:rPr>
              <a:t>отношении </a:t>
            </a:r>
            <a:r>
              <a:rPr lang="ru-RU" sz="1100" dirty="0" smtClean="0">
                <a:solidFill>
                  <a:srgbClr val="623B2A"/>
                </a:solidFill>
              </a:rPr>
              <a:t>граждан РФ;</a:t>
            </a:r>
          </a:p>
          <a:p>
            <a:pPr marL="171450" indent="-171450" algn="just">
              <a:spcAft>
                <a:spcPts val="300"/>
              </a:spcAft>
              <a:buClr>
                <a:srgbClr val="E74825"/>
              </a:buClr>
              <a:buSzPct val="100000"/>
              <a:buFont typeface="Arial"/>
              <a:buChar char="•"/>
            </a:pPr>
            <a:r>
              <a:rPr lang="ru-RU" sz="1100" b="1" dirty="0" err="1" smtClean="0">
                <a:solidFill>
                  <a:srgbClr val="623B2A"/>
                </a:solidFill>
              </a:rPr>
              <a:t>Видеоконсультации</a:t>
            </a:r>
            <a:r>
              <a:rPr lang="ru-RU" sz="1100" dirty="0" smtClean="0">
                <a:solidFill>
                  <a:srgbClr val="623B2A"/>
                </a:solidFill>
              </a:rPr>
              <a:t> </a:t>
            </a:r>
            <a:r>
              <a:rPr lang="ru-RU" sz="1100" dirty="0">
                <a:solidFill>
                  <a:srgbClr val="623B2A"/>
                </a:solidFill>
              </a:rPr>
              <a:t>на </a:t>
            </a:r>
            <a:r>
              <a:rPr lang="ru-RU" sz="1100" b="1" dirty="0">
                <a:solidFill>
                  <a:srgbClr val="E74825"/>
                </a:solidFill>
              </a:rPr>
              <a:t>mos.ru</a:t>
            </a:r>
            <a:r>
              <a:rPr lang="ru-RU" sz="1100" dirty="0">
                <a:solidFill>
                  <a:srgbClr val="623B2A"/>
                </a:solidFill>
              </a:rPr>
              <a:t> с сотрудниками центров госуслуг по темам </a:t>
            </a:r>
            <a:r>
              <a:rPr lang="ru-RU" sz="1100" dirty="0" smtClean="0">
                <a:solidFill>
                  <a:srgbClr val="623B2A"/>
                </a:solidFill>
              </a:rPr>
              <a:t>ЗАГС. </a:t>
            </a:r>
            <a:r>
              <a:rPr lang="ru-RU" dirty="0"/>
              <a:t> </a:t>
            </a:r>
            <a:endParaRPr lang="ru-RU" sz="1100" dirty="0"/>
          </a:p>
          <a:p>
            <a:pPr marL="171450" indent="-171450" algn="just">
              <a:spcAft>
                <a:spcPts val="300"/>
              </a:spcAft>
              <a:buClr>
                <a:schemeClr val="dk1"/>
              </a:buClr>
              <a:buSzPts val="1000"/>
              <a:buFont typeface="Arial"/>
              <a:buChar char="•"/>
            </a:pPr>
            <a:endParaRPr sz="1100" b="0" i="0" u="none" strike="noStrike" cap="none" dirty="0">
              <a:solidFill>
                <a:schemeClr val="dk1"/>
              </a:solidFill>
              <a:sym typeface="Arial"/>
            </a:endParaRPr>
          </a:p>
        </p:txBody>
      </p:sp>
      <p:sp>
        <p:nvSpPr>
          <p:cNvPr id="447" name="Google Shape;447;p11"/>
          <p:cNvSpPr/>
          <p:nvPr/>
        </p:nvSpPr>
        <p:spPr>
          <a:xfrm>
            <a:off x="543158" y="4686486"/>
            <a:ext cx="3240360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ru-RU" sz="1000" b="1" i="1" u="none" strike="noStrike" cap="none" dirty="0">
                <a:solidFill>
                  <a:srgbClr val="E74825"/>
                </a:solidFill>
                <a:latin typeface="Arial"/>
                <a:ea typeface="Arial"/>
                <a:cs typeface="Arial"/>
                <a:sym typeface="Arial"/>
              </a:rPr>
              <a:t>Новые и уникальные услуги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8" name="Google Shape;448;p11"/>
          <p:cNvSpPr txBox="1"/>
          <p:nvPr/>
        </p:nvSpPr>
        <p:spPr>
          <a:xfrm>
            <a:off x="323528" y="4659982"/>
            <a:ext cx="288032" cy="5040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8F0E8"/>
              </a:buClr>
              <a:buSzPts val="1800"/>
              <a:buFont typeface="Arial"/>
              <a:buNone/>
            </a:pPr>
            <a:fld id="{00000000-1234-1234-1234-123412341234}" type="slidenum">
              <a:rPr lang="ru-RU" sz="1800" b="1" i="0" u="none" strike="noStrike" cap="none">
                <a:solidFill>
                  <a:srgbClr val="F8F0E8"/>
                </a:solidFill>
                <a:latin typeface="Arial"/>
                <a:ea typeface="Arial"/>
                <a:cs typeface="Arial"/>
                <a:sym typeface="Arial"/>
              </a:rPr>
              <a:t>9</a:t>
            </a:fld>
            <a:endParaRPr sz="1800" b="1" i="0" u="none" strike="noStrike" cap="none">
              <a:solidFill>
                <a:srgbClr val="F8F0E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449" name="Google Shape;449;p11"/>
          <p:cNvCxnSpPr/>
          <p:nvPr/>
        </p:nvCxnSpPr>
        <p:spPr>
          <a:xfrm>
            <a:off x="222645" y="557234"/>
            <a:ext cx="5592001" cy="0"/>
          </a:xfrm>
          <a:prstGeom prst="straightConnector1">
            <a:avLst/>
          </a:prstGeom>
          <a:noFill/>
          <a:ln w="25400" cap="flat" cmpd="sng">
            <a:solidFill>
              <a:srgbClr val="E74825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50" name="Google Shape;450;p11"/>
          <p:cNvSpPr/>
          <p:nvPr/>
        </p:nvSpPr>
        <p:spPr>
          <a:xfrm>
            <a:off x="251520" y="211531"/>
            <a:ext cx="5557465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ru-RU" sz="1500" b="1" i="0" u="none" strike="noStrike" cap="none" dirty="0" smtClean="0">
                <a:solidFill>
                  <a:srgbClr val="561C0E"/>
                </a:solidFill>
                <a:latin typeface="Arial"/>
                <a:ea typeface="Arial"/>
                <a:cs typeface="Arial"/>
                <a:sym typeface="Arial"/>
              </a:rPr>
              <a:t>НОВЫЕ УСЛУГИ ЦЕНТРОВ «МОИ ДОКУМЕНТЫ» 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1" name="Google Shape;567;g1085bbaee28_10_0"/>
          <p:cNvPicPr preferRelativeResize="0"/>
          <p:nvPr/>
        </p:nvPicPr>
        <p:blipFill rotWithShape="1">
          <a:blip r:embed="rId5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28384" y="195486"/>
            <a:ext cx="835220" cy="35526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2" name="Google Shape;574;g1085bbaee28_10_0"/>
          <p:cNvGrpSpPr/>
          <p:nvPr/>
        </p:nvGrpSpPr>
        <p:grpSpPr>
          <a:xfrm>
            <a:off x="6012174" y="215244"/>
            <a:ext cx="1180306" cy="1159329"/>
            <a:chOff x="395536" y="195486"/>
            <a:chExt cx="1687116" cy="1656184"/>
          </a:xfrm>
        </p:grpSpPr>
        <p:sp>
          <p:nvSpPr>
            <p:cNvPr id="33" name="Google Shape;575;g1085bbaee28_10_0"/>
            <p:cNvSpPr/>
            <p:nvPr/>
          </p:nvSpPr>
          <p:spPr>
            <a:xfrm>
              <a:off x="395536" y="195486"/>
              <a:ext cx="1656184" cy="1656184"/>
            </a:xfrm>
            <a:custGeom>
              <a:avLst/>
              <a:gdLst/>
              <a:ahLst/>
              <a:cxnLst/>
              <a:rect l="l" t="t" r="r" b="b"/>
              <a:pathLst>
                <a:path w="1656184" h="1656184" extrusionOk="0">
                  <a:moveTo>
                    <a:pt x="366594" y="0"/>
                  </a:moveTo>
                  <a:lnTo>
                    <a:pt x="1656184" y="0"/>
                  </a:lnTo>
                  <a:lnTo>
                    <a:pt x="1656184" y="522639"/>
                  </a:lnTo>
                  <a:lnTo>
                    <a:pt x="549879" y="522639"/>
                  </a:lnTo>
                  <a:lnTo>
                    <a:pt x="549879" y="1656184"/>
                  </a:lnTo>
                  <a:lnTo>
                    <a:pt x="0" y="1656184"/>
                  </a:lnTo>
                  <a:lnTo>
                    <a:pt x="0" y="348433"/>
                  </a:lnTo>
                  <a:cubicBezTo>
                    <a:pt x="0" y="155999"/>
                    <a:pt x="164130" y="0"/>
                    <a:pt x="366594" y="0"/>
                  </a:cubicBezTo>
                  <a:close/>
                </a:path>
              </a:pathLst>
            </a:custGeom>
            <a:solidFill>
              <a:srgbClr val="E74825">
                <a:alpha val="74509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" name="Google Shape;576;g1085bbaee28_10_0"/>
            <p:cNvSpPr/>
            <p:nvPr/>
          </p:nvSpPr>
          <p:spPr>
            <a:xfrm>
              <a:off x="395537" y="195486"/>
              <a:ext cx="1687115" cy="522639"/>
            </a:xfrm>
            <a:custGeom>
              <a:avLst/>
              <a:gdLst/>
              <a:ahLst/>
              <a:cxnLst/>
              <a:rect l="l" t="t" r="r" b="b"/>
              <a:pathLst>
                <a:path w="1687115" h="522639" extrusionOk="0">
                  <a:moveTo>
                    <a:pt x="366594" y="0"/>
                  </a:moveTo>
                  <a:lnTo>
                    <a:pt x="1687115" y="0"/>
                  </a:lnTo>
                  <a:lnTo>
                    <a:pt x="1687115" y="522639"/>
                  </a:lnTo>
                  <a:lnTo>
                    <a:pt x="549879" y="522639"/>
                  </a:lnTo>
                  <a:lnTo>
                    <a:pt x="0" y="522639"/>
                  </a:lnTo>
                  <a:lnTo>
                    <a:pt x="0" y="348433"/>
                  </a:lnTo>
                  <a:cubicBezTo>
                    <a:pt x="0" y="155999"/>
                    <a:pt x="164130" y="0"/>
                    <a:pt x="366594" y="0"/>
                  </a:cubicBezTo>
                  <a:close/>
                </a:path>
              </a:pathLst>
            </a:custGeom>
            <a:solidFill>
              <a:srgbClr val="E7482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5" name="Google Shape;577;g1085bbaee28_10_0"/>
          <p:cNvGrpSpPr/>
          <p:nvPr/>
        </p:nvGrpSpPr>
        <p:grpSpPr>
          <a:xfrm>
            <a:off x="7667887" y="3671295"/>
            <a:ext cx="1180787" cy="1159880"/>
            <a:chOff x="1547126" y="3452451"/>
            <a:chExt cx="1261121" cy="1237998"/>
          </a:xfrm>
        </p:grpSpPr>
        <p:sp>
          <p:nvSpPr>
            <p:cNvPr id="36" name="Google Shape;578;g1085bbaee28_10_0"/>
            <p:cNvSpPr/>
            <p:nvPr/>
          </p:nvSpPr>
          <p:spPr>
            <a:xfrm rot="10800000">
              <a:off x="1570249" y="3452451"/>
              <a:ext cx="1237998" cy="1237998"/>
            </a:xfrm>
            <a:custGeom>
              <a:avLst/>
              <a:gdLst/>
              <a:ahLst/>
              <a:cxnLst/>
              <a:rect l="l" t="t" r="r" b="b"/>
              <a:pathLst>
                <a:path w="1656184" h="1656184" extrusionOk="0">
                  <a:moveTo>
                    <a:pt x="366594" y="0"/>
                  </a:moveTo>
                  <a:lnTo>
                    <a:pt x="1656184" y="0"/>
                  </a:lnTo>
                  <a:lnTo>
                    <a:pt x="1656184" y="522639"/>
                  </a:lnTo>
                  <a:lnTo>
                    <a:pt x="549879" y="522639"/>
                  </a:lnTo>
                  <a:lnTo>
                    <a:pt x="549879" y="1656184"/>
                  </a:lnTo>
                  <a:lnTo>
                    <a:pt x="0" y="1656184"/>
                  </a:lnTo>
                  <a:lnTo>
                    <a:pt x="0" y="348433"/>
                  </a:lnTo>
                  <a:cubicBezTo>
                    <a:pt x="0" y="155999"/>
                    <a:pt x="164130" y="0"/>
                    <a:pt x="366594" y="0"/>
                  </a:cubicBezTo>
                  <a:close/>
                </a:path>
              </a:pathLst>
            </a:custGeom>
            <a:solidFill>
              <a:srgbClr val="CD965F">
                <a:alpha val="74509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" name="Google Shape;579;g1085bbaee28_10_0"/>
            <p:cNvSpPr/>
            <p:nvPr/>
          </p:nvSpPr>
          <p:spPr>
            <a:xfrm rot="10800000">
              <a:off x="1547126" y="4299775"/>
              <a:ext cx="1261118" cy="390673"/>
            </a:xfrm>
            <a:custGeom>
              <a:avLst/>
              <a:gdLst/>
              <a:ahLst/>
              <a:cxnLst/>
              <a:rect l="l" t="t" r="r" b="b"/>
              <a:pathLst>
                <a:path w="1687115" h="522639" extrusionOk="0">
                  <a:moveTo>
                    <a:pt x="366594" y="0"/>
                  </a:moveTo>
                  <a:lnTo>
                    <a:pt x="1687115" y="0"/>
                  </a:lnTo>
                  <a:lnTo>
                    <a:pt x="1687115" y="522639"/>
                  </a:lnTo>
                  <a:lnTo>
                    <a:pt x="549879" y="522639"/>
                  </a:lnTo>
                  <a:lnTo>
                    <a:pt x="0" y="522639"/>
                  </a:lnTo>
                  <a:lnTo>
                    <a:pt x="0" y="348433"/>
                  </a:lnTo>
                  <a:cubicBezTo>
                    <a:pt x="0" y="155999"/>
                    <a:pt x="164130" y="0"/>
                    <a:pt x="366594" y="0"/>
                  </a:cubicBezTo>
                  <a:close/>
                </a:path>
              </a:pathLst>
            </a:custGeom>
            <a:solidFill>
              <a:srgbClr val="CD965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cxnSp>
        <p:nvCxnSpPr>
          <p:cNvPr id="39" name="Прямая соединительная линия 38"/>
          <p:cNvCxnSpPr/>
          <p:nvPr/>
        </p:nvCxnSpPr>
        <p:spPr>
          <a:xfrm>
            <a:off x="2509444" y="4830502"/>
            <a:ext cx="5068353" cy="0"/>
          </a:xfrm>
          <a:prstGeom prst="line">
            <a:avLst/>
          </a:prstGeom>
          <a:ln w="12700">
            <a:solidFill>
              <a:srgbClr val="E74825"/>
            </a:solidFill>
            <a:prstDash val="sysDot"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345186" y="3616611"/>
            <a:ext cx="5463799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100" b="1" dirty="0" smtClean="0">
                <a:solidFill>
                  <a:srgbClr val="E74825"/>
                </a:solidFill>
              </a:rPr>
              <a:t>С 29 ИЮНЯ 2022 года </a:t>
            </a:r>
            <a:r>
              <a:rPr lang="ru-RU" sz="1100" dirty="0">
                <a:solidFill>
                  <a:srgbClr val="623B2A"/>
                </a:solidFill>
              </a:rPr>
              <a:t>физическим лицам доступна </a:t>
            </a:r>
            <a:r>
              <a:rPr lang="ru-RU" sz="1100" b="1" dirty="0">
                <a:solidFill>
                  <a:srgbClr val="623B2A"/>
                </a:solidFill>
              </a:rPr>
              <a:t>услуга по регистрации права собственности на объекты недвижимости, находящиеся </a:t>
            </a:r>
            <a:r>
              <a:rPr lang="ru-RU" sz="1100" b="1" dirty="0" smtClean="0">
                <a:solidFill>
                  <a:srgbClr val="623B2A"/>
                </a:solidFill>
              </a:rPr>
              <a:t/>
            </a:r>
            <a:br>
              <a:rPr lang="ru-RU" sz="1100" b="1" dirty="0" smtClean="0">
                <a:solidFill>
                  <a:srgbClr val="623B2A"/>
                </a:solidFill>
              </a:rPr>
            </a:br>
            <a:r>
              <a:rPr lang="ru-RU" sz="1100" b="1" dirty="0" smtClean="0">
                <a:solidFill>
                  <a:srgbClr val="623B2A"/>
                </a:solidFill>
              </a:rPr>
              <a:t>за </a:t>
            </a:r>
            <a:r>
              <a:rPr lang="ru-RU" sz="1100" b="1" dirty="0">
                <a:solidFill>
                  <a:srgbClr val="623B2A"/>
                </a:solidFill>
              </a:rPr>
              <a:t>пределами столицы, в любом центре </a:t>
            </a:r>
            <a:r>
              <a:rPr lang="ru-RU" sz="1100" b="1" dirty="0" err="1">
                <a:solidFill>
                  <a:srgbClr val="623B2A"/>
                </a:solidFill>
              </a:rPr>
              <a:t>госуслуг</a:t>
            </a:r>
            <a:r>
              <a:rPr lang="ru-RU" sz="1100" b="1" dirty="0">
                <a:solidFill>
                  <a:srgbClr val="623B2A"/>
                </a:solidFill>
              </a:rPr>
              <a:t> Москвы. </a:t>
            </a:r>
            <a:r>
              <a:rPr lang="ru-RU" sz="1100" dirty="0">
                <a:solidFill>
                  <a:srgbClr val="623B2A"/>
                </a:solidFill>
              </a:rPr>
              <a:t>Услуга предоставляется по предварительной записи</a:t>
            </a:r>
            <a:r>
              <a:rPr lang="ru-RU" sz="1100" b="1" dirty="0">
                <a:solidFill>
                  <a:srgbClr val="623B2A"/>
                </a:solidFill>
              </a:rPr>
              <a:t>.</a:t>
            </a:r>
            <a:r>
              <a:rPr lang="ru-RU" sz="1100" dirty="0">
                <a:solidFill>
                  <a:srgbClr val="623B2A"/>
                </a:solidFill>
              </a:rPr>
              <a:t> </a:t>
            </a:r>
            <a:r>
              <a:rPr lang="ru-RU" sz="1100" dirty="0" smtClean="0">
                <a:solidFill>
                  <a:srgbClr val="623B2A"/>
                </a:solidFill>
              </a:rPr>
              <a:t>Юридическим лица услуга доступна в </a:t>
            </a:r>
            <a:r>
              <a:rPr lang="ru-RU" sz="1100" dirty="0">
                <a:solidFill>
                  <a:srgbClr val="623B2A"/>
                </a:solidFill>
              </a:rPr>
              <a:t>центре </a:t>
            </a:r>
            <a:r>
              <a:rPr lang="ru-RU" sz="1100" dirty="0" err="1">
                <a:solidFill>
                  <a:srgbClr val="623B2A"/>
                </a:solidFill>
              </a:rPr>
              <a:t>госуслуг</a:t>
            </a:r>
            <a:r>
              <a:rPr lang="ru-RU" sz="1100" dirty="0">
                <a:solidFill>
                  <a:srgbClr val="623B2A"/>
                </a:solidFill>
              </a:rPr>
              <a:t> для органов исполнительной власти города </a:t>
            </a:r>
            <a:r>
              <a:rPr lang="ru-RU" sz="1100" dirty="0" smtClean="0">
                <a:solidFill>
                  <a:srgbClr val="623B2A"/>
                </a:solidFill>
              </a:rPr>
              <a:t>Москвы.</a:t>
            </a:r>
            <a:endParaRPr lang="ru-RU" dirty="0">
              <a:solidFill>
                <a:srgbClr val="623B2A"/>
              </a:solidFill>
            </a:endParaRPr>
          </a:p>
        </p:txBody>
      </p:sp>
      <p:sp>
        <p:nvSpPr>
          <p:cNvPr id="22" name="Google Shape;218;p3"/>
          <p:cNvSpPr/>
          <p:nvPr/>
        </p:nvSpPr>
        <p:spPr>
          <a:xfrm>
            <a:off x="347693" y="630066"/>
            <a:ext cx="1584176" cy="289621"/>
          </a:xfrm>
          <a:prstGeom prst="round2DiagRect">
            <a:avLst>
              <a:gd name="adj1" fmla="val 16667"/>
              <a:gd name="adj2" fmla="val 0"/>
            </a:avLst>
          </a:prstGeom>
          <a:solidFill>
            <a:srgbClr val="E74825"/>
          </a:solidFill>
          <a:ln>
            <a:noFill/>
          </a:ln>
          <a:effectLst/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>
              <a:buSzPts val="1200"/>
            </a:pPr>
            <a:r>
              <a:rPr lang="ru-RU" b="1" dirty="0">
                <a:solidFill>
                  <a:schemeClr val="bg1"/>
                </a:solidFill>
              </a:rPr>
              <a:t>УСЛУГИ ЗАГС</a:t>
            </a:r>
          </a:p>
        </p:txBody>
      </p:sp>
      <p:sp>
        <p:nvSpPr>
          <p:cNvPr id="23" name="Google Shape;218;p3"/>
          <p:cNvSpPr/>
          <p:nvPr/>
        </p:nvSpPr>
        <p:spPr>
          <a:xfrm>
            <a:off x="345186" y="3320364"/>
            <a:ext cx="2256359" cy="289621"/>
          </a:xfrm>
          <a:prstGeom prst="round2DiagRect">
            <a:avLst>
              <a:gd name="adj1" fmla="val 16667"/>
              <a:gd name="adj2" fmla="val 0"/>
            </a:avLst>
          </a:prstGeom>
          <a:solidFill>
            <a:srgbClr val="E74825"/>
          </a:solidFill>
          <a:ln>
            <a:noFill/>
          </a:ln>
          <a:effectLst/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>
              <a:buSzPts val="1200"/>
            </a:pPr>
            <a:r>
              <a:rPr lang="ru-RU" b="1" dirty="0">
                <a:solidFill>
                  <a:schemeClr val="bg1"/>
                </a:solidFill>
              </a:rPr>
              <a:t>УСЛУГИ </a:t>
            </a:r>
            <a:r>
              <a:rPr lang="ru-RU" b="1" dirty="0" smtClean="0">
                <a:solidFill>
                  <a:schemeClr val="bg1"/>
                </a:solidFill>
              </a:rPr>
              <a:t>РОСРЕЕСТРА</a:t>
            </a:r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итульный, заключительный слайд">
  <a:themeElements>
    <a:clrScheme name="МФЦ">
      <a:dk1>
        <a:srgbClr val="623B2A"/>
      </a:dk1>
      <a:lt1>
        <a:srgbClr val="FFFFFF"/>
      </a:lt1>
      <a:dk2>
        <a:srgbClr val="623B2A"/>
      </a:dk2>
      <a:lt2>
        <a:srgbClr val="FFFFFF"/>
      </a:lt2>
      <a:accent1>
        <a:srgbClr val="FF4E39"/>
      </a:accent1>
      <a:accent2>
        <a:srgbClr val="C39367"/>
      </a:accent2>
      <a:accent3>
        <a:srgbClr val="623B2A"/>
      </a:accent3>
      <a:accent4>
        <a:srgbClr val="EF8E6B"/>
      </a:accent4>
      <a:accent5>
        <a:srgbClr val="DCB68D"/>
      </a:accent5>
      <a:accent6>
        <a:srgbClr val="955C3E"/>
      </a:accent6>
      <a:hlink>
        <a:srgbClr val="BF9C85"/>
      </a:hlink>
      <a:folHlink>
        <a:srgbClr val="EBD6BE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_16x9">
  <a:themeElements>
    <a:clrScheme name="МФЦ">
      <a:dk1>
        <a:srgbClr val="623B2A"/>
      </a:dk1>
      <a:lt1>
        <a:srgbClr val="FFFFFF"/>
      </a:lt1>
      <a:dk2>
        <a:srgbClr val="623B2A"/>
      </a:dk2>
      <a:lt2>
        <a:srgbClr val="FFFFFF"/>
      </a:lt2>
      <a:accent1>
        <a:srgbClr val="FF4E39"/>
      </a:accent1>
      <a:accent2>
        <a:srgbClr val="C39367"/>
      </a:accent2>
      <a:accent3>
        <a:srgbClr val="623B2A"/>
      </a:accent3>
      <a:accent4>
        <a:srgbClr val="EF8E6B"/>
      </a:accent4>
      <a:accent5>
        <a:srgbClr val="DCB68D"/>
      </a:accent5>
      <a:accent6>
        <a:srgbClr val="955C3E"/>
      </a:accent6>
      <a:hlink>
        <a:srgbClr val="BF9C85"/>
      </a:hlink>
      <a:folHlink>
        <a:srgbClr val="EBD6BE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2416</TotalTime>
  <Words>940</Words>
  <Application>Microsoft Office PowerPoint</Application>
  <PresentationFormat>Экран (16:9)</PresentationFormat>
  <Paragraphs>291</Paragraphs>
  <Slides>22</Slides>
  <Notes>22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22</vt:i4>
      </vt:variant>
    </vt:vector>
  </HeadingPairs>
  <TitlesOfParts>
    <vt:vector size="26" baseType="lpstr">
      <vt:lpstr>Arial</vt:lpstr>
      <vt:lpstr>Calibri</vt:lpstr>
      <vt:lpstr>Титульный, заключительный слайд</vt:lpstr>
      <vt:lpstr>Тема_16x9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Video</dc:creator>
  <cp:lastModifiedBy>User</cp:lastModifiedBy>
  <cp:revision>222</cp:revision>
  <dcterms:created xsi:type="dcterms:W3CDTF">2013-12-20T10:21:15Z</dcterms:created>
  <dcterms:modified xsi:type="dcterms:W3CDTF">2023-03-01T09:01:15Z</dcterms:modified>
</cp:coreProperties>
</file>