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2" r:id="rId2"/>
    <p:sldMasterId id="2147483674" r:id="rId3"/>
  </p:sldMasterIdLst>
  <p:sldIdLst>
    <p:sldId id="315" r:id="rId4"/>
    <p:sldId id="316" r:id="rId5"/>
    <p:sldId id="299" r:id="rId6"/>
    <p:sldId id="258" r:id="rId7"/>
    <p:sldId id="302" r:id="rId8"/>
    <p:sldId id="308" r:id="rId9"/>
    <p:sldId id="312" r:id="rId10"/>
    <p:sldId id="260" r:id="rId11"/>
    <p:sldId id="303" r:id="rId12"/>
    <p:sldId id="272" r:id="rId13"/>
    <p:sldId id="273" r:id="rId14"/>
    <p:sldId id="309" r:id="rId15"/>
    <p:sldId id="311" r:id="rId16"/>
    <p:sldId id="310" r:id="rId17"/>
    <p:sldId id="304" r:id="rId18"/>
    <p:sldId id="274" r:id="rId19"/>
    <p:sldId id="305" r:id="rId20"/>
    <p:sldId id="306" r:id="rId21"/>
    <p:sldId id="280" r:id="rId22"/>
    <p:sldId id="307" r:id="rId23"/>
    <p:sldId id="270" r:id="rId24"/>
    <p:sldId id="301" r:id="rId25"/>
    <p:sldId id="300" r:id="rId26"/>
  </p:sldIdLst>
  <p:sldSz cx="12801600" cy="9601200" type="A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12FF142-ABAB-479A-A0BD-24577BB52F4B}">
          <p14:sldIdLst>
            <p14:sldId id="315"/>
            <p14:sldId id="316"/>
            <p14:sldId id="299"/>
            <p14:sldId id="258"/>
            <p14:sldId id="302"/>
            <p14:sldId id="308"/>
            <p14:sldId id="312"/>
            <p14:sldId id="260"/>
            <p14:sldId id="303"/>
            <p14:sldId id="272"/>
            <p14:sldId id="273"/>
            <p14:sldId id="309"/>
            <p14:sldId id="311"/>
            <p14:sldId id="310"/>
            <p14:sldId id="304"/>
            <p14:sldId id="274"/>
            <p14:sldId id="305"/>
            <p14:sldId id="306"/>
            <p14:sldId id="280"/>
            <p14:sldId id="307"/>
            <p14:sldId id="270"/>
            <p14:sldId id="301"/>
          </p14:sldIdLst>
        </p14:section>
        <p14:section name="Раздел без заголовка" id="{93D223AC-B4AD-4E8F-B7C1-24570A4B33CE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F3FA"/>
    <a:srgbClr val="4170CF"/>
    <a:srgbClr val="E4FAE2"/>
    <a:srgbClr val="C8F5C3"/>
    <a:srgbClr val="4260CE"/>
    <a:srgbClr val="00BEA4"/>
    <a:srgbClr val="FF6600"/>
    <a:srgbClr val="94AFE4"/>
    <a:srgbClr val="D05F02"/>
    <a:srgbClr val="C23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82" autoAdjust="0"/>
    <p:restoredTop sz="94660" autoAdjust="0"/>
  </p:normalViewPr>
  <p:slideViewPr>
    <p:cSldViewPr snapToGrid="0">
      <p:cViewPr>
        <p:scale>
          <a:sx n="89" d="100"/>
          <a:sy n="89" d="100"/>
        </p:scale>
        <p:origin x="-1020" y="-48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1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56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D8BD-61AF-48BB-AC6C-FF85E0FB93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5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BCD6-451F-427E-9E91-7C3CAFDDB8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86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708B-C0D5-44CA-9420-C6B3152111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04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92E37-1FDC-4A91-80AE-D3D4BD0CF3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05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C647A-70F8-4B2D-B89B-BB59000189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3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5E90-1241-4CF8-B095-839D662193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22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60F6-8CBD-4071-9F44-5EDF987D3B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0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5213-8220-485D-BEA2-438CEDB9B6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5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84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5165-AFDF-4E13-87F1-2CCC8C7FA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493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1855-0717-47C6-8C99-E9EFB2F71A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9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90E1-F5E3-4716-A3B7-38CAE80D11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659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D8BD-61AF-48BB-AC6C-FF85E0FB93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74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BCD6-451F-427E-9E91-7C3CAFDDB8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86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708B-C0D5-44CA-9420-C6B3152111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281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92E37-1FDC-4A91-80AE-D3D4BD0CF3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67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C647A-70F8-4B2D-B89B-BB59000189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057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5E90-1241-4CF8-B095-839D662193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13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60F6-8CBD-4071-9F44-5EDF987D3B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05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077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5213-8220-485D-BEA2-438CEDB9B6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394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5165-AFDF-4E13-87F1-2CCC8C7FA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44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1855-0717-47C6-8C99-E9EFB2F71A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203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90E1-F5E3-4716-A3B7-38CAE80D11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5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47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9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8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7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4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EF484-8ACD-47C4-B4E0-DC750FC02287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7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fld id="{EA9375EC-5949-4FC3-82FA-A0594F71B7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60120"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6353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6012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fld id="{EA9375EC-5949-4FC3-82FA-A0594F71B7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60120"/>
              <a:t>16.03.2022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6353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/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6012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21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jpeg"/><Relationship Id="rId7" Type="http://schemas.openxmlformats.org/officeDocument/2006/relationships/image" Target="../media/image2.emf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png"/><Relationship Id="rId5" Type="http://schemas.openxmlformats.org/officeDocument/2006/relationships/image" Target="../media/image1.e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96" name="Picture 32" descr="D:\DOC\Downloads\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675705" cy="449825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6098583"/>
            <a:ext cx="12801600" cy="2983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E8E2D46-9312-CC47-8FDB-A2B5BDD6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B7A1EE-11C0-884D-8F9B-2B58EE2733B4}"/>
              </a:ext>
            </a:extLst>
          </p:cNvPr>
          <p:cNvSpPr txBox="1"/>
          <p:nvPr/>
        </p:nvSpPr>
        <p:spPr>
          <a:xfrm>
            <a:off x="426203" y="8039299"/>
            <a:ext cx="65790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i="1" dirty="0"/>
              <a:t>ГЛАВНЫЙ ВРАЧ ДГП </a:t>
            </a:r>
            <a:r>
              <a:rPr lang="ru-RU" sz="2400" i="1" dirty="0" smtClean="0"/>
              <a:t>№ </a:t>
            </a:r>
            <a:r>
              <a:rPr lang="en-US" sz="2400" i="1" dirty="0" smtClean="0"/>
              <a:t>14</a:t>
            </a:r>
            <a:r>
              <a:rPr lang="ru-RU" sz="2400" i="1" dirty="0" smtClean="0"/>
              <a:t>5</a:t>
            </a:r>
            <a:endParaRPr lang="en-US" sz="2400" i="1" dirty="0"/>
          </a:p>
          <a:p>
            <a:pPr algn="l"/>
            <a:r>
              <a:rPr lang="ru-RU" sz="2400" b="1" dirty="0" smtClean="0"/>
              <a:t>БОРИ</a:t>
            </a:r>
            <a:r>
              <a:rPr lang="en-US" sz="2400" b="1" dirty="0" smtClean="0"/>
              <a:t>СОВА</a:t>
            </a:r>
            <a:r>
              <a:rPr lang="ru-RU" sz="2400" b="1" dirty="0" smtClean="0"/>
              <a:t> ГАЛИНА</a:t>
            </a:r>
            <a:r>
              <a:rPr lang="en-US" sz="2400" b="1" dirty="0" smtClean="0"/>
              <a:t> </a:t>
            </a:r>
            <a:r>
              <a:rPr lang="ru-RU" sz="2400" b="1" dirty="0" smtClean="0"/>
              <a:t>НИКОЛАЕ</a:t>
            </a:r>
            <a:r>
              <a:rPr lang="en-US" sz="2400" b="1" dirty="0" smtClean="0"/>
              <a:t>ВНА</a:t>
            </a:r>
            <a:endParaRPr lang="en-US" sz="2400" b="1" dirty="0"/>
          </a:p>
          <a:p>
            <a:pPr algn="l"/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974448"/>
              </p:ext>
            </p:extLst>
          </p:nvPr>
        </p:nvGraphicFramePr>
        <p:xfrm>
          <a:off x="4556502" y="0"/>
          <a:ext cx="8245098" cy="6396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CorelDRAW" r:id="rId4" imgW="7445520" imgH="5807520" progId="">
                  <p:embed/>
                </p:oleObj>
              </mc:Choice>
              <mc:Fallback>
                <p:oleObj name="CorelDRAW" r:id="rId4" imgW="7445520" imgH="5807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502" y="0"/>
                        <a:ext cx="8245098" cy="63965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D31B9F-64A8-0C4F-BEFB-12ECA78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203" y="7348671"/>
            <a:ext cx="6927009" cy="755915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+mn-lt"/>
              </a:rPr>
              <a:t>О РАБОТЕ</a:t>
            </a:r>
            <a:r>
              <a:rPr lang="ru-RU" sz="2800" b="1" dirty="0" smtClean="0">
                <a:latin typeface="+mn-lt"/>
              </a:rPr>
              <a:t> </a:t>
            </a:r>
            <a:r>
              <a:rPr lang="en-US" sz="2800" b="1" dirty="0" smtClean="0">
                <a:latin typeface="+mn-lt"/>
              </a:rPr>
              <a:t>ГБУЗ </a:t>
            </a:r>
            <a:r>
              <a:rPr lang="en-US" sz="2800" b="1" dirty="0">
                <a:latin typeface="+mn-lt"/>
              </a:rPr>
              <a:t>“ДГП </a:t>
            </a:r>
            <a:r>
              <a:rPr lang="ru-RU" sz="2800" b="1" dirty="0" smtClean="0">
                <a:latin typeface="+mn-lt"/>
              </a:rPr>
              <a:t>145</a:t>
            </a:r>
            <a:r>
              <a:rPr lang="en-US" sz="2800" b="1" dirty="0" smtClean="0">
                <a:latin typeface="+mn-lt"/>
              </a:rPr>
              <a:t> ДЗМ”</a:t>
            </a:r>
            <a:r>
              <a:rPr lang="ru-RU" sz="2800" b="1" dirty="0" smtClean="0">
                <a:latin typeface="+mn-lt"/>
              </a:rPr>
              <a:t> </a:t>
            </a:r>
            <a:r>
              <a:rPr lang="en-US" sz="2800" b="1" dirty="0" smtClean="0">
                <a:latin typeface="+mn-lt"/>
              </a:rPr>
              <a:t>В 202</a:t>
            </a:r>
            <a:r>
              <a:rPr lang="ru-RU" sz="2800" b="1" dirty="0" smtClean="0">
                <a:latin typeface="+mn-lt"/>
              </a:rPr>
              <a:t>1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ГОДУ</a:t>
            </a:r>
            <a:endParaRPr lang="ru-RU" sz="2800" b="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868" y="6098583"/>
            <a:ext cx="7827013" cy="120111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7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7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ГОДОВОЙ ОТЧЁТ</a:t>
            </a:r>
            <a:endParaRPr lang="ru-RU" sz="70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283079"/>
              </p:ext>
            </p:extLst>
          </p:nvPr>
        </p:nvGraphicFramePr>
        <p:xfrm>
          <a:off x="0" y="0"/>
          <a:ext cx="1261421" cy="109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CorelDRAW" r:id="rId6" imgW="612720" imgH="535680" progId="">
                  <p:embed/>
                </p:oleObj>
              </mc:Choice>
              <mc:Fallback>
                <p:oleObj name="CorelDRAW" r:id="rId6" imgW="612720" imgH="535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61421" cy="1094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17464"/>
              </p:ext>
            </p:extLst>
          </p:nvPr>
        </p:nvGraphicFramePr>
        <p:xfrm>
          <a:off x="7222210" y="3251163"/>
          <a:ext cx="4878091" cy="4853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CorelDRAW" r:id="rId8" imgW="2994840" imgH="2994840" progId="">
                  <p:embed/>
                </p:oleObj>
              </mc:Choice>
              <mc:Fallback>
                <p:oleObj name="CorelDRAW" r:id="rId8" imgW="2994840" imgH="2994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2210" y="3251163"/>
                        <a:ext cx="4878091" cy="48534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Овал 12"/>
          <p:cNvSpPr/>
          <p:nvPr/>
        </p:nvSpPr>
        <p:spPr>
          <a:xfrm>
            <a:off x="7240951" y="3251163"/>
            <a:ext cx="4843852" cy="4853423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7052" y="4768397"/>
            <a:ext cx="1893581" cy="438608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671" y="7215062"/>
            <a:ext cx="1356363" cy="197206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3311">
            <a:off x="3752418" y="3480616"/>
            <a:ext cx="1124714" cy="16398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316" y="3060933"/>
            <a:ext cx="1356363" cy="19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9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B963BE3-C611-AB42-A20C-915526DC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-2" y="414209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1B69875-5C1F-0242-BD12-32814732E3B1}"/>
              </a:ext>
            </a:extLst>
          </p:cNvPr>
          <p:cNvSpPr txBox="1">
            <a:spLocks/>
          </p:cNvSpPr>
          <p:nvPr/>
        </p:nvSpPr>
        <p:spPr>
          <a:xfrm>
            <a:off x="864612" y="428289"/>
            <a:ext cx="9953205" cy="8128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Масштабная вакцинация населения </a:t>
            </a: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против </a:t>
            </a:r>
            <a:r>
              <a:rPr lang="en-US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</a:t>
            </a:r>
            <a:endParaRPr lang="ru-RU" sz="40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" y="7515104"/>
            <a:ext cx="12801602" cy="830997"/>
          </a:xfrm>
          <a:prstGeom prst="rect">
            <a:avLst/>
          </a:prstGeom>
          <a:solidFill>
            <a:srgbClr val="FF66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cap="small" dirty="0" smtClean="0">
                <a:solidFill>
                  <a:schemeClr val="bg1"/>
                </a:solidFill>
              </a:rPr>
              <a:t>95,7% </a:t>
            </a:r>
            <a:r>
              <a:rPr lang="ru-RU" sz="3200" b="1" cap="small" dirty="0">
                <a:solidFill>
                  <a:schemeClr val="bg1"/>
                </a:solidFill>
              </a:rPr>
              <a:t>сотрудников ДГП 145 вакцинировались </a:t>
            </a:r>
            <a:r>
              <a:rPr lang="ru-RU" sz="3200" b="1" cap="small" dirty="0" smtClean="0">
                <a:solidFill>
                  <a:schemeClr val="bg1"/>
                </a:solidFill>
              </a:rPr>
              <a:t>против </a:t>
            </a:r>
            <a:r>
              <a:rPr lang="en-US" sz="3200" b="1" cap="small" dirty="0" smtClean="0">
                <a:solidFill>
                  <a:schemeClr val="bg1"/>
                </a:solidFill>
              </a:rPr>
              <a:t>COVID-19</a:t>
            </a:r>
            <a:endParaRPr lang="ru-RU" sz="3200" b="1" cap="small" dirty="0" smtClean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618173"/>
              </p:ext>
            </p:extLst>
          </p:nvPr>
        </p:nvGraphicFramePr>
        <p:xfrm>
          <a:off x="610952" y="2128838"/>
          <a:ext cx="10671813" cy="451485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8485521"/>
                <a:gridCol w="2186292"/>
              </a:tblGrid>
              <a:tr h="13144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Всего проведено вакцинаций взрослого населения от </a:t>
                      </a:r>
                      <a:r>
                        <a:rPr lang="ru-RU" sz="2800" dirty="0" smtClean="0">
                          <a:effectLst/>
                        </a:rPr>
                        <a:t>COVID-19 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12515</a:t>
                      </a:r>
                      <a:endParaRPr lang="ru-RU" sz="3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70859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ИЗ НИХ: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75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Выездные бригады вакцинации на базе общеобразовательных школ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4083</a:t>
                      </a:r>
                      <a:endParaRPr lang="ru-RU" sz="3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320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Пункт вакцинации на базе ГБУЗ «ДГП № 145 ДЗМ»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8432</a:t>
                      </a:r>
                      <a:endParaRPr lang="ru-RU" sz="3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8659" y="3301635"/>
            <a:ext cx="1893581" cy="43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9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4BAAB4C-FD90-9446-8EE9-E00AF5D6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930" y="2336888"/>
            <a:ext cx="11041380" cy="6892353"/>
          </a:xfrm>
        </p:spPr>
        <p:txBody>
          <a:bodyPr>
            <a:noAutofit/>
          </a:bodyPr>
          <a:lstStyle/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Руководство поликлиники всегда уделяло большое значение </a:t>
            </a:r>
            <a:r>
              <a:rPr lang="ru-RU" sz="2400" b="1" cap="small" dirty="0" smtClean="0">
                <a:solidFill>
                  <a:srgbClr val="C234BF"/>
                </a:solidFill>
              </a:rPr>
              <a:t>регулярным встречам с населением.</a:t>
            </a:r>
            <a:r>
              <a:rPr lang="ru-RU" sz="2400" cap="small" dirty="0" smtClean="0">
                <a:solidFill>
                  <a:srgbClr val="C234BF"/>
                </a:solidFill>
              </a:rPr>
              <a:t> </a:t>
            </a:r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В 2021 из-за карантинных мероприятий встречи с родителями ограничивались дистанционным общением на официальном сайте поликлиники и с помощью</a:t>
            </a:r>
            <a:r>
              <a:rPr lang="ru-RU" sz="2400" b="1" dirty="0" smtClean="0"/>
              <a:t> созданных страничек в </a:t>
            </a:r>
            <a:r>
              <a:rPr lang="ru-RU" sz="2400" b="1" dirty="0" err="1" smtClean="0"/>
              <a:t>соц</a:t>
            </a:r>
            <a:r>
              <a:rPr lang="ru-RU" sz="2400" b="1" dirty="0" smtClean="0"/>
              <a:t>-сетях: </a:t>
            </a:r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 smtClean="0"/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/>
              <a:t>Также проводились </a:t>
            </a:r>
            <a:r>
              <a:rPr lang="ru-RU" sz="2400" b="1" dirty="0"/>
              <a:t>онлайн-встречи с помощью платформы </a:t>
            </a:r>
            <a:r>
              <a:rPr lang="ru-RU" sz="2400" b="1" dirty="0" err="1"/>
              <a:t>Zoom</a:t>
            </a:r>
            <a:endParaRPr lang="ru-RU" sz="2400" b="1" dirty="0" smtClean="0"/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 smtClean="0"/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Эти современные ресурсы позволили нам в эти непростые времена поддерживать </a:t>
            </a:r>
            <a:r>
              <a:rPr lang="ru-RU" sz="2400" b="1" dirty="0" smtClean="0"/>
              <a:t>бесперебойную, оперативную связь с населением;</a:t>
            </a:r>
            <a:r>
              <a:rPr lang="ru-RU" sz="2400" dirty="0" smtClean="0"/>
              <a:t> общаться с нашими посетителями практически круглосуточно, отвечая на возникающие вопросы и замечания; </a:t>
            </a:r>
            <a:r>
              <a:rPr lang="ru-RU" sz="2400" b="1" dirty="0" smtClean="0"/>
              <a:t>держать их в курсе всех новостей </a:t>
            </a:r>
            <a:r>
              <a:rPr lang="ru-RU" sz="2400" dirty="0" smtClean="0"/>
              <a:t>не только поликлиники, но и Столичного здравоохранения.</a:t>
            </a:r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 smtClean="0"/>
          </a:p>
          <a:p>
            <a:pPr marL="2714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Кроме того, работает официальный сайт поликлиники </a:t>
            </a:r>
            <a:r>
              <a:rPr lang="en-US" sz="3200" b="1" u="sng" dirty="0" smtClean="0">
                <a:solidFill>
                  <a:srgbClr val="0070C0"/>
                </a:solidFill>
              </a:rPr>
              <a:t>dgp145.mos.ru</a:t>
            </a:r>
            <a:r>
              <a:rPr lang="ru-RU" sz="2400" dirty="0" smtClean="0"/>
              <a:t>, информация на котором постоянно актуализируется.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-1" y="285750"/>
            <a:ext cx="11472862" cy="1557336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8612" y="798483"/>
            <a:ext cx="11144250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Разъяснительная </a:t>
            </a:r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</a:t>
            </a:r>
            <a:r>
              <a:rPr lang="en-US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родителями </a:t>
            </a:r>
            <a:endParaRPr lang="ru-RU" sz="4000" b="1" cap="small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</a:rPr>
              <a:t>о </a:t>
            </a:r>
            <a:r>
              <a:rPr lang="en-US" sz="2800" b="1" dirty="0" err="1">
                <a:solidFill>
                  <a:schemeClr val="bg1"/>
                </a:solidFill>
              </a:rPr>
              <a:t>необходимости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вакцинации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детей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для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создания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личного</a:t>
            </a:r>
            <a:r>
              <a:rPr lang="en-US" sz="2800" b="1" dirty="0">
                <a:solidFill>
                  <a:schemeClr val="bg1"/>
                </a:solidFill>
              </a:rPr>
              <a:t> и </a:t>
            </a:r>
            <a:r>
              <a:rPr lang="en-US" sz="2800" b="1" dirty="0" err="1">
                <a:solidFill>
                  <a:schemeClr val="bg1"/>
                </a:solidFill>
              </a:rPr>
              <a:t>коллективного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иммунитета</a:t>
            </a:r>
            <a:r>
              <a:rPr lang="en-US" sz="2800" b="1" dirty="0">
                <a:solidFill>
                  <a:schemeClr val="bg1"/>
                </a:solidFill>
              </a:rPr>
              <a:t> к </a:t>
            </a:r>
            <a:r>
              <a:rPr lang="en-US" sz="2800" b="1" dirty="0" err="1">
                <a:solidFill>
                  <a:schemeClr val="bg1"/>
                </a:solidFill>
              </a:rPr>
              <a:t>самым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опасным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управляемым </a:t>
            </a:r>
            <a:r>
              <a:rPr lang="en-US" sz="2800" b="1" dirty="0" err="1">
                <a:solidFill>
                  <a:schemeClr val="bg1"/>
                </a:solidFill>
              </a:rPr>
              <a:t>инфекциям</a:t>
            </a:r>
            <a:r>
              <a:rPr lang="ru-RU" sz="28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8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https://lh4.googleusercontent.com/mKjqR_32ize-Av603LOO-3szE40Mlm_jFwxJrYIxNCiAxdlkXI55CiiqHrOawTTL0aXjDn3nhPprTLldbNJuqyqVqS_Zw6fca0ztV46kjJ2WOuNTEtmJrvCye0UX7_yD61OY1vSeY-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02" y="3882703"/>
            <a:ext cx="647073" cy="64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5.googleusercontent.com/xMQMAGbnbvxCjx_nWhr7ojwRPEUrhCWb5POukn_O5vspHYGzwBjgRtk3ODfSGZ7w1_2DxAKuZQnSyBnI2t51zj3OhvU4lamDCDEXKjddYk-Tw7wg_frThBpcmdpmfWvxs3Backcl-D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166" y="3899117"/>
            <a:ext cx="630387" cy="63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s://lh5.googleusercontent.com/FYiZIbQGEl-bwxSBktimefbi71_70peqSqAMrxRhF0o6qtfjys1oP4iaAXZ5iLBakd8mZ4s9pyHCFbMReb3Oes98QU-f21ESE8mOYuMkhruNVDtiRiukHN3nKEP4NM2-_CsS2QKDv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706" y="3886933"/>
            <a:ext cx="642571" cy="64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4.googleusercontent.com/J6Nu0cHI1ILX7eZQNWXy8X6L04ZCf0KnAkp7n8FAqpcIF-d3cVqL7SzElnHa-H08KBRoS2HXPu2Fe4wQK5-0Cdegbh-OWz1kCH4UR6VF2fueqgXHQymFO2IJn9DDRipj9q8ymtKlUT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665" y="3860267"/>
            <a:ext cx="669237" cy="66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C:\Users\ПК\Desktop\zoo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8" y="4348633"/>
            <a:ext cx="756633" cy="75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2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7CB25F2-5CD4-4648-AB41-37756BFD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B69875-5C1F-0242-BD12-32814732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805" y="560967"/>
            <a:ext cx="9364269" cy="638577"/>
          </a:xfrm>
        </p:spPr>
        <p:txBody>
          <a:bodyPr>
            <a:normAutofit fontScale="90000"/>
          </a:bodyPr>
          <a:lstStyle/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ПРОФИЛАКТИЧЕСКИЕ ПРИВИВКИ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424383"/>
            <a:ext cx="9658040" cy="747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77" y="1905001"/>
            <a:ext cx="21621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77" y="2781300"/>
            <a:ext cx="22193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75" y="3581400"/>
            <a:ext cx="25812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5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B963BE3-C611-AB42-A20C-915526DC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22503D-638C-D242-B8A8-05E04D3526A5}"/>
              </a:ext>
            </a:extLst>
          </p:cNvPr>
          <p:cNvSpPr txBox="1"/>
          <p:nvPr/>
        </p:nvSpPr>
        <p:spPr>
          <a:xfrm>
            <a:off x="1663049" y="3190679"/>
            <a:ext cx="814135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500"/>
              </a:spcBef>
            </a:pPr>
            <a:r>
              <a:rPr lang="ru-RU" sz="2400" cap="small" dirty="0" smtClean="0"/>
              <a:t>Н</a:t>
            </a:r>
            <a:r>
              <a:rPr lang="en-US" sz="2400" cap="small" dirty="0" err="1"/>
              <a:t>еорганизованных</a:t>
            </a:r>
            <a:r>
              <a:rPr lang="en-US" sz="2400" cap="small" dirty="0"/>
              <a:t> </a:t>
            </a:r>
            <a:endParaRPr lang="ru-RU" sz="2400" cap="small" dirty="0" smtClean="0"/>
          </a:p>
          <a:p>
            <a:pPr algn="l">
              <a:spcBef>
                <a:spcPts val="1500"/>
              </a:spcBef>
            </a:pPr>
            <a:r>
              <a:rPr lang="ru-RU" sz="2400" cap="small" dirty="0" smtClean="0"/>
              <a:t>О</a:t>
            </a:r>
            <a:r>
              <a:rPr lang="en-US" sz="2400" cap="small" dirty="0" err="1"/>
              <a:t>рганизованных</a:t>
            </a:r>
            <a:r>
              <a:rPr lang="en-US" sz="2400" cap="small" dirty="0"/>
              <a:t> </a:t>
            </a:r>
            <a:endParaRPr lang="ru-RU" sz="2400" cap="small" dirty="0" smtClean="0"/>
          </a:p>
          <a:p>
            <a:pPr algn="l">
              <a:spcBef>
                <a:spcPts val="1500"/>
              </a:spcBef>
            </a:pPr>
            <a:r>
              <a:rPr lang="en-US" sz="2400" cap="small" dirty="0" err="1" smtClean="0"/>
              <a:t>Вакцинировано</a:t>
            </a:r>
            <a:r>
              <a:rPr lang="en-US" sz="2400" cap="small" dirty="0" smtClean="0"/>
              <a:t> </a:t>
            </a:r>
            <a:r>
              <a:rPr lang="ru-RU" sz="2400" cap="small" dirty="0" smtClean="0"/>
              <a:t>    </a:t>
            </a:r>
            <a:endParaRPr lang="ru-RU" sz="3200" b="1" dirty="0"/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1B69875-5C1F-0242-BD12-32814732E3B1}"/>
              </a:ext>
            </a:extLst>
          </p:cNvPr>
          <p:cNvSpPr txBox="1">
            <a:spLocks/>
          </p:cNvSpPr>
          <p:nvPr/>
        </p:nvSpPr>
        <p:spPr>
          <a:xfrm>
            <a:off x="864612" y="428289"/>
            <a:ext cx="9953205" cy="8128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Масштабная вакцинация населения от </a:t>
            </a: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гриппа</a:t>
            </a:r>
            <a:endParaRPr lang="ru-RU" sz="40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https://solsad32.edusite.ru/images/p1_vakcinaci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87" y="6431903"/>
            <a:ext cx="4007474" cy="26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0\Downloads\грипп.jpg"/>
          <p:cNvPicPr>
            <a:picLocks noChangeAspect="1" noChangeArrowheads="1"/>
          </p:cNvPicPr>
          <p:nvPr/>
        </p:nvPicPr>
        <p:blipFill rotWithShape="1">
          <a:blip r:embed="rId3" cstate="print"/>
          <a:srcRect b="60184"/>
          <a:stretch/>
        </p:blipFill>
        <p:spPr bwMode="auto">
          <a:xfrm>
            <a:off x="8631008" y="4143948"/>
            <a:ext cx="3443294" cy="907307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65200" y="2072088"/>
            <a:ext cx="7665808" cy="8887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cap="small" dirty="0" smtClean="0">
                <a:latin typeface="+mn-lt"/>
                <a:ea typeface="+mn-ea"/>
                <a:cs typeface="+mn-cs"/>
              </a:rPr>
              <a:t>22890 </a:t>
            </a:r>
            <a:r>
              <a:rPr lang="ru-RU" sz="3200" b="1" dirty="0" smtClean="0">
                <a:latin typeface="+mn-lt"/>
                <a:ea typeface="+mn-ea"/>
                <a:cs typeface="+mn-cs"/>
              </a:rPr>
              <a:t>детей</a:t>
            </a: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4612" y="1468094"/>
            <a:ext cx="7895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small" dirty="0"/>
              <a:t>В ДГП 14</a:t>
            </a:r>
            <a:r>
              <a:rPr lang="ru-RU" sz="3600" b="1" cap="small" dirty="0"/>
              <a:t>5</a:t>
            </a:r>
            <a:r>
              <a:rPr lang="en-US" sz="3600" b="1" cap="small" dirty="0"/>
              <a:t> </a:t>
            </a:r>
            <a:r>
              <a:rPr lang="en-US" sz="3600" b="1" cap="small" dirty="0" err="1"/>
              <a:t>всего</a:t>
            </a:r>
            <a:r>
              <a:rPr lang="en-US" sz="3600" b="1" cap="small" dirty="0"/>
              <a:t> </a:t>
            </a:r>
            <a:r>
              <a:rPr lang="en-US" sz="3600" b="1" cap="small" dirty="0" err="1"/>
              <a:t>подлежало</a:t>
            </a:r>
            <a:r>
              <a:rPr lang="en-US" sz="3600" b="1" cap="small" dirty="0"/>
              <a:t> </a:t>
            </a:r>
            <a:r>
              <a:rPr lang="ru-RU" sz="3600" b="1" cap="small" dirty="0" smtClean="0"/>
              <a:t>вакцинации</a:t>
            </a:r>
            <a:endParaRPr lang="en-US" sz="3600" b="1" cap="small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82262" y="3220580"/>
            <a:ext cx="2592492" cy="378329"/>
          </a:xfrm>
          <a:prstGeom prst="rect">
            <a:avLst/>
          </a:prstGeom>
          <a:solidFill>
            <a:srgbClr val="CEF3FA"/>
          </a:solidFill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cap="small" dirty="0" smtClean="0">
                <a:latin typeface="+mn-lt"/>
                <a:ea typeface="+mn-ea"/>
                <a:cs typeface="+mn-cs"/>
              </a:rPr>
              <a:t>1840 </a:t>
            </a:r>
            <a:r>
              <a:rPr lang="ru-RU" sz="3200" b="1" dirty="0" smtClean="0">
                <a:latin typeface="+mn-lt"/>
                <a:ea typeface="+mn-ea"/>
                <a:cs typeface="+mn-cs"/>
              </a:rPr>
              <a:t>детей</a:t>
            </a: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" y="4947419"/>
            <a:ext cx="12801602" cy="830997"/>
          </a:xfrm>
          <a:prstGeom prst="rect">
            <a:avLst/>
          </a:prstGeom>
          <a:solidFill>
            <a:srgbClr val="FF66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cap="small" dirty="0" smtClean="0">
                <a:solidFill>
                  <a:schemeClr val="bg1"/>
                </a:solidFill>
              </a:rPr>
              <a:t>98% </a:t>
            </a:r>
            <a:r>
              <a:rPr lang="ru-RU" sz="3200" b="1" cap="small" dirty="0">
                <a:solidFill>
                  <a:schemeClr val="bg1"/>
                </a:solidFill>
              </a:rPr>
              <a:t>сотрудников ДГП 145 вакцинировались от </a:t>
            </a:r>
            <a:r>
              <a:rPr lang="ru-RU" sz="3200" b="1" cap="small" dirty="0" smtClean="0">
                <a:solidFill>
                  <a:schemeClr val="bg1"/>
                </a:solidFill>
              </a:rPr>
              <a:t>гриппа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282262" y="3765997"/>
            <a:ext cx="2592492" cy="378329"/>
          </a:xfrm>
          <a:prstGeom prst="rect">
            <a:avLst/>
          </a:prstGeom>
          <a:solidFill>
            <a:srgbClr val="CEF3FA"/>
          </a:solidFill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cap="small" dirty="0" smtClean="0">
                <a:latin typeface="+mn-lt"/>
                <a:ea typeface="+mn-ea"/>
                <a:cs typeface="+mn-cs"/>
              </a:rPr>
              <a:t>21050 </a:t>
            </a:r>
            <a:r>
              <a:rPr lang="ru-RU" sz="3200" b="1" dirty="0" smtClean="0">
                <a:latin typeface="+mn-lt"/>
                <a:ea typeface="+mn-ea"/>
                <a:cs typeface="+mn-cs"/>
              </a:rPr>
              <a:t>детей</a:t>
            </a: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282262" y="4237858"/>
            <a:ext cx="2592492" cy="480153"/>
          </a:xfrm>
          <a:prstGeom prst="rect">
            <a:avLst/>
          </a:prstGeom>
          <a:solidFill>
            <a:srgbClr val="CEF3FA"/>
          </a:solidFill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cap="small" dirty="0" smtClean="0">
                <a:latin typeface="+mn-lt"/>
                <a:ea typeface="+mn-ea"/>
                <a:cs typeface="+mn-cs"/>
              </a:rPr>
              <a:t>100 </a:t>
            </a:r>
            <a:r>
              <a:rPr lang="ru-RU" sz="3200" b="1" dirty="0" smtClean="0">
                <a:latin typeface="+mn-lt"/>
                <a:ea typeface="+mn-ea"/>
                <a:cs typeface="+mn-cs"/>
              </a:rPr>
              <a:t>%</a:t>
            </a: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9796" y="6922677"/>
            <a:ext cx="33835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small" dirty="0">
                <a:solidFill>
                  <a:srgbClr val="0070C0"/>
                </a:solidFill>
              </a:rPr>
              <a:t>Д</a:t>
            </a:r>
            <a:r>
              <a:rPr lang="en-US" sz="2400" b="1" cap="small" dirty="0" err="1">
                <a:solidFill>
                  <a:srgbClr val="0070C0"/>
                </a:solidFill>
              </a:rPr>
              <a:t>ля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информирования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населения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применялись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он-лайн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технологии</a:t>
            </a:r>
            <a:r>
              <a:rPr lang="en-US" sz="2400" b="1" cap="small" dirty="0">
                <a:solidFill>
                  <a:srgbClr val="0070C0"/>
                </a:solidFill>
              </a:rPr>
              <a:t>, </a:t>
            </a:r>
            <a:r>
              <a:rPr lang="en-US" sz="2400" b="1" cap="small" dirty="0" err="1">
                <a:solidFill>
                  <a:srgbClr val="0070C0"/>
                </a:solidFill>
              </a:rPr>
              <a:t>использовались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социальные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сети</a:t>
            </a:r>
            <a:r>
              <a:rPr lang="ru-RU" sz="2400" b="1" cap="small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8" name="Picture 3" descr="https://lh4.googleusercontent.com/mKjqR_32ize-Av603LOO-3szE40Mlm_jFwxJrYIxNCiAxdlkXI55CiiqHrOawTTL0aXjDn3nhPprTLldbNJuqyqVqS_Zw6fca0ztV46kjJ2WOuNTEtmJrvCye0UX7_yD61OY1vSeY-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61" y="8320758"/>
            <a:ext cx="546672" cy="5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lh5.googleusercontent.com/xMQMAGbnbvxCjx_nWhr7ojwRPEUrhCWb5POukn_O5vspHYGzwBjgRtk3ODfSGZ7w1_2DxAKuZQnSyBnI2t51zj3OhvU4lamDCDEXKjddYk-Tw7wg_frThBpcmdpmfWvxs3Backcl-D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966" y="8318800"/>
            <a:ext cx="532576" cy="53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https://lh5.googleusercontent.com/FYiZIbQGEl-bwxSBktimefbi71_70peqSqAMrxRhF0o6qtfjys1oP4iaAXZ5iLBakd8mZ4s9pyHCFbMReb3Oes98QU-f21ESE8mOYuMkhruNVDtiRiukHN3nKEP4NM2-_CsS2QKDvA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6377" y="8318800"/>
            <a:ext cx="542869" cy="54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lh4.googleusercontent.com/J6Nu0cHI1ILX7eZQNWXy8X6L04ZCf0KnAkp7n8FAqpcIF-d3cVqL7SzElnHa-H08KBRoS2HXPu2Fe4wQK5-0Cdegbh-OWz1kCH4UR6VF2fueqgXHQymFO2IJn9DDRipj9q8ymtKlUT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419" y="8318800"/>
            <a:ext cx="565398" cy="56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77664" y="1863105"/>
            <a:ext cx="1735718" cy="274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8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91E2474-616E-9F4E-AAB4-D425EA23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C:\Users\0\Downloads\вакцинац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240" y="2162014"/>
            <a:ext cx="9502481" cy="6331057"/>
          </a:xfrm>
          <a:prstGeom prst="rect">
            <a:avLst/>
          </a:prstGeom>
          <a:noFill/>
        </p:spPr>
      </p:pic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-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26" y="482428"/>
            <a:ext cx="11041380" cy="927894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Медицинское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наблюдение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вакцинация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cap="small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новорожденных</a:t>
            </a:r>
            <a:r>
              <a:rPr lang="en-US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lang="ru-RU" sz="40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522" y="5478584"/>
            <a:ext cx="2193038" cy="39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6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petrsu.ru/files/news_notice_event/2019/9/24/1569414455_berezhlivayapoliklin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602" y="1196657"/>
            <a:ext cx="3574150" cy="268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0987AD-5BA3-3842-ABBA-91C9FC090072}"/>
              </a:ext>
            </a:extLst>
          </p:cNvPr>
          <p:cNvSpPr txBox="1"/>
          <p:nvPr/>
        </p:nvSpPr>
        <p:spPr>
          <a:xfrm>
            <a:off x="5487919" y="388544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60770" y="3646438"/>
            <a:ext cx="6297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0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647634" y="657304"/>
            <a:ext cx="11041380" cy="5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400" b="1" dirty="0">
                <a:solidFill>
                  <a:schemeClr val="bg1"/>
                </a:solidFill>
              </a:rPr>
              <a:t>Бережливая поликлиника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07" y="4108103"/>
            <a:ext cx="9575623" cy="486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4753" y="2085138"/>
            <a:ext cx="96861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</a:t>
            </a:r>
            <a:r>
              <a:rPr lang="ru-RU" sz="2800" b="1" dirty="0"/>
              <a:t>2021</a:t>
            </a:r>
            <a:r>
              <a:rPr lang="ru-RU" sz="2800" dirty="0"/>
              <a:t> году </a:t>
            </a:r>
            <a:r>
              <a:rPr lang="ru-RU" sz="2800" b="1" dirty="0"/>
              <a:t>ГБУЗ «ДГП № 145 ДЗМ»  </a:t>
            </a:r>
            <a:r>
              <a:rPr lang="ru-RU" sz="2800" dirty="0"/>
              <a:t>активно участвовала </a:t>
            </a:r>
          </a:p>
          <a:p>
            <a:r>
              <a:rPr lang="ru-RU" sz="2800" dirty="0"/>
              <a:t>в реализации проекта «Новая модель медицинской </a:t>
            </a:r>
            <a:r>
              <a:rPr lang="ru-RU" sz="2800" dirty="0" smtClean="0"/>
              <a:t>организации, Оказывающей </a:t>
            </a:r>
            <a:r>
              <a:rPr lang="ru-RU" sz="2800" dirty="0"/>
              <a:t>первичную медико-санитарную помощь» </a:t>
            </a:r>
            <a:r>
              <a:rPr lang="ru-RU" sz="2800" b="1" dirty="0" smtClean="0"/>
              <a:t>(</a:t>
            </a:r>
            <a:r>
              <a:rPr lang="ru-RU" sz="2800" b="1" dirty="0"/>
              <a:t>Бережливая поликлиника)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324" y="6619101"/>
            <a:ext cx="2161170" cy="3070234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1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0\Downloads\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" y="2177271"/>
            <a:ext cx="7820075" cy="5606977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0987AD-5BA3-3842-ABBA-91C9FC090072}"/>
              </a:ext>
            </a:extLst>
          </p:cNvPr>
          <p:cNvSpPr txBox="1"/>
          <p:nvPr/>
        </p:nvSpPr>
        <p:spPr>
          <a:xfrm>
            <a:off x="5487919" y="388544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60770" y="3646438"/>
            <a:ext cx="6297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-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647634" y="657304"/>
            <a:ext cx="11041380" cy="5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Электронная медицинская карта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20072" y="2020108"/>
            <a:ext cx="498152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 данный момент в </a:t>
            </a:r>
            <a:r>
              <a:rPr lang="ru-RU" sz="2800" i="1" dirty="0"/>
              <a:t>электронной медицинской карте</a:t>
            </a:r>
            <a:r>
              <a:rPr lang="ru-RU" sz="2800" dirty="0"/>
              <a:t> </a:t>
            </a:r>
            <a:r>
              <a:rPr lang="ru-RU" sz="2800" dirty="0" smtClean="0"/>
              <a:t>доступны:  </a:t>
            </a:r>
          </a:p>
          <a:p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протоколы </a:t>
            </a:r>
            <a:r>
              <a:rPr lang="ru-RU" sz="2800" dirty="0"/>
              <a:t>осмотров врачей,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результаты </a:t>
            </a:r>
            <a:r>
              <a:rPr lang="ru-RU" sz="2800" dirty="0"/>
              <a:t>лабораторных и инструментальных исследований</a:t>
            </a:r>
            <a:r>
              <a:rPr lang="ru-RU" sz="2800" dirty="0" smtClean="0"/>
              <a:t>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прививочная </a:t>
            </a:r>
            <a:r>
              <a:rPr lang="ru-RU" sz="2800" dirty="0"/>
              <a:t>карта,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результаты </a:t>
            </a:r>
            <a:r>
              <a:rPr lang="ru-RU" sz="2800" dirty="0"/>
              <a:t>анализов на Covid-19,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данные </a:t>
            </a:r>
            <a:r>
              <a:rPr lang="ru-RU" sz="2800" dirty="0"/>
              <a:t>о вызовах скорой помощи. </a:t>
            </a:r>
            <a:endParaRPr lang="ru-RU" sz="40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д</a:t>
            </a:r>
            <a:r>
              <a:rPr lang="ru-RU" sz="2800" dirty="0" smtClean="0"/>
              <a:t>анные о госпитализации</a:t>
            </a:r>
          </a:p>
        </p:txBody>
      </p:sp>
      <p:sp>
        <p:nvSpPr>
          <p:cNvPr id="1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bez-bashkorttar.ru/images/editor/dtxcxn-vbj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7274" y="1480086"/>
            <a:ext cx="7747286" cy="547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0987AD-5BA3-3842-ABBA-91C9FC090072}"/>
              </a:ext>
            </a:extLst>
          </p:cNvPr>
          <p:cNvSpPr txBox="1"/>
          <p:nvPr/>
        </p:nvSpPr>
        <p:spPr>
          <a:xfrm>
            <a:off x="5487919" y="388544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0B13F5-D643-CC43-91C3-8A0CD315F7F9}"/>
              </a:ext>
            </a:extLst>
          </p:cNvPr>
          <p:cNvSpPr txBox="1"/>
          <p:nvPr/>
        </p:nvSpPr>
        <p:spPr>
          <a:xfrm>
            <a:off x="647633" y="7506686"/>
            <a:ext cx="11649469" cy="1077218"/>
          </a:xfrm>
          <a:prstGeom prst="rect">
            <a:avLst/>
          </a:prstGeom>
          <a:solidFill>
            <a:srgbClr val="CEF3F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 </a:t>
            </a:r>
            <a:r>
              <a:rPr lang="ru-RU" sz="3200" b="1" dirty="0"/>
              <a:t>1 января 2022 </a:t>
            </a:r>
            <a:r>
              <a:rPr lang="ru-RU" sz="3200" dirty="0" smtClean="0"/>
              <a:t>года </a:t>
            </a:r>
            <a:r>
              <a:rPr lang="ru-RU" sz="3200" dirty="0"/>
              <a:t>выдача листков нетрудоспособности будет осуществляться </a:t>
            </a:r>
            <a:r>
              <a:rPr lang="ru-RU" sz="3200" b="1" dirty="0"/>
              <a:t>только в электронном виде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60770" y="3646438"/>
            <a:ext cx="6297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-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647634" y="657304"/>
            <a:ext cx="11041380" cy="5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Электронные листки нетрудоспособности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2367" y="1480087"/>
            <a:ext cx="64724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Преимущества электронного документа</a:t>
            </a:r>
            <a:r>
              <a:rPr lang="ru-RU" sz="2000" dirty="0" smtClean="0"/>
              <a:t>: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электронный листок невозможно потерять или испортить;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у работодателя и у работника появляется возможность отследить прохождение больничного в режиме </a:t>
            </a:r>
            <a:r>
              <a:rPr lang="ru-RU" sz="2000" dirty="0" err="1"/>
              <a:t>on-line</a:t>
            </a:r>
            <a:r>
              <a:rPr lang="ru-RU" sz="2000" dirty="0"/>
              <a:t>, узнать расчет и размер назначенного пособия по временной нетрудоспособности и других выплат Фонда в личном кабинете;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исключается возможность подделки листков нетрудоспособности  и неверного заполнения;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исчезает необходимость повторного обращения работника в поликлинику для переоформления листка в случае ошибок;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уменьшаются: бумажный архив документов у работодателя и количество бланков строгой отчетности у медицинских организаций;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упрощается система передачи данных в ФСС для выплаты пособий.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158" y="4799840"/>
            <a:ext cx="2139547" cy="3110756"/>
          </a:xfrm>
          <a:prstGeom prst="rect">
            <a:avLst/>
          </a:prstGeom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7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усеченным и одним скругленным углом 21"/>
          <p:cNvSpPr/>
          <p:nvPr/>
        </p:nvSpPr>
        <p:spPr>
          <a:xfrm flipH="1" flipV="1">
            <a:off x="0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rgbClr val="417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533AF6-1C66-5549-BC72-FF91C81E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925418" y="504548"/>
            <a:ext cx="5783856" cy="5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Электронное направление </a:t>
            </a:r>
          </a:p>
          <a:p>
            <a:pPr>
              <a:lnSpc>
                <a:spcPts val="3000"/>
              </a:lnSpc>
            </a:pPr>
            <a:r>
              <a:rPr lang="ru-RU" sz="40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молочную кухню</a:t>
            </a:r>
            <a:endParaRPr lang="ru-RU" sz="40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Рисунок 2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1975846"/>
            <a:ext cx="9705863" cy="4458005"/>
          </a:xfrm>
          <a:prstGeom prst="rect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58925" y="7028762"/>
            <a:ext cx="10752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На </a:t>
            </a:r>
            <a:r>
              <a:rPr lang="ru-RU" sz="3200" b="1" dirty="0"/>
              <a:t>mos.ru</a:t>
            </a:r>
            <a:r>
              <a:rPr lang="ru-RU" sz="3200" dirty="0"/>
              <a:t> можно выбрать удобный график и место выдачи, а получить продукты в молочно-раздаточном пункте — </a:t>
            </a:r>
            <a:endParaRPr lang="ru-RU" sz="3200" dirty="0" smtClean="0"/>
          </a:p>
          <a:p>
            <a:r>
              <a:rPr lang="ru-RU" sz="3200" dirty="0" smtClean="0"/>
              <a:t>без </a:t>
            </a:r>
            <a:r>
              <a:rPr lang="ru-RU" sz="3200" dirty="0"/>
              <a:t>необходимости ежемесячного посещения поликлиники.</a:t>
            </a:r>
          </a:p>
        </p:txBody>
      </p:sp>
    </p:spTree>
    <p:extLst>
      <p:ext uri="{BB962C8B-B14F-4D97-AF65-F5344CB8AC3E}">
        <p14:creationId xmlns:p14="http://schemas.microsoft.com/office/powerpoint/2010/main" val="261092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усеченным и одним скругленным углом 21"/>
          <p:cNvSpPr/>
          <p:nvPr/>
        </p:nvSpPr>
        <p:spPr>
          <a:xfrm flipH="1" flipV="1">
            <a:off x="-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rgbClr val="417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5D4B78-10B7-BA41-8C78-FDBA7B19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" y="7861948"/>
            <a:ext cx="12801603" cy="1132280"/>
          </a:xfrm>
          <a:solidFill>
            <a:srgbClr val="CEF3FA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122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–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ЕДИНАЯ МЕДИЦИНСКАЯ СПРАВОЧНАЯ СЛУЖБА МОСКВЫ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816B08-9CE0-2A4D-A366-CE43B8F9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592" y="2260676"/>
            <a:ext cx="10874560" cy="1132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0" i="0" dirty="0">
                <a:solidFill>
                  <a:srgbClr val="000000"/>
                </a:solidFill>
                <a:effectLst/>
              </a:rPr>
              <a:t>В связи с организацией Единой медицинской справочной службы города Москвы для вызова врача на дом или получения справочной информации пользуйтесь единым номером </a:t>
            </a:r>
            <a:r>
              <a:rPr lang="ru-RU" sz="2800" b="1" i="0" dirty="0" smtClean="0">
                <a:solidFill>
                  <a:srgbClr val="000000"/>
                </a:solidFill>
                <a:effectLst/>
              </a:rPr>
              <a:t>122</a:t>
            </a:r>
            <a:endParaRPr lang="en-US" sz="28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533AF6-1C66-5549-BC72-FF91C81E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1217592" y="518401"/>
            <a:ext cx="10635130" cy="5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3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ЕДИНАЯ МЕДИЦИНСКАЯ </a:t>
            </a:r>
            <a:r>
              <a:rPr lang="ru-RU" sz="32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СПРАВОЧНАЯ</a:t>
            </a:r>
          </a:p>
          <a:p>
            <a:pPr>
              <a:lnSpc>
                <a:spcPts val="3000"/>
              </a:lnSpc>
            </a:pPr>
            <a:r>
              <a:rPr lang="ru-RU" sz="32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СЛУЖБА МОСКВЫ</a:t>
            </a:r>
            <a:endParaRPr lang="ru-RU" sz="32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9964358" y="143265"/>
            <a:ext cx="1680305" cy="1701574"/>
            <a:chOff x="8632171" y="523953"/>
            <a:chExt cx="1888364" cy="1912267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2171" y="523953"/>
              <a:ext cx="1888364" cy="1912267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9455349" y="1000190"/>
              <a:ext cx="96372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4000" b="1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122</a:t>
              </a:r>
            </a:p>
          </p:txBody>
        </p:sp>
        <p:sp>
          <p:nvSpPr>
            <p:cNvPr id="11" name="Крест 10"/>
            <p:cNvSpPr/>
            <p:nvPr/>
          </p:nvSpPr>
          <p:spPr>
            <a:xfrm>
              <a:off x="8838395" y="1653061"/>
              <a:ext cx="410730" cy="410730"/>
            </a:xfrm>
            <a:prstGeom prst="plus">
              <a:avLst>
                <a:gd name="adj" fmla="val 30758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3418536" y="5296982"/>
            <a:ext cx="64008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</a:rPr>
              <a:t>ВЫЗОВ </a:t>
            </a:r>
            <a:r>
              <a:rPr lang="en-US" sz="4000" b="1" dirty="0">
                <a:solidFill>
                  <a:srgbClr val="000000"/>
                </a:solidFill>
              </a:rPr>
              <a:t>ВРАЧА НА ДОМ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</a:rPr>
              <a:t>СПРАВОЧНАЯ ИНФОРМАЦИЯ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11652" y="4285623"/>
            <a:ext cx="7251858" cy="646331"/>
          </a:xfrm>
          <a:prstGeom prst="rect">
            <a:avLst/>
          </a:prstGeom>
          <a:solidFill>
            <a:srgbClr val="CEF3FA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Функции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292257" y="8083856"/>
            <a:ext cx="710753" cy="688463"/>
            <a:chOff x="8632171" y="523953"/>
            <a:chExt cx="1888364" cy="1912267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2171" y="523953"/>
              <a:ext cx="1888364" cy="1912267"/>
            </a:xfrm>
            <a:prstGeom prst="rect">
              <a:avLst/>
            </a:prstGeom>
          </p:spPr>
        </p:pic>
        <p:sp>
          <p:nvSpPr>
            <p:cNvPr id="18" name="Крест 17"/>
            <p:cNvSpPr/>
            <p:nvPr/>
          </p:nvSpPr>
          <p:spPr>
            <a:xfrm>
              <a:off x="8838395" y="1653061"/>
              <a:ext cx="410730" cy="410730"/>
            </a:xfrm>
            <a:prstGeom prst="plus">
              <a:avLst>
                <a:gd name="adj" fmla="val 30758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Овал 18"/>
          <p:cNvSpPr/>
          <p:nvPr/>
        </p:nvSpPr>
        <p:spPr>
          <a:xfrm>
            <a:off x="3021809" y="5518568"/>
            <a:ext cx="247078" cy="247078"/>
          </a:xfrm>
          <a:prstGeom prst="ellipse">
            <a:avLst/>
          </a:prstGeom>
          <a:solidFill>
            <a:srgbClr val="426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021809" y="6334331"/>
            <a:ext cx="247078" cy="247078"/>
          </a:xfrm>
          <a:prstGeom prst="ellipse">
            <a:avLst/>
          </a:prstGeom>
          <a:solidFill>
            <a:srgbClr val="426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598" y="3812393"/>
            <a:ext cx="2193038" cy="39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2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1"/>
          <a:stretch/>
        </p:blipFill>
        <p:spPr>
          <a:xfrm rot="5400000">
            <a:off x="5815740" y="2646337"/>
            <a:ext cx="1170119" cy="1280160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B57ACD-0F35-1744-BBE6-FFB3D8611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895" y="2136741"/>
            <a:ext cx="10399363" cy="395206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 smtClean="0"/>
              <a:t>ДГП14</a:t>
            </a:r>
            <a:r>
              <a:rPr lang="ru-RU" sz="2400" dirty="0" smtClean="0"/>
              <a:t>5</a:t>
            </a:r>
            <a:r>
              <a:rPr lang="en-US" sz="2400" dirty="0" smtClean="0"/>
              <a:t> </a:t>
            </a:r>
            <a:r>
              <a:rPr lang="en-US" sz="2400" dirty="0" err="1"/>
              <a:t>обеспечивает</a:t>
            </a:r>
            <a:r>
              <a:rPr lang="en-US" sz="2400" dirty="0"/>
              <a:t> </a:t>
            </a:r>
            <a:r>
              <a:rPr lang="en-US" sz="2400" dirty="0" err="1"/>
              <a:t>медицинскую</a:t>
            </a:r>
            <a:r>
              <a:rPr lang="en-US" sz="2400" dirty="0"/>
              <a:t> </a:t>
            </a:r>
            <a:r>
              <a:rPr lang="en-US" sz="2400" dirty="0" err="1"/>
              <a:t>помощь</a:t>
            </a:r>
            <a:r>
              <a:rPr lang="en-US" sz="2400" dirty="0"/>
              <a:t> </a:t>
            </a:r>
            <a:r>
              <a:rPr lang="en-US" sz="2400" dirty="0" err="1"/>
              <a:t>детскому</a:t>
            </a:r>
            <a:r>
              <a:rPr lang="en-US" sz="2400" dirty="0"/>
              <a:t> </a:t>
            </a:r>
            <a:r>
              <a:rPr lang="en-US" sz="2400" dirty="0" err="1"/>
              <a:t>населению</a:t>
            </a:r>
            <a:r>
              <a:rPr lang="en-US" sz="2400" dirty="0"/>
              <a:t> </a:t>
            </a:r>
            <a:r>
              <a:rPr lang="en-US" sz="2400" dirty="0" err="1" smtClean="0"/>
              <a:t>районов</a:t>
            </a:r>
            <a:r>
              <a:rPr lang="ru-RU" sz="2400" dirty="0" smtClean="0"/>
              <a:t>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cap="small" dirty="0" err="1" smtClean="0"/>
              <a:t>Братеево</a:t>
            </a:r>
            <a:r>
              <a:rPr lang="ru-RU" sz="2800" b="1" cap="small" dirty="0" smtClean="0"/>
              <a:t>, </a:t>
            </a:r>
            <a:r>
              <a:rPr lang="ru-RU" sz="2800" b="1" cap="small" dirty="0" err="1" smtClean="0"/>
              <a:t>Зябликово</a:t>
            </a:r>
            <a:r>
              <a:rPr lang="ru-RU" sz="2800" b="1" cap="small" dirty="0" smtClean="0"/>
              <a:t>, Москворечье-</a:t>
            </a:r>
            <a:r>
              <a:rPr lang="ru-RU" sz="2800" b="1" cap="small" dirty="0" err="1" smtClean="0"/>
              <a:t>Сабурово</a:t>
            </a:r>
            <a:r>
              <a:rPr lang="ru-RU" sz="2800" b="1" cap="small" dirty="0" smtClean="0"/>
              <a:t> </a:t>
            </a:r>
            <a:r>
              <a:rPr lang="ru-RU" sz="2800" b="1" dirty="0" smtClean="0"/>
              <a:t>(частично)</a:t>
            </a:r>
            <a:endParaRPr lang="en-US" sz="2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/>
              <a:t>В</a:t>
            </a:r>
            <a:r>
              <a:rPr lang="en-US" sz="2400" dirty="0" smtClean="0"/>
              <a:t> </a:t>
            </a:r>
            <a:r>
              <a:rPr lang="ru-RU" sz="2400" dirty="0" smtClean="0"/>
              <a:t>с</a:t>
            </a:r>
            <a:r>
              <a:rPr lang="en-US" sz="2400" dirty="0" err="1" smtClean="0"/>
              <a:t>остав</a:t>
            </a:r>
            <a:r>
              <a:rPr lang="en-US" sz="2400" dirty="0" smtClean="0"/>
              <a:t> </a:t>
            </a:r>
            <a:r>
              <a:rPr lang="en-US" sz="2400" dirty="0"/>
              <a:t>ДГП </a:t>
            </a:r>
            <a:r>
              <a:rPr lang="en-US" sz="2400" dirty="0" smtClean="0"/>
              <a:t>14</a:t>
            </a:r>
            <a:r>
              <a:rPr lang="ru-RU" sz="2400" dirty="0" smtClean="0"/>
              <a:t>5</a:t>
            </a:r>
            <a:r>
              <a:rPr lang="en-US" sz="2400" dirty="0" smtClean="0"/>
              <a:t> </a:t>
            </a:r>
            <a:r>
              <a:rPr lang="en-US" sz="2400" dirty="0" err="1" smtClean="0"/>
              <a:t>вход</a:t>
            </a:r>
            <a:r>
              <a:rPr lang="ru-RU" sz="2400" dirty="0" smtClean="0"/>
              <a:t>я</a:t>
            </a:r>
            <a:r>
              <a:rPr lang="en-US" sz="2400" dirty="0" smtClean="0"/>
              <a:t>т</a:t>
            </a:r>
            <a:r>
              <a:rPr lang="ru-RU" sz="2400" dirty="0" smtClean="0"/>
              <a:t>: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marL="534988" indent="-263525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/>
              <a:t>ДГП№145 (головное здание)  </a:t>
            </a:r>
            <a:r>
              <a:rPr lang="ru-RU" sz="2400" dirty="0" smtClean="0"/>
              <a:t>по адресу: </a:t>
            </a:r>
            <a:r>
              <a:rPr lang="ru-RU" sz="2400" dirty="0" err="1" smtClean="0"/>
              <a:t>Борисовские</a:t>
            </a:r>
            <a:r>
              <a:rPr lang="ru-RU" sz="2400" dirty="0" smtClean="0"/>
              <a:t> пруды, д.10, корп.3</a:t>
            </a:r>
          </a:p>
          <a:p>
            <a:pPr marL="534988" indent="-263525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/>
              <a:t>Филиал №1 </a:t>
            </a:r>
            <a:r>
              <a:rPr lang="ru-RU" sz="2400" dirty="0" smtClean="0"/>
              <a:t>по адресу:Алма-Атинская,д.6,корп.1(бывшая ДГП №127) </a:t>
            </a:r>
          </a:p>
          <a:p>
            <a:pPr marL="534988" indent="-263525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/>
              <a:t>Подразделение по адресу: Ореховый бульвар,49/1</a:t>
            </a:r>
            <a:r>
              <a:rPr lang="ru-RU" sz="2400" dirty="0" smtClean="0"/>
              <a:t>(бывшая ДГП № 121)</a:t>
            </a:r>
          </a:p>
          <a:p>
            <a:pPr marL="534988" indent="-263525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/>
              <a:t>Детская зона при ГП № 210,</a:t>
            </a:r>
            <a:r>
              <a:rPr lang="ru-RU" sz="2400" dirty="0" smtClean="0"/>
              <a:t> по адресу: Каширское шоссе д,57 корп.1 </a:t>
            </a:r>
            <a:endParaRPr lang="en-US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40F0DF8-95C8-2B47-922B-7E6CB2FC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с одним усеченным и одним скругленным углом 7"/>
          <p:cNvSpPr/>
          <p:nvPr/>
        </p:nvSpPr>
        <p:spPr>
          <a:xfrm flipH="1" flipV="1">
            <a:off x="-2" y="278966"/>
            <a:ext cx="6492191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B3B8EE-BEDD-5F4E-93F4-428CE693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24" y="407188"/>
            <a:ext cx="3292648" cy="797442"/>
          </a:xfrm>
        </p:spPr>
        <p:txBody>
          <a:bodyPr/>
          <a:lstStyle/>
          <a:p>
            <a:r>
              <a:rPr lang="en-US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  <a:endParaRPr lang="ru-RU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6020" name="Picture 4" descr="https://avatars.mds.yandex.net/get-districts/403922/2a00000171c4aad583b2926a0fcea35e8891/optimiz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253317"/>
            <a:ext cx="3111910" cy="2949677"/>
          </a:xfrm>
          <a:prstGeom prst="rect">
            <a:avLst/>
          </a:prstGeom>
          <a:noFill/>
        </p:spPr>
      </p:pic>
      <p:pic>
        <p:nvPicPr>
          <p:cNvPr id="86023" name="Picture 7" descr="D:\Информационно справочный отдел\СИО\Ресепшен 121\20180131_1351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4516" y="6253315"/>
            <a:ext cx="5309419" cy="2979175"/>
          </a:xfrm>
          <a:prstGeom prst="rect">
            <a:avLst/>
          </a:prstGeom>
          <a:noFill/>
        </p:spPr>
      </p:pic>
      <p:pic>
        <p:nvPicPr>
          <p:cNvPr id="86018" name="Picture 2" descr="https://avatars.mds.yandex.net/get-districts/1767466/2a00000171c42f27df67db6beca741e8881f/optimiz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85006" y="6223819"/>
            <a:ext cx="3716594" cy="3008671"/>
          </a:xfrm>
          <a:prstGeom prst="rect">
            <a:avLst/>
          </a:prstGeom>
          <a:noFill/>
        </p:spPr>
      </p:pic>
      <p:pic>
        <p:nvPicPr>
          <p:cNvPr id="86022" name="Picture 6" descr="http://moscowalk.ru/images/2019/progulki/Zadonsky_passage/Zadonsky_passage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7792" y="6223819"/>
            <a:ext cx="3421627" cy="3008673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00" y="8040972"/>
            <a:ext cx="1356363" cy="19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Прямоугольник с одним усеченным и одним скругленным углом 8"/>
          <p:cNvSpPr/>
          <p:nvPr/>
        </p:nvSpPr>
        <p:spPr>
          <a:xfrm flipH="1" flipV="1">
            <a:off x="-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D2986DC6-9DE5-7B48-91D9-750C8980A683}"/>
              </a:ext>
            </a:extLst>
          </p:cNvPr>
          <p:cNvSpPr txBox="1">
            <a:spLocks/>
          </p:cNvSpPr>
          <p:nvPr/>
        </p:nvSpPr>
        <p:spPr>
          <a:xfrm>
            <a:off x="2138766" y="278965"/>
            <a:ext cx="9469671" cy="13962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Московский стандарт поликлиник</a:t>
            </a:r>
            <a:endParaRPr lang="ru-RU" sz="18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93" y="529301"/>
            <a:ext cx="955800" cy="8357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5210" y="5138237"/>
            <a:ext cx="3300626" cy="47526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54030" y="1761744"/>
            <a:ext cx="45004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/>
              <a:t>В </a:t>
            </a:r>
            <a:r>
              <a:rPr lang="ru-RU" sz="2800" dirty="0"/>
              <a:t>рамках подготовки к открытию </a:t>
            </a:r>
            <a:r>
              <a:rPr lang="ru-RU" sz="2800" b="1" dirty="0"/>
              <a:t>Филиала № 1 после капитального ремонта</a:t>
            </a:r>
            <a:r>
              <a:rPr lang="ru-RU" sz="2800" dirty="0"/>
              <a:t> по новому московскому стандарту поликлиник,  </a:t>
            </a:r>
            <a:r>
              <a:rPr lang="ru-RU" sz="2800" b="1" dirty="0"/>
              <a:t>сотрудники МФЦ </a:t>
            </a:r>
            <a:r>
              <a:rPr lang="ru-RU" sz="2800" dirty="0"/>
              <a:t>в пилотном формате уже выполняют функции администраторов в поликлинике</a:t>
            </a:r>
            <a:r>
              <a:rPr lang="ru-RU" sz="2800" dirty="0" smtClean="0"/>
              <a:t>.</a:t>
            </a: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4" y="1761744"/>
            <a:ext cx="7647545" cy="449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5274" y="6677965"/>
            <a:ext cx="84643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/>
              <a:t>Они встречают пациентов на входе, помогают записаться к нужному специалисту, консультируют по вопросам графика работы врачей и прикреплению к медучреждению, помогают ориентироваться на территории поликлиники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459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4D7A033-9AA0-0A4B-A135-F9DEDFBD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30129" y="618357"/>
            <a:ext cx="5750379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Мероприятия 2021 года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" y="1536198"/>
            <a:ext cx="764857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9760" y="6578423"/>
            <a:ext cx="6165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Поздравление коллектива </a:t>
            </a:r>
          </a:p>
          <a:p>
            <a:pPr algn="ctr"/>
            <a:r>
              <a:rPr lang="ru-RU" sz="2400" b="1" dirty="0" smtClean="0"/>
              <a:t>Детской </a:t>
            </a:r>
            <a:r>
              <a:rPr lang="ru-RU" sz="2400" b="1" dirty="0"/>
              <a:t>городской поликлиники 145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с наступающим </a:t>
            </a:r>
            <a:r>
              <a:rPr lang="ru-RU" sz="2400" b="1" dirty="0"/>
              <a:t>днём Медицинского работника </a:t>
            </a:r>
            <a:r>
              <a:rPr lang="ru-RU" sz="2400" b="1" dirty="0" smtClean="0"/>
              <a:t>от главного врача Борисовой Галины Николаевны и члена </a:t>
            </a:r>
            <a:r>
              <a:rPr lang="ru-RU" sz="2400" b="1" dirty="0"/>
              <a:t>Общественной палаты </a:t>
            </a:r>
            <a:r>
              <a:rPr lang="ru-RU" sz="2400" b="1" dirty="0" smtClean="0"/>
              <a:t>РФ – Нифантьева Евгения Олеговича</a:t>
            </a:r>
            <a:endParaRPr lang="ru-RU" sz="2400" b="1" dirty="0"/>
          </a:p>
        </p:txBody>
      </p:sp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780" y="5425059"/>
            <a:ext cx="574357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047" y="2228339"/>
            <a:ext cx="2632713" cy="34353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52" y="1579166"/>
            <a:ext cx="2278416" cy="408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4D7A033-9AA0-0A4B-A135-F9DEDFBD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30129" y="618357"/>
            <a:ext cx="5750379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Мероприятия 2021 года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43973" y="2047842"/>
            <a:ext cx="71432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0120"/>
            <a:r>
              <a:rPr lang="ru-RU" sz="2800" b="1" cap="small" dirty="0" smtClean="0"/>
              <a:t>Профсоюзная организация ДГП 145 активно участвует в жизни поликлиники. В декабре сотрудников и детей сотрудников поздравили с Новым годом.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08" y="1674656"/>
            <a:ext cx="4194047" cy="38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448" y="4047636"/>
            <a:ext cx="6197156" cy="507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25" y="5181148"/>
            <a:ext cx="3040067" cy="442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E8E2D46-9312-CC47-8FDB-A2B5BDD6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005248"/>
              </p:ext>
            </p:extLst>
          </p:nvPr>
        </p:nvGraphicFramePr>
        <p:xfrm>
          <a:off x="4698742" y="3204647"/>
          <a:ext cx="8245098" cy="6396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2" name="CorelDRAW" r:id="rId4" imgW="7445520" imgH="5807520" progId="">
                  <p:embed/>
                </p:oleObj>
              </mc:Choice>
              <mc:Fallback>
                <p:oleObj name="CorelDRAW" r:id="rId4" imgW="7445520" imgH="580752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8742" y="3204647"/>
                        <a:ext cx="8245098" cy="63965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D31B9F-64A8-0C4F-BEFB-12ECA78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883" y="3040831"/>
            <a:ext cx="9286757" cy="75591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+mn-lt"/>
              </a:rPr>
              <a:t>СПАСИБО ЗА ВНИМАНИЕ!</a:t>
            </a:r>
            <a:endParaRPr lang="ru-RU" sz="5400" b="1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411597"/>
              </p:ext>
            </p:extLst>
          </p:nvPr>
        </p:nvGraphicFramePr>
        <p:xfrm>
          <a:off x="629920" y="669699"/>
          <a:ext cx="1261421" cy="109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3" name="CorelDRAW" r:id="rId6" imgW="612720" imgH="535680" progId="">
                  <p:embed/>
                </p:oleObj>
              </mc:Choice>
              <mc:Fallback>
                <p:oleObj name="CorelDRAW" r:id="rId6" imgW="612720" imgH="5356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" y="669699"/>
                        <a:ext cx="1261421" cy="1094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66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85623" y="6335398"/>
            <a:ext cx="6291472" cy="1947080"/>
          </a:xfrm>
          <a:prstGeom prst="rect">
            <a:avLst/>
          </a:prstGeom>
          <a:solidFill>
            <a:schemeClr val="accent4">
              <a:alpha val="2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85623" y="4354286"/>
            <a:ext cx="6873498" cy="5269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85623" y="1627059"/>
            <a:ext cx="6772759" cy="6121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40F0DF8-95C8-2B47-922B-7E6CB2FC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с одним усеченным и одним скругленным углом 7"/>
          <p:cNvSpPr/>
          <p:nvPr/>
        </p:nvSpPr>
        <p:spPr>
          <a:xfrm flipH="1" flipV="1">
            <a:off x="-1" y="278967"/>
            <a:ext cx="9576353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B3B8EE-BEDD-5F4E-93F4-428CE693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24" y="407188"/>
            <a:ext cx="3292648" cy="797442"/>
          </a:xfrm>
        </p:spPr>
        <p:txBody>
          <a:bodyPr/>
          <a:lstStyle/>
          <a:p>
            <a:r>
              <a:rPr lang="en-US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  <a:endParaRPr lang="ru-RU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5623" y="1489876"/>
            <a:ext cx="10972057" cy="777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/>
              <a:t>Всего</a:t>
            </a:r>
            <a:r>
              <a:rPr lang="en-US" sz="2400" dirty="0"/>
              <a:t> </a:t>
            </a:r>
            <a:r>
              <a:rPr lang="en-US" sz="2400" dirty="0" err="1"/>
              <a:t>прикреплено</a:t>
            </a:r>
            <a:r>
              <a:rPr lang="ru-RU" sz="2400" dirty="0"/>
              <a:t>  </a:t>
            </a:r>
            <a:r>
              <a:rPr lang="ru-RU" sz="4000" b="1" dirty="0" smtClean="0">
                <a:solidFill>
                  <a:schemeClr val="bg1"/>
                </a:solidFill>
              </a:rPr>
              <a:t>33 674</a:t>
            </a:r>
            <a:r>
              <a:rPr lang="en-US" sz="4000" dirty="0" smtClean="0">
                <a:solidFill>
                  <a:srgbClr val="C234BF"/>
                </a:solidFill>
              </a:rPr>
              <a:t> </a:t>
            </a:r>
            <a:r>
              <a:rPr lang="en-US" sz="2400" dirty="0" err="1" smtClean="0"/>
              <a:t>детей</a:t>
            </a:r>
            <a:r>
              <a:rPr lang="ru-RU" sz="2400" dirty="0" smtClean="0"/>
              <a:t>.</a:t>
            </a:r>
            <a:endParaRPr lang="ru-RU" sz="900" dirty="0"/>
          </a:p>
          <a:p>
            <a:pPr>
              <a:lnSpc>
                <a:spcPct val="120000"/>
              </a:lnSpc>
            </a:pPr>
            <a:endParaRPr lang="en-US" sz="1000" dirty="0"/>
          </a:p>
          <a:p>
            <a:pPr>
              <a:lnSpc>
                <a:spcPct val="120000"/>
              </a:lnSpc>
            </a:pPr>
            <a:r>
              <a:rPr lang="en-US" sz="2400" dirty="0" smtClean="0"/>
              <a:t>ДГП </a:t>
            </a:r>
            <a:r>
              <a:rPr lang="en-US" sz="2400" dirty="0"/>
              <a:t>14</a:t>
            </a:r>
            <a:r>
              <a:rPr lang="ru-RU" sz="2400" dirty="0"/>
              <a:t>5</a:t>
            </a:r>
            <a:r>
              <a:rPr lang="en-US" sz="2400" dirty="0"/>
              <a:t> </a:t>
            </a:r>
            <a:r>
              <a:rPr lang="en-US" sz="2400" dirty="0" err="1" smtClean="0"/>
              <a:t>обслуживае</a:t>
            </a:r>
            <a:r>
              <a:rPr lang="ru-RU" sz="2400" dirty="0" smtClean="0"/>
              <a:t>т </a:t>
            </a:r>
            <a:r>
              <a:rPr lang="ru-RU" sz="2400" b="1" dirty="0" smtClean="0"/>
              <a:t>12</a:t>
            </a:r>
            <a:r>
              <a:rPr lang="ru-RU" sz="2400" dirty="0" smtClean="0"/>
              <a:t> об</a:t>
            </a:r>
            <a:r>
              <a:rPr lang="en-US" sz="2400" dirty="0" err="1" smtClean="0"/>
              <a:t>разовательных</a:t>
            </a:r>
            <a:r>
              <a:rPr lang="ru-RU" sz="2400" dirty="0" smtClean="0"/>
              <a:t>  холдингов, 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куда входят </a:t>
            </a:r>
            <a:r>
              <a:rPr lang="ru-RU" sz="2400" b="1" dirty="0" smtClean="0"/>
              <a:t>38</a:t>
            </a:r>
            <a:r>
              <a:rPr lang="ru-RU" sz="2400" dirty="0" smtClean="0"/>
              <a:t> детских дошкольных учреждений 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и </a:t>
            </a:r>
            <a:r>
              <a:rPr lang="ru-RU" sz="2400" b="1" dirty="0" smtClean="0"/>
              <a:t>29</a:t>
            </a:r>
            <a:r>
              <a:rPr lang="ru-RU" sz="2400" dirty="0" smtClean="0"/>
              <a:t> общеобразовательных школ 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Южного Административного Округа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ru-RU" sz="2400" dirty="0" smtClean="0"/>
              <a:t>В</a:t>
            </a:r>
            <a:r>
              <a:rPr lang="en-US" sz="2400" dirty="0" smtClean="0"/>
              <a:t> </a:t>
            </a:r>
            <a:r>
              <a:rPr lang="en-US" sz="2400" dirty="0"/>
              <a:t>ДГП 14</a:t>
            </a:r>
            <a:r>
              <a:rPr lang="ru-RU" sz="2400" dirty="0"/>
              <a:t>5</a:t>
            </a:r>
            <a:r>
              <a:rPr lang="en-US" sz="2400" dirty="0"/>
              <a:t> </a:t>
            </a:r>
            <a:r>
              <a:rPr lang="en-US" sz="2400" dirty="0" err="1"/>
              <a:t>работает</a:t>
            </a:r>
            <a:r>
              <a:rPr lang="en-US" sz="2400" dirty="0"/>
              <a:t> </a:t>
            </a:r>
            <a:r>
              <a:rPr lang="ru-RU" sz="3600" b="1" dirty="0" smtClean="0"/>
              <a:t>317</a:t>
            </a:r>
            <a:r>
              <a:rPr lang="en-US" sz="2400" dirty="0" smtClean="0"/>
              <a:t> </a:t>
            </a:r>
            <a:r>
              <a:rPr lang="en-US" sz="2400" dirty="0" err="1" smtClean="0"/>
              <a:t>сотрудников</a:t>
            </a:r>
            <a:endParaRPr lang="ru-RU" sz="2400" dirty="0" smtClean="0"/>
          </a:p>
          <a:p>
            <a:pPr marL="127000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113 </a:t>
            </a:r>
            <a:r>
              <a:rPr lang="en-US" sz="2400" dirty="0" err="1" smtClean="0"/>
              <a:t>врачей</a:t>
            </a:r>
            <a:r>
              <a:rPr lang="en-US" sz="2400" dirty="0" smtClean="0"/>
              <a:t>,</a:t>
            </a:r>
            <a:endParaRPr lang="ru-RU" sz="2400" dirty="0" smtClean="0"/>
          </a:p>
          <a:p>
            <a:pPr marL="127000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132 </a:t>
            </a:r>
            <a:r>
              <a:rPr lang="en-US" sz="2400" dirty="0" err="1" smtClean="0"/>
              <a:t>медицински</a:t>
            </a:r>
            <a:r>
              <a:rPr lang="ru-RU" sz="2400" dirty="0" smtClean="0"/>
              <a:t>х</a:t>
            </a:r>
            <a:r>
              <a:rPr lang="en-US" sz="2400" dirty="0" smtClean="0"/>
              <a:t> </a:t>
            </a:r>
            <a:r>
              <a:rPr lang="en-US" sz="2400" dirty="0" err="1" smtClean="0"/>
              <a:t>сестр</a:t>
            </a:r>
            <a:r>
              <a:rPr lang="ru-RU" sz="2400" dirty="0" smtClean="0"/>
              <a:t>ы</a:t>
            </a:r>
            <a:r>
              <a:rPr lang="en-US" sz="2400" dirty="0" smtClean="0"/>
              <a:t>, </a:t>
            </a:r>
            <a:endParaRPr lang="ru-RU" sz="2400" dirty="0" smtClean="0"/>
          </a:p>
          <a:p>
            <a:pPr marL="127000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72</a:t>
            </a:r>
            <a:r>
              <a:rPr lang="en-US" sz="2400" dirty="0" smtClean="0"/>
              <a:t> </a:t>
            </a:r>
            <a:r>
              <a:rPr lang="en-US" sz="2400" dirty="0" err="1" smtClean="0"/>
              <a:t>человек</a:t>
            </a:r>
            <a:r>
              <a:rPr lang="ru-RU" sz="2400" dirty="0" smtClean="0"/>
              <a:t>а </a:t>
            </a:r>
            <a:r>
              <a:rPr lang="en-US" sz="2400" dirty="0" err="1" smtClean="0"/>
              <a:t>прочего</a:t>
            </a:r>
            <a:r>
              <a:rPr lang="en-US" sz="2400" dirty="0" smtClean="0"/>
              <a:t> </a:t>
            </a:r>
            <a:r>
              <a:rPr lang="en-US" sz="2400" dirty="0" err="1" smtClean="0"/>
              <a:t>персонала</a:t>
            </a:r>
            <a:endParaRPr lang="ru-RU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В </a:t>
            </a:r>
            <a:r>
              <a:rPr lang="en-US" sz="2400" dirty="0" smtClean="0"/>
              <a:t>202</a:t>
            </a:r>
            <a:r>
              <a:rPr lang="ru-RU" sz="2400" dirty="0" smtClean="0"/>
              <a:t>1</a:t>
            </a:r>
            <a:r>
              <a:rPr lang="en-US" sz="2400" dirty="0" smtClean="0"/>
              <a:t> </a:t>
            </a:r>
            <a:r>
              <a:rPr lang="en-US" sz="2400" dirty="0" err="1"/>
              <a:t>году</a:t>
            </a:r>
            <a:r>
              <a:rPr lang="en-US" sz="2400" dirty="0"/>
              <a:t> в ДГП14</a:t>
            </a:r>
            <a:r>
              <a:rPr lang="ru-RU" sz="2400" dirty="0"/>
              <a:t>5</a:t>
            </a:r>
            <a:r>
              <a:rPr lang="en-US" sz="2400" dirty="0"/>
              <a:t> :</a:t>
            </a:r>
          </a:p>
          <a:p>
            <a:pPr marL="984250">
              <a:lnSpc>
                <a:spcPct val="120000"/>
              </a:lnSpc>
            </a:pPr>
            <a:r>
              <a:rPr lang="ru-RU" sz="2400" dirty="0"/>
              <a:t>Р</a:t>
            </a:r>
            <a:r>
              <a:rPr lang="en-US" sz="2400" dirty="0" err="1"/>
              <a:t>одилось</a:t>
            </a:r>
            <a:r>
              <a:rPr lang="en-US" sz="2400" dirty="0"/>
              <a:t> </a:t>
            </a:r>
            <a:r>
              <a:rPr lang="ru-RU" sz="2400" dirty="0"/>
              <a:t>Н</a:t>
            </a:r>
            <a:r>
              <a:rPr lang="en-US" sz="2400" dirty="0" err="1"/>
              <a:t>оворожденных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800" b="1" dirty="0" smtClean="0"/>
              <a:t>1202</a:t>
            </a:r>
            <a:endParaRPr lang="en-US" sz="2800" b="1" dirty="0"/>
          </a:p>
          <a:p>
            <a:pPr marL="984250">
              <a:lnSpc>
                <a:spcPct val="120000"/>
              </a:lnSpc>
            </a:pPr>
            <a:r>
              <a:rPr lang="ru-RU" sz="2400" dirty="0"/>
              <a:t>Н</a:t>
            </a:r>
            <a:r>
              <a:rPr lang="en-US" sz="2400" dirty="0" err="1"/>
              <a:t>аблюдалось</a:t>
            </a:r>
            <a:r>
              <a:rPr lang="en-US" sz="2400" dirty="0"/>
              <a:t> </a:t>
            </a:r>
            <a:r>
              <a:rPr lang="en-US" sz="2400" dirty="0" err="1"/>
              <a:t>детей</a:t>
            </a:r>
            <a:r>
              <a:rPr lang="en-US" sz="2400" dirty="0"/>
              <a:t> </a:t>
            </a:r>
            <a:r>
              <a:rPr lang="en-US" sz="2400" dirty="0" err="1"/>
              <a:t>инвалидо</a:t>
            </a:r>
            <a:r>
              <a:rPr lang="ru-RU" sz="2400" dirty="0"/>
              <a:t>в </a:t>
            </a:r>
            <a:r>
              <a:rPr lang="ru-RU" sz="2800" b="1" dirty="0" smtClean="0"/>
              <a:t>622</a:t>
            </a:r>
            <a:endParaRPr lang="en-US" sz="2800" b="1" dirty="0"/>
          </a:p>
          <a:p>
            <a:pPr marL="984250">
              <a:lnSpc>
                <a:spcPct val="120000"/>
              </a:lnSpc>
            </a:pPr>
            <a:r>
              <a:rPr lang="ru-RU" sz="2400" dirty="0"/>
              <a:t>Принято под опеку в приёмную или патронажную семью: </a:t>
            </a:r>
            <a:r>
              <a:rPr lang="ru-RU" sz="2800" b="1" dirty="0" smtClean="0"/>
              <a:t>182</a:t>
            </a:r>
            <a:r>
              <a:rPr lang="ru-RU" sz="2400" dirty="0" smtClean="0"/>
              <a:t> </a:t>
            </a:r>
            <a:endParaRPr lang="ru-RU" sz="2400" dirty="0"/>
          </a:p>
          <a:p>
            <a:pPr marL="984250">
              <a:lnSpc>
                <a:spcPct val="120000"/>
              </a:lnSpc>
            </a:pPr>
            <a:r>
              <a:rPr lang="ru-RU" sz="2400" i="1" dirty="0"/>
              <a:t>(в том числе </a:t>
            </a:r>
            <a:r>
              <a:rPr lang="ru-RU" sz="2400" i="1" dirty="0" smtClean="0"/>
              <a:t>23 </a:t>
            </a:r>
            <a:r>
              <a:rPr lang="ru-RU" sz="2400" i="1" dirty="0"/>
              <a:t>детей-инвалидов)</a:t>
            </a:r>
          </a:p>
          <a:p>
            <a:pPr marL="984250">
              <a:lnSpc>
                <a:spcPct val="120000"/>
              </a:lnSpc>
            </a:pPr>
            <a:endParaRPr lang="ru-RU" sz="2400" dirty="0" smtClean="0"/>
          </a:p>
        </p:txBody>
      </p:sp>
      <p:pic>
        <p:nvPicPr>
          <p:cNvPr id="27651" name="Picture 3" descr="C:\Users\ПК\Desktop\Downloads\pngwing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42" y="1627059"/>
            <a:ext cx="5159892" cy="629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-2" y="1849120"/>
            <a:ext cx="12801602" cy="3543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>
            <a:off x="1599254" y="5763489"/>
            <a:ext cx="4557757" cy="2899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6012" tIns="48006" rIns="96012" bIns="48006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cap="small" dirty="0" smtClean="0">
              <a:latin typeface="+mn-lt"/>
              <a:ea typeface="+mn-ea"/>
              <a:cs typeface="+mn-cs"/>
            </a:endParaRPr>
          </a:p>
          <a:p>
            <a:pPr marL="263525"/>
            <a:r>
              <a:rPr lang="ru-RU" sz="2400" b="1" cap="small" dirty="0" smtClean="0">
                <a:latin typeface="+mn-lt"/>
                <a:ea typeface="+mn-ea"/>
                <a:cs typeface="+mn-cs"/>
              </a:rPr>
              <a:t>Численность </a:t>
            </a:r>
            <a:r>
              <a:rPr lang="ru-RU" sz="2400" b="1" cap="small" dirty="0">
                <a:latin typeface="+mn-lt"/>
                <a:ea typeface="+mn-ea"/>
                <a:cs typeface="+mn-cs"/>
              </a:rPr>
              <a:t>прикрепленного населения</a:t>
            </a: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1913212" y="7049038"/>
            <a:ext cx="3765993" cy="809503"/>
          </a:xfrm>
          <a:prstGeom prst="rect">
            <a:avLst/>
          </a:prstGeom>
          <a:noFill/>
        </p:spPr>
        <p:txBody>
          <a:bodyPr vert="horz" lIns="96012" tIns="48006" rIns="96012" bIns="4800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cap="small" dirty="0" smtClean="0">
                <a:latin typeface="+mn-lt"/>
                <a:ea typeface="+mn-ea"/>
                <a:cs typeface="+mn-cs"/>
              </a:rPr>
              <a:t>33 674 </a:t>
            </a:r>
            <a:r>
              <a:rPr lang="ru-RU" sz="2400" b="1" cap="small" dirty="0" smtClean="0">
                <a:latin typeface="+mn-lt"/>
                <a:ea typeface="+mn-ea"/>
                <a:cs typeface="+mn-cs"/>
              </a:rPr>
              <a:t>человека</a:t>
            </a:r>
            <a:endParaRPr lang="ru-RU" sz="24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736316" y="2626696"/>
            <a:ext cx="1512168" cy="568738"/>
          </a:xfrm>
          <a:prstGeom prst="rect">
            <a:avLst/>
          </a:prstGeom>
        </p:spPr>
        <p:txBody>
          <a:bodyPr vert="horz" lIns="96012" tIns="48006" rIns="96012" bIns="4800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7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258002" y="3601517"/>
            <a:ext cx="1927088" cy="302434"/>
          </a:xfrm>
          <a:prstGeom prst="rect">
            <a:avLst/>
          </a:prstGeom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80" b="1" dirty="0">
              <a:solidFill>
                <a:prstClr val="black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274935" y="3195434"/>
            <a:ext cx="1512168" cy="960538"/>
          </a:xfrm>
          <a:prstGeom prst="rect">
            <a:avLst/>
          </a:prstGeom>
        </p:spPr>
        <p:txBody>
          <a:bodyPr vert="horz" lIns="96012" tIns="48006" rIns="96012" bIns="4800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940" dirty="0" smtClean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283359" y="3361554"/>
            <a:ext cx="1512168" cy="927527"/>
          </a:xfrm>
          <a:prstGeom prst="rect">
            <a:avLst/>
          </a:prstGeom>
        </p:spPr>
        <p:txBody>
          <a:bodyPr vert="horz" lIns="96012" tIns="48006" rIns="96012" bIns="4800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94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411335" y="4527548"/>
            <a:ext cx="1512168" cy="927527"/>
          </a:xfrm>
          <a:prstGeom prst="rect">
            <a:avLst/>
          </a:prstGeom>
        </p:spPr>
        <p:txBody>
          <a:bodyPr vert="horz" lIns="96012" tIns="48006" rIns="96012" bIns="4800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6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Прямоугольник с одним усеченным и одним скругленным углом 28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129" y="618357"/>
            <a:ext cx="10082156" cy="531870"/>
          </a:xfrm>
        </p:spPr>
        <p:txBody>
          <a:bodyPr>
            <a:noAutofit/>
          </a:bodyPr>
          <a:lstStyle/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показатели работы </a:t>
            </a:r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ДГП №145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75913" y="2365831"/>
            <a:ext cx="127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0120"/>
            <a:r>
              <a:rPr lang="ru-RU" b="1" cap="small" dirty="0"/>
              <a:t>ДГП № 145 </a:t>
            </a:r>
          </a:p>
          <a:p>
            <a:pPr defTabSz="960120"/>
            <a:r>
              <a:rPr lang="ru-RU" b="1" cap="small" dirty="0"/>
              <a:t>Гл. </a:t>
            </a:r>
            <a:r>
              <a:rPr lang="ru-RU" b="1" cap="small" dirty="0" smtClean="0"/>
              <a:t>здание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7244613" y="2028256"/>
            <a:ext cx="205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0120"/>
            <a:r>
              <a:rPr lang="ru-RU" b="1" cap="small" dirty="0" smtClean="0"/>
              <a:t>Посещений в </a:t>
            </a:r>
            <a:r>
              <a:rPr lang="ru-RU" b="1" cap="small" dirty="0"/>
              <a:t>смену</a:t>
            </a: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4725027" y="2446395"/>
            <a:ext cx="2271420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10 082 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49249" y="2055332"/>
            <a:ext cx="205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0120"/>
            <a:r>
              <a:rPr lang="ru-RU" b="1" cap="small" dirty="0" smtClean="0"/>
              <a:t>Прикреплено</a:t>
            </a:r>
            <a:endParaRPr lang="ru-RU" b="1" cap="small" dirty="0"/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7300682" y="2446395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419 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75913" y="3261341"/>
            <a:ext cx="127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0120"/>
            <a:r>
              <a:rPr lang="ru-RU" b="1" cap="small" dirty="0"/>
              <a:t>ДГП № 145 </a:t>
            </a:r>
          </a:p>
          <a:p>
            <a:pPr defTabSz="960120"/>
            <a:r>
              <a:rPr lang="ru-RU" b="1" cap="small" dirty="0" smtClean="0"/>
              <a:t>Филиал 1</a:t>
            </a:r>
            <a:endParaRPr lang="ru-RU" dirty="0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4725027" y="3341905"/>
            <a:ext cx="2271420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10 497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7300682" y="3341905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316 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75913" y="4225307"/>
            <a:ext cx="1723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0120"/>
            <a:r>
              <a:rPr lang="ru-RU" b="1" cap="small" dirty="0"/>
              <a:t>ДГП № 145 </a:t>
            </a:r>
          </a:p>
          <a:p>
            <a:pPr defTabSz="960120"/>
            <a:r>
              <a:rPr lang="ru-RU" b="1" cap="small" dirty="0" smtClean="0"/>
              <a:t>Подразделение</a:t>
            </a:r>
            <a:endParaRPr lang="ru-RU" dirty="0"/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4725027" y="4305871"/>
            <a:ext cx="2271420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13 095 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47" name="Заголовок 1"/>
          <p:cNvSpPr txBox="1">
            <a:spLocks/>
          </p:cNvSpPr>
          <p:nvPr/>
        </p:nvSpPr>
        <p:spPr>
          <a:xfrm>
            <a:off x="7300682" y="4305871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6012" tIns="48006" rIns="96012" bIns="4800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 smtClean="0">
                <a:latin typeface="+mn-lt"/>
                <a:ea typeface="+mn-ea"/>
                <a:cs typeface="+mn-cs"/>
              </a:rPr>
              <a:t>317 </a:t>
            </a:r>
            <a:r>
              <a:rPr lang="ru-RU" sz="2000" b="1" cap="small" dirty="0" smtClean="0">
                <a:latin typeface="+mn-lt"/>
                <a:ea typeface="+mn-ea"/>
                <a:cs typeface="+mn-cs"/>
              </a:rPr>
              <a:t>чел.</a:t>
            </a:r>
            <a:endParaRPr lang="ru-RU" sz="2000" b="1" cap="small" dirty="0">
              <a:latin typeface="+mn-lt"/>
              <a:ea typeface="+mn-ea"/>
              <a:cs typeface="+mn-cs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9651" y="5471865"/>
            <a:ext cx="3079584" cy="3205567"/>
          </a:xfrm>
          <a:prstGeom prst="rect">
            <a:avLst/>
          </a:prstGeom>
        </p:spPr>
      </p:pic>
      <p:sp>
        <p:nvSpPr>
          <p:cNvPr id="52" name="Заголовок 1"/>
          <p:cNvSpPr txBox="1">
            <a:spLocks/>
          </p:cNvSpPr>
          <p:nvPr/>
        </p:nvSpPr>
        <p:spPr>
          <a:xfrm>
            <a:off x="8531583" y="5918864"/>
            <a:ext cx="1480024" cy="717848"/>
          </a:xfrm>
          <a:prstGeom prst="rect">
            <a:avLst/>
          </a:prstGeom>
          <a:noFill/>
        </p:spPr>
        <p:txBody>
          <a:bodyPr vert="horz" lIns="96012" tIns="48006" rIns="96012" bIns="48006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cap="small" dirty="0" smtClean="0">
                <a:latin typeface="+mn-lt"/>
                <a:ea typeface="+mn-ea"/>
                <a:cs typeface="+mn-cs"/>
              </a:rPr>
              <a:t>16225</a:t>
            </a:r>
            <a:r>
              <a:rPr lang="ru-RU" sz="2400" b="1" cap="small" dirty="0" smtClean="0"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2400" b="1" cap="small" dirty="0" smtClean="0">
                <a:latin typeface="+mn-lt"/>
                <a:ea typeface="+mn-ea"/>
                <a:cs typeface="+mn-cs"/>
              </a:rPr>
              <a:t>девочек</a:t>
            </a:r>
            <a:endParaRPr lang="ru-RU" sz="2400" b="1" cap="small" dirty="0">
              <a:latin typeface="+mn-lt"/>
              <a:ea typeface="+mn-ea"/>
              <a:cs typeface="+mn-cs"/>
            </a:endParaRP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6741757" y="7945021"/>
            <a:ext cx="1789825" cy="717848"/>
          </a:xfrm>
          <a:prstGeom prst="rect">
            <a:avLst/>
          </a:prstGeom>
          <a:noFill/>
        </p:spPr>
        <p:txBody>
          <a:bodyPr vert="horz" lIns="96012" tIns="48006" rIns="96012" bIns="48006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cap="small" dirty="0" smtClean="0">
                <a:latin typeface="+mn-lt"/>
                <a:ea typeface="+mn-ea"/>
                <a:cs typeface="+mn-cs"/>
              </a:rPr>
              <a:t>17449</a:t>
            </a:r>
            <a:r>
              <a:rPr lang="ru-RU" sz="2400" b="1" cap="small" dirty="0" smtClean="0">
                <a:latin typeface="+mn-lt"/>
                <a:ea typeface="+mn-ea"/>
                <a:cs typeface="+mn-cs"/>
              </a:rPr>
              <a:t> мальчиков</a:t>
            </a:r>
            <a:endParaRPr lang="ru-RU" sz="2400" b="1" cap="small" dirty="0">
              <a:latin typeface="+mn-lt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848" y="5769030"/>
            <a:ext cx="1933968" cy="346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усеченным и одним скругленным углом 6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30129" y="618357"/>
            <a:ext cx="9392481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врачей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7042" name="Picture 2" descr="D:\DOC\Downloads\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8671" y="1562766"/>
            <a:ext cx="6916994" cy="3731905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121899"/>
              </p:ext>
            </p:extLst>
          </p:nvPr>
        </p:nvGraphicFramePr>
        <p:xfrm>
          <a:off x="1106131" y="5467096"/>
          <a:ext cx="9969907" cy="33649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00355"/>
                <a:gridCol w="2200355"/>
                <a:gridCol w="2111348"/>
                <a:gridCol w="1703568"/>
                <a:gridCol w="1754281"/>
              </a:tblGrid>
              <a:tr h="1603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Отчетный период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 врачей, включая профилактические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врачей по поводу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заболеваний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 на дому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Число профи-лактических посещений 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</a:tr>
              <a:tr h="96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/>
                        <a:t>       </a:t>
                      </a:r>
                      <a:r>
                        <a:rPr lang="ru-RU" sz="2400" b="1" dirty="0" smtClean="0"/>
                        <a:t> 2021г</a:t>
                      </a:r>
                      <a:r>
                        <a:rPr lang="ru-RU" sz="2400" b="1" dirty="0"/>
                        <a:t>.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/>
                        <a:t>493164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/>
                        <a:t>281876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/>
                        <a:t>65534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/>
                        <a:t>211288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</a:tr>
              <a:tr h="96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       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/>
                        <a:t>2020г.</a:t>
                      </a:r>
                      <a:endParaRPr lang="ru-RU" sz="240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314812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178290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38421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136522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</a:tr>
            </a:tbl>
          </a:graphicData>
        </a:graphic>
      </p:graphicFrame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6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710706"/>
              </p:ext>
            </p:extLst>
          </p:nvPr>
        </p:nvGraphicFramePr>
        <p:xfrm>
          <a:off x="565732" y="1444265"/>
          <a:ext cx="10717033" cy="7685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29"/>
                <a:gridCol w="4541459"/>
                <a:gridCol w="2060518"/>
                <a:gridCol w="1864995"/>
                <a:gridCol w="1625832"/>
              </a:tblGrid>
              <a:tr h="6425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N 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Отчетный период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2021г.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Данные за год,  </a:t>
                      </a:r>
                      <a:r>
                        <a:rPr lang="ru-RU" sz="1200" dirty="0" err="1">
                          <a:effectLst/>
                        </a:rPr>
                        <a:t>предшествующ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отчетному 2020г.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Динамика  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  изменений 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 показателя %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5711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Зарегистрировано заболеваний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ВСЕГО: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114047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102404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+11,3%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24989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ИЗ НИХ: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Инфекционные </a:t>
                      </a:r>
                      <a:r>
                        <a:rPr lang="ru-RU" sz="1400" dirty="0" smtClean="0">
                          <a:effectLst/>
                        </a:rPr>
                        <a:t>и паразитарные </a:t>
                      </a:r>
                      <a:r>
                        <a:rPr lang="ru-RU" sz="1400" dirty="0">
                          <a:effectLst/>
                        </a:rPr>
                        <a:t>болезни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1828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1546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+18,2%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285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Новообразования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761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646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+17,8%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5929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эндокринной системы, расстройства питания и </a:t>
                      </a:r>
                      <a:r>
                        <a:rPr lang="ru-RU" sz="1400" dirty="0" smtClean="0">
                          <a:effectLst/>
                        </a:rPr>
                        <a:t>нарушения обмена </a:t>
                      </a:r>
                      <a:r>
                        <a:rPr lang="ru-RU" sz="1400" dirty="0">
                          <a:effectLst/>
                        </a:rPr>
                        <a:t>веществ 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1443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1146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+12,9%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285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нервной системы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5792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4703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+23,1%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системы кровообращения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865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657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+31,6%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9665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Острые респираторные инфекции верхних дыхательных путей (в том числе, больные новой корона-вирусной инфекцией (Covid-19)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30948             </a:t>
                      </a:r>
                      <a:r>
                        <a:rPr lang="ru-RU" sz="1600" dirty="0" smtClean="0">
                          <a:effectLst/>
                        </a:rPr>
                        <a:t>                               (</a:t>
                      </a:r>
                      <a:r>
                        <a:rPr lang="ru-RU" sz="1600" dirty="0">
                          <a:effectLst/>
                        </a:rPr>
                        <a:t>В </a:t>
                      </a:r>
                      <a:r>
                        <a:rPr lang="ru-RU" sz="1600" dirty="0" err="1">
                          <a:effectLst/>
                        </a:rPr>
                        <a:t>т.ч</a:t>
                      </a:r>
                      <a:r>
                        <a:rPr lang="ru-RU" sz="1600" dirty="0" smtClean="0">
                          <a:effectLst/>
                        </a:rPr>
                        <a:t>. (</a:t>
                      </a:r>
                      <a:r>
                        <a:rPr lang="ru-RU" sz="1600" dirty="0">
                          <a:effectLst/>
                        </a:rPr>
                        <a:t>Covid-19)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2986)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27739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(В </a:t>
                      </a:r>
                      <a:r>
                        <a:rPr lang="ru-RU" sz="1600" dirty="0" err="1">
                          <a:effectLst/>
                        </a:rPr>
                        <a:t>т.ч</a:t>
                      </a:r>
                      <a:r>
                        <a:rPr lang="ru-RU" sz="1600" dirty="0" smtClean="0">
                          <a:effectLst/>
                        </a:rPr>
                        <a:t>. (</a:t>
                      </a:r>
                      <a:r>
                        <a:rPr lang="ru-RU" sz="1600" dirty="0">
                          <a:effectLst/>
                        </a:rPr>
                        <a:t>Covid-19)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2029)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+11,5%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357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органов  пищеварения    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1689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3037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-44,4%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544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костно-мышечной системы и соединительной ткани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5747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4203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+36,7%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3012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мочеполовой системы        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3876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3421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+13,3%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глаза и его </a:t>
                      </a:r>
                      <a:r>
                        <a:rPr lang="ru-RU" sz="1400" dirty="0" smtClean="0">
                          <a:effectLst/>
                        </a:rPr>
                        <a:t>придаточного </a:t>
                      </a:r>
                      <a:r>
                        <a:rPr lang="ru-RU" sz="1400" dirty="0">
                          <a:effectLst/>
                        </a:rPr>
                        <a:t>аппарата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8054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7221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+11,5%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6158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Врожденные аномалии (пороки развития), деформации и </a:t>
                      </a:r>
                      <a:r>
                        <a:rPr lang="ru-RU" sz="1400" dirty="0" err="1">
                          <a:effectLst/>
                        </a:rPr>
                        <a:t>хромосо-мные</a:t>
                      </a:r>
                      <a:r>
                        <a:rPr lang="ru-RU" sz="1400" dirty="0">
                          <a:effectLst/>
                        </a:rPr>
                        <a:t> нарушения      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1212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1047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+15,7%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6111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Травмы, отравления и некоторые другие  последствия воздействия  </a:t>
                      </a:r>
                      <a:r>
                        <a:rPr lang="ru-RU" sz="1400" dirty="0" smtClean="0">
                          <a:effectLst/>
                        </a:rPr>
                        <a:t>внешних </a:t>
                      </a:r>
                      <a:r>
                        <a:rPr lang="ru-RU" sz="1400" dirty="0">
                          <a:effectLst/>
                        </a:rPr>
                        <a:t>причин          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15093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12576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+20%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285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уха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3107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2908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+6,8%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  <a:tr h="285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кожи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631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639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-1,3%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06863" y="2439988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6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5140" y="539973"/>
            <a:ext cx="9392481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>
                <a:solidFill>
                  <a:schemeClr val="bg1"/>
                </a:solidFill>
              </a:rPr>
              <a:t>Показатели здоровья населения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70351" y="5043669"/>
            <a:ext cx="1893581" cy="43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06863" y="2439988"/>
            <a:ext cx="1280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6"/>
          <p:cNvSpPr/>
          <p:nvPr/>
        </p:nvSpPr>
        <p:spPr>
          <a:xfrm flipH="1" flipV="1">
            <a:off x="-2" y="278966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5140" y="539973"/>
            <a:ext cx="9392481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91440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4400" b="1" dirty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Число детей по группам здоровья</a:t>
            </a:r>
            <a:endParaRPr lang="ru-RU" altLang="ru-RU" sz="5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216873"/>
              </p:ext>
            </p:extLst>
          </p:nvPr>
        </p:nvGraphicFramePr>
        <p:xfrm>
          <a:off x="945140" y="1985963"/>
          <a:ext cx="10562824" cy="6693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0509"/>
                <a:gridCol w="2479971"/>
                <a:gridCol w="1071403"/>
                <a:gridCol w="1071403"/>
                <a:gridCol w="919117"/>
                <a:gridCol w="765750"/>
                <a:gridCol w="764671"/>
              </a:tblGrid>
              <a:tr h="15000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показателя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Число прошедших профилактические осмотры в 2021г.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(человек)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Группы здоровья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5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</a:t>
                      </a: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II</a:t>
                      </a: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III</a:t>
                      </a: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IV</a:t>
                      </a: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V</a:t>
                      </a: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3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Всего детей в возрасте до 17 лет включительно, из них: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17194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4939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10526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1593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136</a:t>
                      </a:r>
                      <a:endParaRPr lang="ru-RU" sz="18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0 до </a:t>
                      </a:r>
                      <a:r>
                        <a:rPr lang="ru-RU" sz="2000" dirty="0" smtClean="0">
                          <a:effectLst/>
                        </a:rPr>
                        <a:t>4 </a:t>
                      </a:r>
                      <a:r>
                        <a:rPr lang="ru-RU" sz="2000" dirty="0">
                          <a:effectLst/>
                        </a:rPr>
                        <a:t>лет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3095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1487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1468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108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32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</a:t>
                      </a:r>
                      <a:r>
                        <a:rPr lang="ru-RU" sz="2000" dirty="0" smtClean="0">
                          <a:effectLst/>
                        </a:rPr>
                        <a:t>5 </a:t>
                      </a:r>
                      <a:r>
                        <a:rPr lang="ru-RU" sz="2000" dirty="0">
                          <a:effectLst/>
                        </a:rPr>
                        <a:t>до </a:t>
                      </a:r>
                      <a:r>
                        <a:rPr lang="ru-RU" sz="2000" dirty="0" smtClean="0">
                          <a:effectLst/>
                        </a:rPr>
                        <a:t>9 </a:t>
                      </a:r>
                      <a:r>
                        <a:rPr lang="ru-RU" sz="2000" dirty="0">
                          <a:effectLst/>
                        </a:rPr>
                        <a:t>лет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5110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1772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2981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318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236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От 10 до 14 лет</a:t>
                      </a:r>
                      <a:endParaRPr lang="ru-RU" sz="16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3940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935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2575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389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15 до 17 лет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5049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745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3502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778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24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03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F60CB94-0901-074E-9BA4-D94EEFDB1A84}"/>
              </a:ext>
            </a:extLst>
          </p:cNvPr>
          <p:cNvSpPr txBox="1"/>
          <p:nvPr/>
        </p:nvSpPr>
        <p:spPr>
          <a:xfrm>
            <a:off x="915829" y="4704758"/>
            <a:ext cx="108725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	</a:t>
            </a:r>
            <a:endParaRPr lang="ru-RU" sz="2400" dirty="0" smtClean="0"/>
          </a:p>
          <a:p>
            <a:pPr algn="just"/>
            <a:r>
              <a:rPr lang="ru-RU" sz="4000" dirty="0" smtClean="0"/>
              <a:t>С </a:t>
            </a:r>
            <a:r>
              <a:rPr lang="ru-RU" sz="4000" b="1" dirty="0"/>
              <a:t>22 июня 2021 года  </a:t>
            </a:r>
            <a:r>
              <a:rPr lang="ru-RU" sz="4000" dirty="0"/>
              <a:t>ГБУЗ «ДГП № 145 ДЗМ» принимала активное участие в </a:t>
            </a:r>
            <a:r>
              <a:rPr lang="ru-RU" sz="4000" dirty="0" smtClean="0"/>
              <a:t>клинических </a:t>
            </a:r>
            <a:r>
              <a:rPr lang="ru-RU" sz="4000" dirty="0"/>
              <a:t>исследованиях вакцины </a:t>
            </a:r>
            <a:r>
              <a:rPr lang="ru-RU" sz="4000" b="1" dirty="0"/>
              <a:t>«Гам-</a:t>
            </a:r>
            <a:r>
              <a:rPr lang="ru-RU" sz="4000" b="1" dirty="0" err="1"/>
              <a:t>Ковид</a:t>
            </a:r>
            <a:r>
              <a:rPr lang="ru-RU" sz="4000" b="1" dirty="0"/>
              <a:t>-</a:t>
            </a:r>
            <a:r>
              <a:rPr lang="ru-RU" sz="4000" b="1" dirty="0" err="1"/>
              <a:t>Вак</a:t>
            </a:r>
            <a:r>
              <a:rPr lang="ru-RU" sz="4000" b="1" dirty="0"/>
              <a:t>-М» </a:t>
            </a:r>
            <a:r>
              <a:rPr lang="ru-RU" sz="4000" b="1" dirty="0" smtClean="0"/>
              <a:t> </a:t>
            </a:r>
            <a:r>
              <a:rPr lang="ru-RU" sz="4000" dirty="0"/>
              <a:t>против </a:t>
            </a:r>
            <a:r>
              <a:rPr lang="ru-RU" sz="4000" dirty="0" smtClean="0"/>
              <a:t>COVID-19 </a:t>
            </a:r>
            <a:r>
              <a:rPr lang="ru-RU" sz="4000" b="1" dirty="0"/>
              <a:t>для детей 12–17 лет</a:t>
            </a:r>
            <a:r>
              <a:rPr lang="ru-RU" sz="4000" dirty="0"/>
              <a:t>. </a:t>
            </a:r>
            <a:endParaRPr lang="ru-RU" sz="3200" cap="small" dirty="0"/>
          </a:p>
          <a:p>
            <a:pPr algn="l"/>
            <a:endParaRPr lang="ru-RU" sz="2400" cap="small" dirty="0" smtClean="0"/>
          </a:p>
          <a:p>
            <a:pPr algn="l"/>
            <a:endParaRPr lang="ru-RU" sz="2400" cap="small" dirty="0"/>
          </a:p>
          <a:p>
            <a:pPr algn="l"/>
            <a:endParaRPr lang="ru-RU" sz="2400" cap="small" dirty="0" smtClean="0"/>
          </a:p>
        </p:txBody>
      </p:sp>
      <p:pic>
        <p:nvPicPr>
          <p:cNvPr id="2050" name="Picture 2" descr="C:\Users\0\Downloads\tempFileForShare_20210118-192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6195" y="1462100"/>
            <a:ext cx="4986025" cy="2732922"/>
          </a:xfrm>
          <a:prstGeom prst="rect">
            <a:avLst/>
          </a:prstGeom>
          <a:noFill/>
        </p:spPr>
      </p:pic>
      <p:sp>
        <p:nvSpPr>
          <p:cNvPr id="7" name="Прямоугольник с одним усеченным и одним скругленным углом 6"/>
          <p:cNvSpPr/>
          <p:nvPr/>
        </p:nvSpPr>
        <p:spPr>
          <a:xfrm flipH="1" flipV="1">
            <a:off x="0" y="357349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30129" y="618357"/>
            <a:ext cx="9392481" cy="53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Клинические исследования вакцины Спутник–М против </a:t>
            </a:r>
            <a:r>
              <a:rPr lang="en-US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" descr="http://cdn.iz.ru/sites/default/files/styles/900x506/public/news-2021-01/RIAN_6440566.HR_.ru_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01"/>
          <a:stretch/>
        </p:blipFill>
        <p:spPr bwMode="auto">
          <a:xfrm>
            <a:off x="6237420" y="1462100"/>
            <a:ext cx="4126869" cy="273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нак запрета 14"/>
          <p:cNvSpPr/>
          <p:nvPr/>
        </p:nvSpPr>
        <p:spPr>
          <a:xfrm>
            <a:off x="9863069" y="561962"/>
            <a:ext cx="1541777" cy="1541777"/>
          </a:xfrm>
          <a:prstGeom prst="noSmoking">
            <a:avLst>
              <a:gd name="adj" fmla="val 9920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Picture 220" descr="https://teletype.in/files/1c/82/1c82b2b4-87e9-4c6b-ac5a-001b5f3932b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6" r="23145"/>
          <a:stretch/>
        </p:blipFill>
        <p:spPr bwMode="auto">
          <a:xfrm>
            <a:off x="10087131" y="813044"/>
            <a:ext cx="1093655" cy="108626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6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F60CB94-0901-074E-9BA4-D94EEFDB1A84}"/>
              </a:ext>
            </a:extLst>
          </p:cNvPr>
          <p:cNvSpPr txBox="1"/>
          <p:nvPr/>
        </p:nvSpPr>
        <p:spPr>
          <a:xfrm>
            <a:off x="2943026" y="6910323"/>
            <a:ext cx="8339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С </a:t>
            </a:r>
            <a:r>
              <a:rPr lang="ru-RU" sz="2400" dirty="0"/>
              <a:t>начала июня был отмечен перманентный рост спроса на ПЦР-исследования, связанный в первую очередь с началом летних каникул, и требованиями, предъявляемыми в санаторно-курортных и других зонах отдыха.</a:t>
            </a:r>
          </a:p>
          <a:p>
            <a:pPr marL="538163">
              <a:spcAft>
                <a:spcPts val="2000"/>
              </a:spcAft>
            </a:pPr>
            <a:endParaRPr lang="ru-RU" sz="2400" b="1" cap="small" dirty="0" smtClean="0"/>
          </a:p>
        </p:txBody>
      </p:sp>
      <p:sp>
        <p:nvSpPr>
          <p:cNvPr id="7" name="Прямоугольник с одним усеченным и одним скругленным углом 6"/>
          <p:cNvSpPr/>
          <p:nvPr/>
        </p:nvSpPr>
        <p:spPr>
          <a:xfrm flipH="1" flipV="1">
            <a:off x="0" y="357349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30129" y="357350"/>
            <a:ext cx="9392481" cy="10538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ПЦР-исследования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148629"/>
              </p:ext>
            </p:extLst>
          </p:nvPr>
        </p:nvGraphicFramePr>
        <p:xfrm>
          <a:off x="830572" y="2694360"/>
          <a:ext cx="10464303" cy="2900785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408836"/>
                <a:gridCol w="2958630"/>
                <a:gridCol w="2685893"/>
                <a:gridCol w="2410944"/>
              </a:tblGrid>
              <a:tr h="19193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ПЦР исследования в профилактических целях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ПЦР исследования заболевших + контактных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экспресс-тестирование ИХА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727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Проведено исследований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6585</a:t>
                      </a:r>
                      <a:endParaRPr lang="ru-RU" sz="3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20020</a:t>
                      </a:r>
                      <a:endParaRPr lang="ru-RU" sz="3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effectLst/>
                        </a:rPr>
                        <a:t>8291</a:t>
                      </a:r>
                      <a:endParaRPr lang="ru-RU" sz="3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10436" y="1740111"/>
            <a:ext cx="91121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Количество проведенных ПЦР исследований при диагностике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коронавирусной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инфекции Sars-Cov-2 (COVID-19) в 2021г.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400" b="1" dirty="0">
              <a:latin typeface="+mn-lt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2" y="6054223"/>
            <a:ext cx="2425074" cy="3164424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1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43026" y="5617661"/>
            <a:ext cx="85439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ru-RU" sz="2000" dirty="0">
                <a:ea typeface="Times New Roman" pitchFamily="18" charset="0"/>
                <a:cs typeface="Times New Roman" pitchFamily="18" charset="0"/>
              </a:rPr>
              <a:t>Экспресс-тестирование ИХА проводилось в период с 13.10.2021 года, согласно приказу Департамента Здравоохранения г. Москвы № 997/567 от 13.10.2021г.</a:t>
            </a:r>
            <a:endParaRPr lang="ru-RU" alt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ED7D31"/>
      </a:accent2>
      <a:accent3>
        <a:srgbClr val="A5A5A5"/>
      </a:accent3>
      <a:accent4>
        <a:srgbClr val="FFC000"/>
      </a:accent4>
      <a:accent5>
        <a:srgbClr val="92D050"/>
      </a:accent5>
      <a:accent6>
        <a:srgbClr val="70AD47"/>
      </a:accent6>
      <a:hlink>
        <a:srgbClr val="92D05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ED7D31"/>
      </a:accent2>
      <a:accent3>
        <a:srgbClr val="A5A5A5"/>
      </a:accent3>
      <a:accent4>
        <a:srgbClr val="FFC000"/>
      </a:accent4>
      <a:accent5>
        <a:srgbClr val="92D050"/>
      </a:accent5>
      <a:accent6>
        <a:srgbClr val="70AD47"/>
      </a:accent6>
      <a:hlink>
        <a:srgbClr val="92D05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4749</TotalTime>
  <Words>1236</Words>
  <Application>Microsoft Office PowerPoint</Application>
  <PresentationFormat>A3 (297x420 мм)</PresentationFormat>
  <Paragraphs>317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Тема Office</vt:lpstr>
      <vt:lpstr>1_Тема Office</vt:lpstr>
      <vt:lpstr>2_Тема Office</vt:lpstr>
      <vt:lpstr>CorelDRAW</vt:lpstr>
      <vt:lpstr>О РАБОТЕ ГБУЗ “ДГП 145 ДЗМ” В 2021 ГОДУ</vt:lpstr>
      <vt:lpstr>Факты</vt:lpstr>
      <vt:lpstr>Факты</vt:lpstr>
      <vt:lpstr>Основные показатели работы ДГП №145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ПРОФИЛАКТИЧЕСКИЕ ПРИВИВКИ</vt:lpstr>
      <vt:lpstr>Презентация PowerPoint</vt:lpstr>
      <vt:lpstr>Медицинское наблюдение и вакцинация  новорожденных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122 – ЕДИНАЯ МЕДИЦИНСКАЯ СПРАВОЧНАЯ СЛУЖБА МОСКВЫ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zav_fil_4</dc:creator>
  <cp:lastModifiedBy>dgp145</cp:lastModifiedBy>
  <cp:revision>223</cp:revision>
  <cp:lastPrinted>2022-01-21T10:56:43Z</cp:lastPrinted>
  <dcterms:created xsi:type="dcterms:W3CDTF">2021-01-11T07:40:06Z</dcterms:created>
  <dcterms:modified xsi:type="dcterms:W3CDTF">2022-03-16T09:09:43Z</dcterms:modified>
</cp:coreProperties>
</file>