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38" r:id="rId1"/>
  </p:sldMasterIdLst>
  <p:notesMasterIdLst>
    <p:notesMasterId r:id="rId41"/>
  </p:notesMasterIdLst>
  <p:sldIdLst>
    <p:sldId id="256" r:id="rId2"/>
    <p:sldId id="397" r:id="rId3"/>
    <p:sldId id="407" r:id="rId4"/>
    <p:sldId id="411" r:id="rId5"/>
    <p:sldId id="409" r:id="rId6"/>
    <p:sldId id="368" r:id="rId7"/>
    <p:sldId id="369" r:id="rId8"/>
    <p:sldId id="373" r:id="rId9"/>
    <p:sldId id="400" r:id="rId10"/>
    <p:sldId id="382" r:id="rId11"/>
    <p:sldId id="370" r:id="rId12"/>
    <p:sldId id="377" r:id="rId13"/>
    <p:sldId id="372" r:id="rId14"/>
    <p:sldId id="379" r:id="rId15"/>
    <p:sldId id="375" r:id="rId16"/>
    <p:sldId id="374" r:id="rId17"/>
    <p:sldId id="381" r:id="rId18"/>
    <p:sldId id="376" r:id="rId19"/>
    <p:sldId id="380" r:id="rId20"/>
    <p:sldId id="383" r:id="rId21"/>
    <p:sldId id="401" r:id="rId22"/>
    <p:sldId id="410" r:id="rId23"/>
    <p:sldId id="384" r:id="rId24"/>
    <p:sldId id="385" r:id="rId25"/>
    <p:sldId id="408" r:id="rId26"/>
    <p:sldId id="399" r:id="rId27"/>
    <p:sldId id="391" r:id="rId28"/>
    <p:sldId id="403" r:id="rId29"/>
    <p:sldId id="406" r:id="rId30"/>
    <p:sldId id="390" r:id="rId31"/>
    <p:sldId id="402" r:id="rId32"/>
    <p:sldId id="405" r:id="rId33"/>
    <p:sldId id="404" r:id="rId34"/>
    <p:sldId id="388" r:id="rId35"/>
    <p:sldId id="393" r:id="rId36"/>
    <p:sldId id="389" r:id="rId37"/>
    <p:sldId id="386" r:id="rId38"/>
    <p:sldId id="387" r:id="rId39"/>
    <p:sldId id="394" r:id="rId40"/>
  </p:sldIdLst>
  <p:sldSz cx="24379238" cy="13716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atist" initials="S" lastIdx="1" clrIdx="0">
    <p:extLst>
      <p:ext uri="{19B8F6BF-5375-455C-9EA6-DF929625EA0E}">
        <p15:presenceInfo xmlns:p15="http://schemas.microsoft.com/office/powerpoint/2012/main" userId="Statis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FFFF"/>
    <a:srgbClr val="43C1C5"/>
    <a:srgbClr val="7ABDD3"/>
    <a:srgbClr val="82C3D9"/>
    <a:srgbClr val="88C4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6" autoAdjust="0"/>
    <p:restoredTop sz="94712"/>
  </p:normalViewPr>
  <p:slideViewPr>
    <p:cSldViewPr snapToGrid="0" snapToObjects="1">
      <p:cViewPr varScale="1">
        <p:scale>
          <a:sx n="39" d="100"/>
          <a:sy n="39" d="100"/>
        </p:scale>
        <p:origin x="4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8" d="100"/>
        <a:sy n="13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gp214\DOX\&#1063;&#1080;&#1095;&#1077;&#1088;&#1080;&#1085;&#1072;\&#1054;&#1090;&#1095;&#1077;&#1090;%20&#1088;&#1072;&#1073;&#1086;&#1090;&#1099;%20&#1087;&#1086;&#1083;&#1080;&#1082;&#1083;&#1080;&#1085;&#1080;&#1082;&#1080;\&#1050;&#1085;&#1080;&#1075;&#1072;1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gp214\DOX\&#1063;&#1080;&#1095;&#1077;&#1088;&#1080;&#1085;&#1072;\&#1054;&#1090;&#1095;&#1077;&#1090;%20&#1088;&#1072;&#1073;&#1086;&#1090;&#1099;%20&#1087;&#1086;&#1083;&#1080;&#1082;&#1083;&#1080;&#1085;&#1080;&#1082;&#1080;\&#1050;&#1085;&#1080;&#1075;&#1072;1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gp214\DOX\&#1063;&#1080;&#1095;&#1077;&#1088;&#1080;&#1085;&#1072;\&#1054;&#1090;&#1095;&#1077;&#1090;%20&#1088;&#1072;&#1073;&#1086;&#1090;&#1099;%20&#1087;&#1086;&#1083;&#1080;&#1082;&#1083;&#1080;&#1085;&#1080;&#1082;&#1080;\&#1050;&#1085;&#1080;&#1075;&#1072;1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9088805195296275"/>
          <c:y val="6.1451223071937067E-2"/>
          <c:w val="0.37625402733029673"/>
          <c:h val="0.8163411040504752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15C-477C-862C-58CF3C1CF7AB}"/>
              </c:ext>
            </c:extLst>
          </c:dPt>
          <c:dPt>
            <c:idx val="1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15C-477C-862C-58CF3C1CF7AB}"/>
              </c:ext>
            </c:extLst>
          </c:dPt>
          <c:dLbls>
            <c:dLbl>
              <c:idx val="0"/>
              <c:layout>
                <c:manualLayout>
                  <c:x val="-0.10601883642539417"/>
                  <c:y val="0.15127359966621468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2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Старше трудоспособного возраста </a:t>
                    </a:r>
                  </a:p>
                  <a:p>
                    <a:pPr>
                      <a:defRPr sz="2000"/>
                    </a:pPr>
                    <a:r>
                      <a:rPr lang="ru-RU" sz="2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65 392 человек </a:t>
                    </a:r>
                  </a:p>
                </c:rich>
              </c:tx>
              <c:numFmt formatCode="General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15C-477C-862C-58CF3C1CF7AB}"/>
                </c:ext>
                <c:ext xmlns:c15="http://schemas.microsoft.com/office/drawing/2012/chart" uri="{CE6537A1-D6FC-4f65-9D91-7224C49458BB}">
                  <c15:layout>
                    <c:manualLayout>
                      <c:w val="0.2231079620442929"/>
                      <c:h val="0.2542561107054692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2092145260561821"/>
                  <c:y val="-0.162585213773281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2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Трудоспособные </a:t>
                    </a:r>
                  </a:p>
                  <a:p>
                    <a:pPr>
                      <a:defRPr sz="2000">
                        <a:solidFill>
                          <a:schemeClr val="accent1"/>
                        </a:solidFill>
                      </a:defRPr>
                    </a:pPr>
                    <a:r>
                      <a:rPr lang="ru-RU" sz="2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128</a:t>
                    </a:r>
                    <a:r>
                      <a:rPr lang="ru-RU" sz="2000" baseline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 054 </a:t>
                    </a:r>
                    <a:r>
                      <a:rPr lang="ru-RU" sz="2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 человек</a:t>
                    </a:r>
                  </a:p>
                  <a:p>
                    <a:pPr>
                      <a:defRPr sz="2000">
                        <a:solidFill>
                          <a:schemeClr val="accent1"/>
                        </a:solidFill>
                      </a:defRPr>
                    </a:pPr>
                    <a:endParaRPr lang="ru-RU" sz="2000" dirty="0"/>
                  </a:p>
                </c:rich>
              </c:tx>
              <c:numFmt formatCode="#,##0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15C-477C-862C-58CF3C1CF7AB}"/>
                </c:ext>
                <c:ext xmlns:c15="http://schemas.microsoft.com/office/drawing/2012/chart" uri="{CE6537A1-D6FC-4f65-9D91-7224C49458BB}">
                  <c15:layout>
                    <c:manualLayout>
                      <c:w val="0.17076682949962718"/>
                      <c:h val="0.23201580844430536"/>
                    </c:manualLayout>
                  </c15:layout>
                </c:ext>
              </c:extLst>
            </c:dLbl>
            <c:numFmt formatCode="#,##0" sourceLinked="0"/>
            <c:spPr>
              <a:solidFill>
                <a:prstClr val="white">
                  <a:alpha val="90000"/>
                </a:prstClr>
              </a:solidFill>
              <a:ln w="12700" cap="flat" cmpd="sng" algn="ctr">
                <a:solidFill>
                  <a:srgbClr val="1CADE4"/>
                </a:solidFill>
                <a:round/>
              </a:ln>
              <a:effectLst>
                <a:outerShdw blurRad="50800" dist="38100" dir="2700000" algn="tl" rotWithShape="0">
                  <a:srgbClr val="1CADE4">
                    <a:lumMod val="75000"/>
                    <a:alpha val="40000"/>
                  </a:srgb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accent1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Возраст старше трудоспособного 65510</c:v>
                </c:pt>
                <c:pt idx="1">
                  <c:v>Трудоспособные 127593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65510</c:v>
                </c:pt>
                <c:pt idx="1">
                  <c:v>127593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15C-477C-862C-58CF3C1CF7A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 sz="3200" dirty="0">
                <a:solidFill>
                  <a:schemeClr val="tx1"/>
                </a:solidFill>
              </a:rPr>
              <a:t>2022 год</a:t>
            </a:r>
          </a:p>
        </c:rich>
      </c:tx>
      <c:layout>
        <c:manualLayout>
          <c:xMode val="edge"/>
          <c:yMode val="edge"/>
          <c:x val="0.4055607734357855"/>
          <c:y val="5.9558712962468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2808942764225346E-2"/>
          <c:y val="0.18817214957118736"/>
          <c:w val="0.90321589385592538"/>
          <c:h val="0.53003193825501682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Посещение с профилактической иной целью</c:v>
                </c:pt>
              </c:strCache>
            </c:strRef>
          </c:tx>
          <c:spPr>
            <a:solidFill>
              <a:srgbClr val="3366FF"/>
            </a:solidFill>
            <a:ln>
              <a:noFill/>
            </a:ln>
            <a:effectLst>
              <a:outerShdw blurRad="76200" dist="25400" dir="5400000" algn="ctr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">
                <a:rot lat="0" lon="0" rev="3600000"/>
              </a:lightRig>
            </a:scene3d>
            <a:sp3d prstMaterial="flat">
              <a:bevelT w="38100" h="44450" prst="angle"/>
              <a:contourClr>
                <a:scrgbClr r="0" g="0" b="0">
                  <a:shade val="35000"/>
                  <a:satMod val="160000"/>
                </a:scrgbClr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flat" dir="t">
                  <a:rot lat="0" lon="0" rev="3600000"/>
                </a:lightRig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7E4-41C0-BA99-BD3D536B35AD}"/>
              </c:ext>
            </c:extLst>
          </c:dPt>
          <c:dPt>
            <c:idx val="2"/>
            <c:invertIfNegative val="0"/>
            <c:bubble3D val="0"/>
            <c:spPr>
              <a:solidFill>
                <a:srgbClr val="00FFFF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flat" dir="t">
                  <a:rot lat="0" lon="0" rev="3600000"/>
                </a:lightRig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7E4-41C0-BA99-BD3D536B35AD}"/>
              </c:ext>
            </c:extLst>
          </c:dPt>
          <c:dPt>
            <c:idx val="3"/>
            <c:invertIfNegative val="0"/>
            <c:bubble3D val="0"/>
            <c:spPr>
              <a:solidFill>
                <a:srgbClr val="00FF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flat" dir="t">
                  <a:rot lat="0" lon="0" rev="3600000"/>
                </a:lightRig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7E4-41C0-BA99-BD3D536B35AD}"/>
              </c:ext>
            </c:extLst>
          </c:dPt>
          <c:dLbls>
            <c:dLbl>
              <c:idx val="0"/>
              <c:layout>
                <c:manualLayout>
                  <c:x val="3.4969434786547397E-3"/>
                  <c:y val="0.24641448218657513"/>
                </c:manualLayout>
              </c:layout>
              <c:tx>
                <c:rich>
                  <a:bodyPr/>
                  <a:lstStyle/>
                  <a:p>
                    <a:fld id="{118AED0C-A2D0-4546-9D31-8C4AB7CEC690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27E4-41C0-BA99-BD3D536B35A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5.4660508528116408E-3"/>
                  <c:y val="0.21608756791040418"/>
                </c:manualLayout>
              </c:layout>
              <c:tx>
                <c:rich>
                  <a:bodyPr/>
                  <a:lstStyle/>
                  <a:p>
                    <a:fld id="{8AB6165F-36F1-4395-AA12-4C4A967CA5FD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7E4-41C0-BA99-BD3D536B35A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4.3573977874693828E-4"/>
                  <c:y val="0.1007468058117118"/>
                </c:manualLayout>
              </c:layout>
              <c:tx>
                <c:rich>
                  <a:bodyPr/>
                  <a:lstStyle/>
                  <a:p>
                    <a:fld id="{ECEFC428-2C22-42EE-96E2-D31EAE1380D9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7E4-41C0-BA99-BD3D536B35A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1.7484892011371924E-3"/>
                  <c:y val="8.7957708474161192E-2"/>
                </c:manualLayout>
              </c:layout>
              <c:tx>
                <c:rich>
                  <a:bodyPr/>
                  <a:lstStyle/>
                  <a:p>
                    <a:fld id="{2BABA858-30BF-4608-BC67-E3D5197A256F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27E4-41C0-BA99-BD3D536B35A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221755</c:v>
                </c:pt>
                <c:pt idx="1">
                  <c:v>197314</c:v>
                </c:pt>
                <c:pt idx="2">
                  <c:v>44333</c:v>
                </c:pt>
                <c:pt idx="3">
                  <c:v>16104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27E4-41C0-BA99-BD3D536B35A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Обращения по заболеванию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76200" dist="25400" dir="5400000" algn="ctr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">
                <a:rot lat="0" lon="0" rev="3600000"/>
              </a:lightRig>
            </a:scene3d>
            <a:sp3d prstMaterial="flat">
              <a:bevelT w="38100" h="44450" prst="angle"/>
              <a:contourClr>
                <a:scrgbClr r="0" g="0" b="0">
                  <a:shade val="35000"/>
                  <a:satMod val="160000"/>
                </a:scrgbClr>
              </a:contourClr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27E4-41C0-BA99-BD3D536B35A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Посещения на дому </c:v>
                </c:pt>
              </c:strCache>
            </c:strRef>
          </c:tx>
          <c:spPr>
            <a:solidFill>
              <a:srgbClr val="00FFFF"/>
            </a:solidFill>
            <a:ln>
              <a:noFill/>
            </a:ln>
            <a:effectLst>
              <a:outerShdw blurRad="76200" dist="25400" dir="5400000" algn="ctr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">
                <a:rot lat="0" lon="0" rev="3600000"/>
              </a:lightRig>
            </a:scene3d>
            <a:sp3d prstMaterial="flat">
              <a:bevelT w="38100" h="44450" prst="angle"/>
              <a:contourClr>
                <a:scrgbClr r="0" g="0" b="0">
                  <a:shade val="35000"/>
                  <a:satMod val="160000"/>
                </a:scrgbClr>
              </a:contourClr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27E4-41C0-BA99-BD3D536B35AD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Неотложная пмощь</c:v>
                </c:pt>
              </c:strCache>
            </c:strRef>
          </c:tx>
          <c:spPr>
            <a:solidFill>
              <a:srgbClr val="66FF33"/>
            </a:solidFill>
            <a:ln>
              <a:noFill/>
            </a:ln>
            <a:effectLst>
              <a:outerShdw blurRad="76200" dist="25400" dir="5400000" algn="ctr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">
                <a:rot lat="0" lon="0" rev="3600000"/>
              </a:lightRig>
            </a:scene3d>
            <a:sp3d prstMaterial="flat">
              <a:bevelT w="38100" h="44450" prst="angle"/>
              <a:contourClr>
                <a:scrgbClr r="0" g="0" b="0">
                  <a:shade val="35000"/>
                  <a:satMod val="160000"/>
                </a:scrgbClr>
              </a:contourClr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27E4-41C0-BA99-BD3D536B35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59099992"/>
        <c:axId val="359092544"/>
        <c:axId val="0"/>
      </c:bar3DChart>
      <c:catAx>
        <c:axId val="359099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9092544"/>
        <c:crosses val="autoZero"/>
        <c:auto val="1"/>
        <c:lblAlgn val="ctr"/>
        <c:lblOffset val="100"/>
        <c:noMultiLvlLbl val="0"/>
      </c:catAx>
      <c:valAx>
        <c:axId val="359092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9099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8557565405931079E-2"/>
          <c:y val="0.80666641630572966"/>
          <c:w val="0.84704396759352185"/>
          <c:h val="0.1734928421305012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accent1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 sz="3200" dirty="0">
                <a:solidFill>
                  <a:schemeClr val="tx1"/>
                </a:solidFill>
              </a:rPr>
              <a:t>2023</a:t>
            </a:r>
            <a:r>
              <a:rPr lang="ru-RU" sz="3200" dirty="0"/>
              <a:t> </a:t>
            </a:r>
            <a:r>
              <a:rPr lang="ru-RU" sz="3200" dirty="0">
                <a:solidFill>
                  <a:schemeClr val="tx1"/>
                </a:solidFill>
              </a:rPr>
              <a:t>год</a:t>
            </a:r>
          </a:p>
        </c:rich>
      </c:tx>
      <c:layout>
        <c:manualLayout>
          <c:xMode val="edge"/>
          <c:yMode val="edge"/>
          <c:x val="0.41215736688785293"/>
          <c:y val="2.91230619574488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6114148007018969E-2"/>
          <c:y val="0.10851248503342163"/>
          <c:w val="0.94116048347974546"/>
          <c:h val="0.82156963468131572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Посещение с профилактической иной целью</c:v>
                </c:pt>
              </c:strCache>
            </c:strRef>
          </c:tx>
          <c:spPr>
            <a:solidFill>
              <a:srgbClr val="3366FF"/>
            </a:solidFill>
            <a:ln>
              <a:noFill/>
            </a:ln>
            <a:effectLst>
              <a:outerShdw blurRad="76200" dist="25400" dir="5400000" algn="ctr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">
                <a:rot lat="0" lon="0" rev="3600000"/>
              </a:lightRig>
            </a:scene3d>
            <a:sp3d prstMaterial="flat">
              <a:bevelT w="38100" h="44450" prst="angle"/>
              <a:contourClr>
                <a:scrgbClr r="0" g="0" b="0">
                  <a:shade val="35000"/>
                  <a:satMod val="160000"/>
                </a:scrgbClr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flat" dir="t">
                  <a:rot lat="0" lon="0" rev="3600000"/>
                </a:lightRig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1A3-45CB-BA99-FAB4B6475508}"/>
              </c:ext>
            </c:extLst>
          </c:dPt>
          <c:dPt>
            <c:idx val="2"/>
            <c:invertIfNegative val="0"/>
            <c:bubble3D val="0"/>
            <c:spPr>
              <a:solidFill>
                <a:srgbClr val="00FFFF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flat" dir="t">
                  <a:rot lat="0" lon="0" rev="3600000"/>
                </a:lightRig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1A3-45CB-BA99-FAB4B6475508}"/>
              </c:ext>
            </c:extLst>
          </c:dPt>
          <c:dPt>
            <c:idx val="3"/>
            <c:invertIfNegative val="0"/>
            <c:bubble3D val="0"/>
            <c:spPr>
              <a:solidFill>
                <a:srgbClr val="00FF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flat" dir="t">
                  <a:rot lat="0" lon="0" rev="3600000"/>
                </a:lightRig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1A3-45CB-BA99-FAB4B6475508}"/>
              </c:ext>
            </c:extLst>
          </c:dPt>
          <c:dLbls>
            <c:dLbl>
              <c:idx val="0"/>
              <c:layout>
                <c:manualLayout>
                  <c:x val="8.1832457615765838E-2"/>
                  <c:y val="0.2495171026562205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273676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618C-4B9D-962E-742FB3EA07E3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0168106349655247E-2"/>
                  <c:y val="0.17967003861164579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tx1"/>
                        </a:solidFill>
                      </a:rPr>
                      <a:t>209493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1A3-45CB-BA99-FAB4B6475508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4684224845240283E-2"/>
                  <c:y val="1.534260702126344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tx1"/>
                        </a:solidFill>
                      </a:rPr>
                      <a:t>29455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1A3-45CB-BA99-FAB4B6475508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6932385755655775E-2"/>
                  <c:y val="1.1079279759534759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tx1"/>
                        </a:solidFill>
                      </a:rPr>
                      <a:t>25316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1A3-45CB-BA99-FAB4B647550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273676</c:v>
                </c:pt>
                <c:pt idx="1">
                  <c:v>209493</c:v>
                </c:pt>
                <c:pt idx="2">
                  <c:v>29455</c:v>
                </c:pt>
                <c:pt idx="3">
                  <c:v>25316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B1A3-45CB-BA99-FAB4B647550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Обращения по заболеванию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76200" dist="25400" dir="5400000" algn="ctr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">
                <a:rot lat="0" lon="0" rev="3600000"/>
              </a:lightRig>
            </a:scene3d>
            <a:sp3d prstMaterial="flat">
              <a:bevelT w="38100" h="44450" prst="angle"/>
              <a:contourClr>
                <a:scrgbClr r="0" g="0" b="0">
                  <a:shade val="35000"/>
                  <a:satMod val="160000"/>
                </a:scrgbClr>
              </a:contourClr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B1A3-45CB-BA99-FAB4B647550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Посещения на дому</c:v>
                </c:pt>
              </c:strCache>
            </c:strRef>
          </c:tx>
          <c:spPr>
            <a:solidFill>
              <a:srgbClr val="00FFFF"/>
            </a:solidFill>
            <a:ln>
              <a:noFill/>
            </a:ln>
            <a:effectLst>
              <a:outerShdw blurRad="76200" dist="25400" dir="5400000" algn="ctr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">
                <a:rot lat="0" lon="0" rev="3600000"/>
              </a:lightRig>
            </a:scene3d>
            <a:sp3d prstMaterial="flat">
              <a:bevelT w="38100" h="44450" prst="angle"/>
              <a:contourClr>
                <a:scrgbClr r="0" g="0" b="0">
                  <a:shade val="35000"/>
                  <a:satMod val="160000"/>
                </a:scrgbClr>
              </a:contourClr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B1A3-45CB-BA99-FAB4B6475508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Посещения по неотложной помощи</c:v>
                </c:pt>
              </c:strCache>
            </c:strRef>
          </c:tx>
          <c:spPr>
            <a:solidFill>
              <a:srgbClr val="66FF33"/>
            </a:solidFill>
            <a:ln>
              <a:noFill/>
            </a:ln>
            <a:effectLst>
              <a:outerShdw blurRad="76200" dist="25400" dir="5400000" algn="ctr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">
                <a:rot lat="0" lon="0" rev="3600000"/>
              </a:lightRig>
            </a:scene3d>
            <a:sp3d prstMaterial="flat">
              <a:bevelT w="38100" h="44450" prst="angle"/>
              <a:contourClr>
                <a:scrgbClr r="0" g="0" b="0">
                  <a:shade val="35000"/>
                  <a:satMod val="160000"/>
                </a:scrgbClr>
              </a:contourClr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B1A3-45CB-BA99-FAB4B64755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68632224"/>
        <c:axId val="268633400"/>
        <c:axId val="0"/>
      </c:bar3DChart>
      <c:catAx>
        <c:axId val="268632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8633400"/>
        <c:crosses val="autoZero"/>
        <c:auto val="1"/>
        <c:lblAlgn val="ctr"/>
        <c:lblOffset val="100"/>
        <c:noMultiLvlLbl val="0"/>
      </c:catAx>
      <c:valAx>
        <c:axId val="268633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8632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2712675743036836E-2"/>
          <c:y val="0.88393662211545643"/>
          <c:w val="0.84704396759352185"/>
          <c:h val="0.114563995899149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accent1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'диспансерный учет'!$A$3</c:f>
              <c:strCache>
                <c:ptCount val="1"/>
                <c:pt idx="0">
                  <c:v>Болезни системы кровообращения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2.508550826405319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3F95-47E9-9522-D36CCAECF28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'диспансерный учет'!$B$3:$C$3</c:f>
              <c:numCache>
                <c:formatCode>General</c:formatCode>
                <c:ptCount val="2"/>
                <c:pt idx="0">
                  <c:v>36303</c:v>
                </c:pt>
                <c:pt idx="1">
                  <c:v>31574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1-4E7E-419E-8F01-C88ACD9910BF}"/>
            </c:ext>
          </c:extLst>
        </c:ser>
        <c:ser>
          <c:idx val="1"/>
          <c:order val="1"/>
          <c:tx>
            <c:strRef>
              <c:f>'диспансерный учет'!$A$4</c:f>
              <c:strCache>
                <c:ptCount val="1"/>
                <c:pt idx="0">
                  <c:v>Болезни эндокринной системы</c:v>
                </c:pt>
              </c:strCache>
            </c:strRef>
          </c:tx>
          <c:spPr>
            <a:solidFill>
              <a:srgbClr val="FFC000">
                <a:alpha val="85000"/>
              </a:srgb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5843478903612571E-2"/>
                  <c:y val="-2.39214577547997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E7E-419E-8F01-C88ACD9910B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'диспансерный учет'!$B$4:$C$4</c:f>
              <c:numCache>
                <c:formatCode>General</c:formatCode>
                <c:ptCount val="2"/>
                <c:pt idx="0">
                  <c:v>12842</c:v>
                </c:pt>
                <c:pt idx="1">
                  <c:v>12170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4-4E7E-419E-8F01-C88ACD9910BF}"/>
            </c:ext>
          </c:extLst>
        </c:ser>
        <c:ser>
          <c:idx val="2"/>
          <c:order val="2"/>
          <c:tx>
            <c:strRef>
              <c:f>'диспансерный учет'!$A$5</c:f>
              <c:strCache>
                <c:ptCount val="1"/>
                <c:pt idx="0">
                  <c:v>Болезни органов дыхания</c:v>
                </c:pt>
              </c:strCache>
            </c:strRef>
          </c:tx>
          <c:spPr>
            <a:solidFill>
              <a:srgbClr val="FF0000">
                <a:alpha val="85000"/>
              </a:srgbClr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1222464223392221E-2"/>
                  <c:y val="-2.51175306425397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E7E-419E-8F01-C88ACD9910B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9.6820141491984624E-17"/>
                  <c:y val="-1.91371662038399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4E7E-419E-8F01-C88ACD9910B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'диспансерный учет'!$B$5:$C$5</c:f>
              <c:numCache>
                <c:formatCode>General</c:formatCode>
                <c:ptCount val="2"/>
                <c:pt idx="0">
                  <c:v>4236</c:v>
                </c:pt>
                <c:pt idx="1">
                  <c:v>4079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7-4E7E-419E-8F01-C88ACD9910BF}"/>
            </c:ext>
          </c:extLst>
        </c:ser>
        <c:ser>
          <c:idx val="3"/>
          <c:order val="3"/>
          <c:tx>
            <c:strRef>
              <c:f>'диспансерный учет'!$A$6</c:f>
              <c:strCache>
                <c:ptCount val="1"/>
                <c:pt idx="0">
                  <c:v>Болезни пищеварения</c:v>
                </c:pt>
              </c:strCache>
            </c:strRef>
          </c:tx>
          <c:spPr>
            <a:solidFill>
              <a:srgbClr val="00FF00">
                <a:alpha val="85000"/>
              </a:srgbClr>
            </a:solidFill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4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1.3202899086344273E-3"/>
                  <c:y val="-2.51175306425398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4E7E-419E-8F01-C88ACD9910B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640579817268758E-3"/>
                  <c:y val="-3.4686113744459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4E7E-419E-8F01-C88ACD9910B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'диспансерный учет'!$B$6:$C$6</c:f>
              <c:numCache>
                <c:formatCode>General</c:formatCode>
                <c:ptCount val="2"/>
                <c:pt idx="0">
                  <c:v>4197</c:v>
                </c:pt>
                <c:pt idx="1">
                  <c:v>3754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A-4E7E-419E-8F01-C88ACD9910BF}"/>
            </c:ext>
          </c:extLst>
        </c:ser>
        <c:ser>
          <c:idx val="4"/>
          <c:order val="4"/>
          <c:tx>
            <c:strRef>
              <c:f>'диспансерный учет'!$A$7</c:f>
              <c:strCache>
                <c:ptCount val="1"/>
                <c:pt idx="0">
                  <c:v>Болезни нервной системы</c:v>
                </c:pt>
              </c:strCache>
            </c:strRef>
          </c:tx>
          <c:spPr>
            <a:solidFill>
              <a:srgbClr val="FF33CC"/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5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3202899086343304E-3"/>
                  <c:y val="-3.3490040856719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4E7E-419E-8F01-C88ACD9910B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2542754132026697E-2"/>
                  <c:y val="-3.4686113744459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4E7E-419E-8F01-C88ACD9910B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'диспансерный учет'!$B$7:$C$7</c:f>
              <c:numCache>
                <c:formatCode>General</c:formatCode>
                <c:ptCount val="2"/>
                <c:pt idx="0">
                  <c:v>871</c:v>
                </c:pt>
                <c:pt idx="1">
                  <c:v>748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C-4E7E-419E-8F01-C88ACD9910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354798496"/>
        <c:axId val="354797320"/>
        <c:axId val="0"/>
      </c:bar3DChart>
      <c:catAx>
        <c:axId val="3547984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54797320"/>
        <c:crosses val="autoZero"/>
        <c:auto val="1"/>
        <c:lblAlgn val="ctr"/>
        <c:lblOffset val="100"/>
        <c:noMultiLvlLbl val="0"/>
      </c:catAx>
      <c:valAx>
        <c:axId val="354797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4798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100000"/>
                    <a:shade val="85000"/>
                    <a:satMod val="100000"/>
                    <a:lumMod val="100000"/>
                  </a:schemeClr>
                </a:gs>
                <a:gs pos="100000">
                  <a:schemeClr val="accent1">
                    <a:tint val="90000"/>
                    <a:shade val="100000"/>
                    <a:satMod val="150000"/>
                    <a:lumMod val="10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76200" dist="25400" dir="5400000" algn="ctr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">
                <a:rot lat="0" lon="0" rev="3600000"/>
              </a:lightRig>
            </a:scene3d>
            <a:sp3d prstMaterial="flat">
              <a:bevelT w="38100" h="44450" prst="angle"/>
              <a:contourClr>
                <a:scrgbClr r="0" g="0" b="0">
                  <a:shade val="35000"/>
                  <a:satMod val="160000"/>
                </a:scrgbClr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00FF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flat" dir="t">
                  <a:rot lat="0" lon="0" rev="3600000"/>
                </a:lightRig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55D-4BAD-A5E8-359959342320}"/>
              </c:ext>
            </c:extLst>
          </c:dPt>
          <c:dPt>
            <c:idx val="1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flat" dir="t">
                  <a:rot lat="0" lon="0" rev="3600000"/>
                </a:lightRig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55D-4BAD-A5E8-359959342320}"/>
              </c:ext>
            </c:extLst>
          </c:dPt>
          <c:dPt>
            <c:idx val="2"/>
            <c:invertIfNegative val="0"/>
            <c:bubble3D val="0"/>
            <c:spPr>
              <a:solidFill>
                <a:srgbClr val="66FF33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flat" dir="t">
                  <a:rot lat="0" lon="0" rev="3600000"/>
                </a:lightRig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55D-4BAD-A5E8-359959342320}"/>
              </c:ext>
            </c:extLst>
          </c:dPt>
          <c:dLbls>
            <c:dLbl>
              <c:idx val="0"/>
              <c:layout>
                <c:manualLayout>
                  <c:x val="5.6942217847076017E-2"/>
                  <c:y val="-0.46214189692224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55D-4BAD-A5E8-35995934232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653826188239115E-2"/>
                  <c:y val="-0.202448867231801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55D-4BAD-A5E8-35995934232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544855156866007E-2"/>
                  <c:y val="-0.125657917592152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55D-4BAD-A5E8-35995934232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4903696411793373E-3"/>
                  <c:y val="-7.95833478083632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52C8-4DD4-AC0B-9454DBD43F2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4"/>
                <c:pt idx="0">
                  <c:v>Диспансеризация</c:v>
                </c:pt>
                <c:pt idx="1">
                  <c:v>Иммунизация</c:v>
                </c:pt>
                <c:pt idx="2">
                  <c:v>Профилактический осмотр</c:v>
                </c:pt>
                <c:pt idx="3">
                  <c:v>Углубленная диспансеризация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95261</c:v>
                </c:pt>
                <c:pt idx="1">
                  <c:v>36453</c:v>
                </c:pt>
                <c:pt idx="2">
                  <c:v>20955</c:v>
                </c:pt>
                <c:pt idx="3">
                  <c:v>8885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455D-4BAD-A5E8-35995934232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100000"/>
                    <a:shade val="85000"/>
                    <a:satMod val="100000"/>
                    <a:lumMod val="100000"/>
                  </a:schemeClr>
                </a:gs>
                <a:gs pos="100000">
                  <a:schemeClr val="accent2">
                    <a:tint val="90000"/>
                    <a:shade val="100000"/>
                    <a:satMod val="150000"/>
                    <a:lumMod val="10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76200" dist="25400" dir="5400000" algn="ctr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">
                <a:rot lat="0" lon="0" rev="3600000"/>
              </a:lightRig>
            </a:scene3d>
            <a:sp3d prstMaterial="flat">
              <a:bevelT w="38100" h="44450" prst="angle"/>
              <a:contourClr>
                <a:scrgbClr r="0" g="0" b="0">
                  <a:shade val="35000"/>
                  <a:satMod val="160000"/>
                </a:scrgbClr>
              </a:contourClr>
            </a:sp3d>
          </c:spPr>
          <c:invertIfNegative val="0"/>
          <c:cat>
            <c:strRef>
              <c:f>Лист1!$A$2:$A$6</c:f>
              <c:strCache>
                <c:ptCount val="4"/>
                <c:pt idx="0">
                  <c:v>Диспансеризация</c:v>
                </c:pt>
                <c:pt idx="1">
                  <c:v>Иммунизация</c:v>
                </c:pt>
                <c:pt idx="2">
                  <c:v>Профилактический осмотр</c:v>
                </c:pt>
                <c:pt idx="3">
                  <c:v>Углубленная диспансеризация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455D-4BAD-A5E8-35995934232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100000"/>
                    <a:shade val="85000"/>
                    <a:satMod val="100000"/>
                    <a:lumMod val="100000"/>
                  </a:schemeClr>
                </a:gs>
                <a:gs pos="100000">
                  <a:schemeClr val="accent3">
                    <a:tint val="90000"/>
                    <a:shade val="100000"/>
                    <a:satMod val="150000"/>
                    <a:lumMod val="10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76200" dist="25400" dir="5400000" algn="ctr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">
                <a:rot lat="0" lon="0" rev="3600000"/>
              </a:lightRig>
            </a:scene3d>
            <a:sp3d prstMaterial="flat">
              <a:bevelT w="38100" h="44450" prst="angle"/>
              <a:contourClr>
                <a:scrgbClr r="0" g="0" b="0">
                  <a:shade val="35000"/>
                  <a:satMod val="160000"/>
                </a:scrgbClr>
              </a:contourClr>
            </a:sp3d>
          </c:spPr>
          <c:invertIfNegative val="0"/>
          <c:cat>
            <c:strRef>
              <c:f>Лист1!$A$2:$A$6</c:f>
              <c:strCache>
                <c:ptCount val="4"/>
                <c:pt idx="0">
                  <c:v>Диспансеризация</c:v>
                </c:pt>
                <c:pt idx="1">
                  <c:v>Иммунизация</c:v>
                </c:pt>
                <c:pt idx="2">
                  <c:v>Профилактический осмотр</c:v>
                </c:pt>
                <c:pt idx="3">
                  <c:v>Углубленная диспансеризация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455D-4BAD-A5E8-35995934232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Столбец4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100000"/>
                    <a:shade val="85000"/>
                    <a:satMod val="100000"/>
                    <a:lumMod val="100000"/>
                  </a:schemeClr>
                </a:gs>
                <a:gs pos="100000">
                  <a:schemeClr val="accent4">
                    <a:tint val="90000"/>
                    <a:shade val="100000"/>
                    <a:satMod val="150000"/>
                    <a:lumMod val="10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76200" dist="25400" dir="5400000" algn="ctr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">
                <a:rot lat="0" lon="0" rev="3600000"/>
              </a:lightRig>
            </a:scene3d>
            <a:sp3d prstMaterial="flat">
              <a:bevelT w="38100" h="44450" prst="angle"/>
              <a:contourClr>
                <a:scrgbClr r="0" g="0" b="0">
                  <a:shade val="35000"/>
                  <a:satMod val="160000"/>
                </a:scrgbClr>
              </a:contourClr>
            </a:sp3d>
          </c:spPr>
          <c:invertIfNegative val="0"/>
          <c:cat>
            <c:strRef>
              <c:f>Лист1!$A$2:$A$6</c:f>
              <c:strCache>
                <c:ptCount val="4"/>
                <c:pt idx="0">
                  <c:v>Диспансеризация</c:v>
                </c:pt>
                <c:pt idx="1">
                  <c:v>Иммунизация</c:v>
                </c:pt>
                <c:pt idx="2">
                  <c:v>Профилактический осмотр</c:v>
                </c:pt>
                <c:pt idx="3">
                  <c:v>Углубленная диспансеризация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455D-4BAD-A5E8-359959342320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Столбец5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100000"/>
                    <a:shade val="85000"/>
                    <a:satMod val="100000"/>
                    <a:lumMod val="100000"/>
                  </a:schemeClr>
                </a:gs>
                <a:gs pos="100000">
                  <a:schemeClr val="accent5">
                    <a:tint val="90000"/>
                    <a:shade val="100000"/>
                    <a:satMod val="150000"/>
                    <a:lumMod val="10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76200" dist="25400" dir="5400000" algn="ctr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">
                <a:rot lat="0" lon="0" rev="3600000"/>
              </a:lightRig>
            </a:scene3d>
            <a:sp3d prstMaterial="flat">
              <a:bevelT w="38100" h="44450" prst="angle"/>
              <a:contourClr>
                <a:scrgbClr r="0" g="0" b="0">
                  <a:shade val="35000"/>
                  <a:satMod val="160000"/>
                </a:scrgbClr>
              </a:contourClr>
            </a:sp3d>
          </c:spPr>
          <c:invertIfNegative val="0"/>
          <c:cat>
            <c:strRef>
              <c:f>Лист1!$A$2:$A$6</c:f>
              <c:strCache>
                <c:ptCount val="4"/>
                <c:pt idx="0">
                  <c:v>Диспансеризация</c:v>
                </c:pt>
                <c:pt idx="1">
                  <c:v>Иммунизация</c:v>
                </c:pt>
                <c:pt idx="2">
                  <c:v>Профилактический осмотр</c:v>
                </c:pt>
                <c:pt idx="3">
                  <c:v>Углубленная диспансеризация</c:v>
                </c:pt>
              </c:strCache>
            </c:strRef>
          </c:cat>
          <c:val>
            <c:numRef>
              <c:f>Лист1!$F$2:$F$6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455D-4BAD-A5E8-3599593423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40496624"/>
        <c:axId val="440497016"/>
        <c:axId val="0"/>
      </c:bar3DChart>
      <c:catAx>
        <c:axId val="440496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ru-RU"/>
          </a:p>
        </c:txPr>
        <c:crossAx val="440497016"/>
        <c:crosses val="autoZero"/>
        <c:auto val="1"/>
        <c:lblAlgn val="ctr"/>
        <c:lblOffset val="100"/>
        <c:tickLblSkip val="1"/>
        <c:noMultiLvlLbl val="0"/>
      </c:catAx>
      <c:valAx>
        <c:axId val="440497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40496624"/>
        <c:crossesAt val="1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4392612530343201E-2"/>
          <c:y val="4.4865114852400946E-2"/>
          <c:w val="0.94892730172837936"/>
          <c:h val="0.8347974634024115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заболевания!$A$3</c:f>
              <c:strCache>
                <c:ptCount val="1"/>
                <c:pt idx="0">
                  <c:v>Болезни органов дыхания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заболевания!$B$3:$C$3</c:f>
              <c:numCache>
                <c:formatCode>General</c:formatCode>
                <c:ptCount val="2"/>
                <c:pt idx="0">
                  <c:v>55269</c:v>
                </c:pt>
                <c:pt idx="1">
                  <c:v>58258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1-0920-4043-A7E0-5FC9238E0FDB}"/>
            </c:ext>
          </c:extLst>
        </c:ser>
        <c:ser>
          <c:idx val="1"/>
          <c:order val="1"/>
          <c:tx>
            <c:strRef>
              <c:f>заболевания!$A$4</c:f>
              <c:strCache>
                <c:ptCount val="1"/>
                <c:pt idx="0">
                  <c:v>Болезни системы кровообращения</c:v>
                </c:pt>
              </c:strCache>
            </c:strRef>
          </c:tx>
          <c:spPr>
            <a:solidFill>
              <a:srgbClr val="FFC000">
                <a:alpha val="85000"/>
              </a:srgb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8996179601814815E-2"/>
                  <c:y val="-7.54458209401358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920-4043-A7E0-5FC9238E0FD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заболевания!$B$4:$C$4</c:f>
              <c:numCache>
                <c:formatCode>General</c:formatCode>
                <c:ptCount val="2"/>
                <c:pt idx="0">
                  <c:v>47325</c:v>
                </c:pt>
                <c:pt idx="1">
                  <c:v>46172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4-0920-4043-A7E0-5FC9238E0FDB}"/>
            </c:ext>
          </c:extLst>
        </c:ser>
        <c:ser>
          <c:idx val="2"/>
          <c:order val="2"/>
          <c:tx>
            <c:strRef>
              <c:f>заболевания!$A$5</c:f>
              <c:strCache>
                <c:ptCount val="1"/>
                <c:pt idx="0">
                  <c:v>Болезни костно-мышечной системы и соединительной ткани</c:v>
                </c:pt>
              </c:strCache>
            </c:strRef>
          </c:tx>
          <c:spPr>
            <a:solidFill>
              <a:srgbClr val="00FF00">
                <a:alpha val="84706"/>
              </a:srgbClr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2.0403304016764059E-2"/>
                  <c:y val="-1.2574303490022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920-4043-A7E0-5FC9238E0FD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071244149492454E-3"/>
                  <c:y val="-2.89208980270522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85D-43B8-83FA-9AA40056D3E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заболевания!$B$5:$C$5</c:f>
              <c:numCache>
                <c:formatCode>General</c:formatCode>
                <c:ptCount val="2"/>
                <c:pt idx="0">
                  <c:v>28905</c:v>
                </c:pt>
                <c:pt idx="1">
                  <c:v>25351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7-0920-4043-A7E0-5FC9238E0FDB}"/>
            </c:ext>
          </c:extLst>
        </c:ser>
        <c:ser>
          <c:idx val="3"/>
          <c:order val="3"/>
          <c:tx>
            <c:strRef>
              <c:f>заболевания!$A$6</c:f>
              <c:strCache>
                <c:ptCount val="1"/>
                <c:pt idx="0">
                  <c:v>Травмы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4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9.1463086971700445E-3"/>
                  <c:y val="-2.26337462820408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0920-4043-A7E0-5FC9238E0FD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заболевания!$B$6:$C$6</c:f>
              <c:numCache>
                <c:formatCode>General</c:formatCode>
                <c:ptCount val="2"/>
                <c:pt idx="0">
                  <c:v>20845</c:v>
                </c:pt>
                <c:pt idx="1">
                  <c:v>27163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A-0920-4043-A7E0-5FC9238E0FDB}"/>
            </c:ext>
          </c:extLst>
        </c:ser>
        <c:ser>
          <c:idx val="4"/>
          <c:order val="4"/>
          <c:tx>
            <c:strRef>
              <c:f>заболевания!$A$7</c:f>
              <c:strCache>
                <c:ptCount val="1"/>
                <c:pt idx="0">
                  <c:v>Болезни эндокринной системы</c:v>
                </c:pt>
              </c:strCache>
            </c:strRef>
          </c:tx>
          <c:spPr>
            <a:solidFill>
              <a:srgbClr val="0000FF"/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5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8.4427464896954726E-3"/>
                  <c:y val="-1.2574303490022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0920-4043-A7E0-5FC9238E0FD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1256995319593963E-2"/>
                  <c:y val="-1.0059442792018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0920-4043-A7E0-5FC9238E0FD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заболевания!$B$7:$C$7</c:f>
              <c:numCache>
                <c:formatCode>General</c:formatCode>
                <c:ptCount val="2"/>
                <c:pt idx="0">
                  <c:v>15396</c:v>
                </c:pt>
                <c:pt idx="1">
                  <c:v>15421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D-0920-4043-A7E0-5FC9238E0FDB}"/>
            </c:ext>
          </c:extLst>
        </c:ser>
        <c:ser>
          <c:idx val="5"/>
          <c:order val="5"/>
          <c:tx>
            <c:strRef>
              <c:f>заболевания!$A$8</c:f>
              <c:strCache>
                <c:ptCount val="1"/>
                <c:pt idx="0">
                  <c:v>СOVID-19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accent6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6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3.5178110373731137E-3"/>
                  <c:y val="-1.76040248860318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0920-4043-A7E0-5FC9238E0FD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2213732448478395E-3"/>
                  <c:y val="-1.0059442792018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0920-4043-A7E0-5FC9238E0FD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заболевания!$B$8:$C$8</c:f>
              <c:numCache>
                <c:formatCode>General</c:formatCode>
                <c:ptCount val="2"/>
                <c:pt idx="0">
                  <c:v>6219</c:v>
                </c:pt>
                <c:pt idx="1">
                  <c:v>20362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10-0920-4043-A7E0-5FC9238E0FDB}"/>
            </c:ext>
          </c:extLst>
        </c:ser>
        <c:ser>
          <c:idx val="6"/>
          <c:order val="6"/>
          <c:tx>
            <c:strRef>
              <c:f>заболевания!$A$9</c:f>
              <c:strCache>
                <c:ptCount val="1"/>
                <c:pt idx="0">
                  <c:v>Болезни нервной системы</c:v>
                </c:pt>
              </c:strCache>
            </c:strRef>
          </c:tx>
          <c:spPr>
            <a:solidFill>
              <a:srgbClr val="FF33CC"/>
            </a:solidFill>
            <a:ln w="9525" cap="flat" cmpd="sng" algn="ctr">
              <a:solidFill>
                <a:schemeClr val="accent1">
                  <a:lumMod val="60000"/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60000"/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7.0356220747462268E-4"/>
                  <c:y val="-1.5089164188027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5CE-43AB-9682-5EFFDF00691A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814248829898594E-3"/>
                  <c:y val="-1.63465945370295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0920-4043-A7E0-5FC9238E0FD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заболевания!$B$9:$C$9</c:f>
              <c:numCache>
                <c:formatCode>General</c:formatCode>
                <c:ptCount val="2"/>
                <c:pt idx="0">
                  <c:v>3347</c:v>
                </c:pt>
                <c:pt idx="1">
                  <c:v>2704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12-0920-4043-A7E0-5FC9238E0F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354794184"/>
        <c:axId val="354794968"/>
        <c:axId val="0"/>
      </c:bar3DChart>
      <c:catAx>
        <c:axId val="3547941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54794968"/>
        <c:crosses val="autoZero"/>
        <c:auto val="1"/>
        <c:lblAlgn val="ctr"/>
        <c:lblOffset val="100"/>
        <c:noMultiLvlLbl val="0"/>
      </c:catAx>
      <c:valAx>
        <c:axId val="354794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4794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0325197532014577E-2"/>
          <c:y val="0.87336567470593707"/>
          <c:w val="0.85842867657561861"/>
          <c:h val="0.1266343252940629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4000" dirty="0"/>
              <a:t>Группы инвалидности  УВОВ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'ИОВ 0302 (2)'!$A$6</c:f>
              <c:strCache>
                <c:ptCount val="1"/>
                <c:pt idx="0">
                  <c:v>I группа инвалидности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accent1">
                  <a:alpha val="97000"/>
                </a:schemeClr>
              </a:solidFill>
              <a:round/>
            </a:ln>
            <a:effectLst/>
            <a:sp3d contourW="9525">
              <a:contourClr>
                <a:schemeClr val="accent1">
                  <a:alpha val="97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0162610979508163E-2"/>
                  <c:y val="-0.1138645706542480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3499-4741-8435-89853A05EA8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'ИОВ 0302 (2)'!$B$6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499-4741-8435-89853A05EA8D}"/>
            </c:ext>
          </c:extLst>
        </c:ser>
        <c:ser>
          <c:idx val="1"/>
          <c:order val="1"/>
          <c:tx>
            <c:strRef>
              <c:f>'ИОВ 0302 (2)'!$A$7</c:f>
              <c:strCache>
                <c:ptCount val="1"/>
                <c:pt idx="0">
                  <c:v>II группа инвалидности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-2.279202279202279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3499-4741-8435-89853A05EA8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'ИОВ 0302 (2)'!$B$7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499-4741-8435-89853A05EA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354796928"/>
        <c:axId val="354797712"/>
        <c:axId val="0"/>
      </c:bar3DChart>
      <c:catAx>
        <c:axId val="3547969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54797712"/>
        <c:crosses val="autoZero"/>
        <c:auto val="1"/>
        <c:lblAlgn val="ctr"/>
        <c:lblOffset val="100"/>
        <c:noMultiLvlLbl val="0"/>
      </c:catAx>
      <c:valAx>
        <c:axId val="354797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4796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12-13T14:59:14.648" idx="1">
    <p:pos x="15159" y="119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0.27492</cdr:x>
      <cdr:y>0.05653</cdr:y>
    </cdr:from>
    <cdr:to>
      <cdr:x>0.37016</cdr:x>
      <cdr:y>0.10001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5288916" y="600276"/>
          <a:ext cx="1832246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9pPr>
        </a:lstStyle>
        <a:p xmlns:a="http://schemas.openxmlformats.org/drawingml/2006/main">
          <a:r>
            <a:rPr lang="ru-RU" sz="2400" b="1" dirty="0">
              <a:latin typeface="+mn-lt"/>
            </a:rPr>
            <a:t>2023 год</a:t>
          </a:r>
        </a:p>
      </cdr:txBody>
    </cdr:sp>
  </cdr:relSizeAnchor>
  <cdr:relSizeAnchor xmlns:cdr="http://schemas.openxmlformats.org/drawingml/2006/chartDrawing">
    <cdr:from>
      <cdr:x>0.69529</cdr:x>
      <cdr:y>0.06243</cdr:y>
    </cdr:from>
    <cdr:to>
      <cdr:x>0.79052</cdr:x>
      <cdr:y>0.10591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3376100" y="662903"/>
          <a:ext cx="1832054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400" b="1" dirty="0">
              <a:latin typeface="+mn-lt"/>
            </a:rPr>
            <a:t>2022 год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0.69789</cdr:x>
      <cdr:y>0.03031</cdr:y>
    </cdr:from>
    <cdr:to>
      <cdr:x>0.79938</cdr:x>
      <cdr:y>0.07602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C54452FC-F122-7369-D943-F7EFEC6CEF99}"/>
            </a:ext>
          </a:extLst>
        </cdr:cNvPr>
        <cdr:cNvSpPr txBox="1"/>
      </cdr:nvSpPr>
      <cdr:spPr>
        <a:xfrm xmlns:a="http://schemas.openxmlformats.org/drawingml/2006/main">
          <a:off x="12597597" y="306142"/>
          <a:ext cx="1832054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400" b="1" dirty="0">
              <a:latin typeface="+mn-lt"/>
            </a:rPr>
            <a:t>2022 год</a:t>
          </a:r>
        </a:p>
      </cdr:txBody>
    </cdr:sp>
  </cdr:relSizeAnchor>
  <cdr:relSizeAnchor xmlns:cdr="http://schemas.openxmlformats.org/drawingml/2006/chartDrawing">
    <cdr:from>
      <cdr:x>0.27602</cdr:x>
      <cdr:y>0.0316</cdr:y>
    </cdr:from>
    <cdr:to>
      <cdr:x>0.37752</cdr:x>
      <cdr:y>0.07731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5A254602-3380-4FEC-7127-D1E325C0E4F8}"/>
            </a:ext>
          </a:extLst>
        </cdr:cNvPr>
        <cdr:cNvSpPr txBox="1"/>
      </cdr:nvSpPr>
      <cdr:spPr>
        <a:xfrm xmlns:a="http://schemas.openxmlformats.org/drawingml/2006/main">
          <a:off x="4982508" y="319185"/>
          <a:ext cx="1832054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400" b="1" dirty="0">
              <a:latin typeface="+mn-lt"/>
            </a:rPr>
            <a:t>2023 год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E61D00-AF23-432A-AF04-C2D7D783F333}" type="datetimeFigureOut">
              <a:rPr lang="en-ID" smtClean="0"/>
              <a:t>15/01/2024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50C04-E5F4-42E4-9672-B1D1FA82713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42794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235088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10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489828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11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616842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12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46148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13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844693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14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217953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15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455837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16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578232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17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50955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18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180674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19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22771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406837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20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995301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21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307370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22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084775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23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148155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24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697573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25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81756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26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550557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27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873544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28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475487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29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74002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783495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30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4391971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31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532036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32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0646106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33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5466465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34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600298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35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5547950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36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1295196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37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4391794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38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0044864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39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1976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49255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863933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09624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237959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896793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642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"/>
            <a:ext cx="24379238" cy="9144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2" y="1"/>
            <a:ext cx="24379238" cy="9144002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222" y="9920274"/>
            <a:ext cx="15541764" cy="2926080"/>
          </a:xfrm>
        </p:spPr>
        <p:txBody>
          <a:bodyPr anchor="ctr">
            <a:normAutofit/>
          </a:bodyPr>
          <a:lstStyle>
            <a:lvl1pPr algn="r">
              <a:defRPr sz="9998" spc="4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17837" y="9920274"/>
            <a:ext cx="6399550" cy="292608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599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914217" indent="0" algn="ctr">
              <a:buNone/>
              <a:defRPr sz="3599"/>
            </a:lvl2pPr>
            <a:lvl3pPr marL="1828434" indent="0" algn="ctr">
              <a:buNone/>
              <a:defRPr sz="3599"/>
            </a:lvl3pPr>
            <a:lvl4pPr marL="2742651" indent="0" algn="ctr">
              <a:buNone/>
              <a:defRPr sz="3599"/>
            </a:lvl4pPr>
            <a:lvl5pPr marL="3656868" indent="0" algn="ctr">
              <a:buNone/>
              <a:defRPr sz="3599"/>
            </a:lvl5pPr>
            <a:lvl6pPr marL="4571086" indent="0" algn="ctr">
              <a:buNone/>
              <a:defRPr sz="3599"/>
            </a:lvl6pPr>
            <a:lvl7pPr marL="5485303" indent="0" algn="ctr">
              <a:buNone/>
              <a:defRPr sz="3599"/>
            </a:lvl7pPr>
            <a:lvl8pPr marL="6399520" indent="0" algn="ctr">
              <a:buNone/>
              <a:defRPr sz="3599"/>
            </a:lvl8pPr>
            <a:lvl9pPr marL="7313737" indent="0" algn="ctr">
              <a:buNone/>
              <a:defRPr sz="3599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C0D2E3E5-7CFC-4DF5-8F24-F035925AB04C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6770410" y="10528212"/>
            <a:ext cx="0" cy="18288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2178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3E5-7CFC-4DF5-8F24-F035925AB04C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720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6394" y="1524000"/>
            <a:ext cx="5256773" cy="108204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0815" y="1524000"/>
            <a:ext cx="15160839" cy="10820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3E5-7CFC-4DF5-8F24-F035925AB04C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20112871" y="118705"/>
            <a:ext cx="0" cy="1828443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680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92E201E6-38FB-0143-8AC7-5BB4E14C8D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79238" cy="13716000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Drag Picture here</a:t>
            </a:r>
          </a:p>
        </p:txBody>
      </p:sp>
    </p:spTree>
    <p:extLst>
      <p:ext uri="{BB962C8B-B14F-4D97-AF65-F5344CB8AC3E}">
        <p14:creationId xmlns:p14="http://schemas.microsoft.com/office/powerpoint/2010/main" val="2472694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92E201E6-38FB-0143-8AC7-5BB4E14C8D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9619" cy="13716000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Drag Picture here</a:t>
            </a:r>
          </a:p>
        </p:txBody>
      </p:sp>
    </p:spTree>
    <p:extLst>
      <p:ext uri="{BB962C8B-B14F-4D97-AF65-F5344CB8AC3E}">
        <p14:creationId xmlns:p14="http://schemas.microsoft.com/office/powerpoint/2010/main" val="317914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3E5-7CFC-4DF5-8F24-F035925AB04C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530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24379238" cy="914400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2" y="1"/>
            <a:ext cx="24379238" cy="9144002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222" y="9920274"/>
            <a:ext cx="15541764" cy="2926080"/>
          </a:xfrm>
        </p:spPr>
        <p:txBody>
          <a:bodyPr anchor="ctr">
            <a:normAutofit/>
          </a:bodyPr>
          <a:lstStyle>
            <a:lvl1pPr algn="r">
              <a:defRPr sz="9998" b="0" spc="4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217837" y="9920274"/>
            <a:ext cx="6399550" cy="292608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599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914217" indent="0">
              <a:buNone/>
              <a:defRPr sz="3599">
                <a:solidFill>
                  <a:schemeClr val="tx1">
                    <a:tint val="75000"/>
                  </a:schemeClr>
                </a:solidFill>
              </a:defRPr>
            </a:lvl2pPr>
            <a:lvl3pPr marL="1828434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3pPr>
            <a:lvl4pPr marL="2742651" indent="0">
              <a:buNone/>
              <a:defRPr sz="2799">
                <a:solidFill>
                  <a:schemeClr val="tx1">
                    <a:tint val="75000"/>
                  </a:schemeClr>
                </a:solidFill>
              </a:defRPr>
            </a:lvl4pPr>
            <a:lvl5pPr marL="3656868" indent="0">
              <a:buNone/>
              <a:defRPr sz="2799">
                <a:solidFill>
                  <a:schemeClr val="tx1">
                    <a:tint val="75000"/>
                  </a:schemeClr>
                </a:solidFill>
              </a:defRPr>
            </a:lvl5pPr>
            <a:lvl6pPr marL="4571086" indent="0">
              <a:buNone/>
              <a:defRPr sz="2799">
                <a:solidFill>
                  <a:schemeClr val="tx1">
                    <a:tint val="75000"/>
                  </a:schemeClr>
                </a:solidFill>
              </a:defRPr>
            </a:lvl6pPr>
            <a:lvl7pPr marL="5485303" indent="0">
              <a:buNone/>
              <a:defRPr sz="2799">
                <a:solidFill>
                  <a:schemeClr val="tx1">
                    <a:tint val="75000"/>
                  </a:schemeClr>
                </a:solidFill>
              </a:defRPr>
            </a:lvl7pPr>
            <a:lvl8pPr marL="6399520" indent="0">
              <a:buNone/>
              <a:defRPr sz="2799">
                <a:solidFill>
                  <a:schemeClr val="tx1">
                    <a:tint val="75000"/>
                  </a:schemeClr>
                </a:solidFill>
              </a:defRPr>
            </a:lvl8pPr>
            <a:lvl9pPr marL="7313737" indent="0">
              <a:buNone/>
              <a:defRPr sz="27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3E5-7CFC-4DF5-8F24-F035925AB04C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6770410" y="10528212"/>
            <a:ext cx="0" cy="18288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105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7856" y="1170432"/>
            <a:ext cx="19436347" cy="29992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47854" y="4572000"/>
            <a:ext cx="9507903" cy="8046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976301" y="4572000"/>
            <a:ext cx="9507903" cy="8046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3E5-7CFC-4DF5-8F24-F035925AB04C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120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47856" y="4359272"/>
            <a:ext cx="9507903" cy="164592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4599" b="0" cap="none" baseline="0">
                <a:solidFill>
                  <a:schemeClr val="accent1"/>
                </a:solidFill>
                <a:latin typeface="+mn-lt"/>
              </a:defRPr>
            </a:lvl1pPr>
            <a:lvl2pPr marL="914217" indent="0">
              <a:buNone/>
              <a:defRPr sz="3999" b="1"/>
            </a:lvl2pPr>
            <a:lvl3pPr marL="1828434" indent="0">
              <a:buNone/>
              <a:defRPr sz="3599" b="1"/>
            </a:lvl3pPr>
            <a:lvl4pPr marL="2742651" indent="0">
              <a:buNone/>
              <a:defRPr sz="3199" b="1"/>
            </a:lvl4pPr>
            <a:lvl5pPr marL="3656868" indent="0">
              <a:buNone/>
              <a:defRPr sz="3199" b="1"/>
            </a:lvl5pPr>
            <a:lvl6pPr marL="4571086" indent="0">
              <a:buNone/>
              <a:defRPr sz="3199" b="1"/>
            </a:lvl6pPr>
            <a:lvl7pPr marL="5485303" indent="0">
              <a:buNone/>
              <a:defRPr sz="3199" b="1"/>
            </a:lvl7pPr>
            <a:lvl8pPr marL="6399520" indent="0">
              <a:buNone/>
              <a:defRPr sz="3199" b="1"/>
            </a:lvl8pPr>
            <a:lvl9pPr marL="7313737" indent="0">
              <a:buNone/>
              <a:defRPr sz="319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47856" y="5935576"/>
            <a:ext cx="9507903" cy="66831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979436" y="4359272"/>
            <a:ext cx="9507903" cy="164592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4599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914217" indent="0">
              <a:buNone/>
              <a:defRPr sz="3999" b="1"/>
            </a:lvl2pPr>
            <a:lvl3pPr marL="1828434" indent="0">
              <a:buNone/>
              <a:defRPr sz="3599" b="1"/>
            </a:lvl3pPr>
            <a:lvl4pPr marL="2742651" indent="0">
              <a:buNone/>
              <a:defRPr sz="3199" b="1"/>
            </a:lvl4pPr>
            <a:lvl5pPr marL="3656868" indent="0">
              <a:buNone/>
              <a:defRPr sz="3199" b="1"/>
            </a:lvl5pPr>
            <a:lvl6pPr marL="4571086" indent="0">
              <a:buNone/>
              <a:defRPr sz="3199" b="1"/>
            </a:lvl6pPr>
            <a:lvl7pPr marL="5485303" indent="0">
              <a:buNone/>
              <a:defRPr sz="3199" b="1"/>
            </a:lvl7pPr>
            <a:lvl8pPr marL="6399520" indent="0">
              <a:buNone/>
              <a:defRPr sz="3199" b="1"/>
            </a:lvl8pPr>
            <a:lvl9pPr marL="7313737" indent="0">
              <a:buNone/>
              <a:defRPr sz="3199" b="1"/>
            </a:lvl9pPr>
          </a:lstStyle>
          <a:p>
            <a:pPr marL="0" lvl="0" indent="0" algn="l" defTabSz="1828434" rtl="0" eaLnBrk="1" latinLnBrk="0" hangingPunct="1">
              <a:lnSpc>
                <a:spcPct val="90000"/>
              </a:lnSpc>
              <a:spcBef>
                <a:spcPts val="3599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979436" y="5935576"/>
            <a:ext cx="9507903" cy="66831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3E5-7CFC-4DF5-8F24-F035925AB04C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612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3E5-7CFC-4DF5-8F24-F035925AB04C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541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3E5-7CFC-4DF5-8F24-F035925AB04C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16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047856" y="943018"/>
            <a:ext cx="8776526" cy="347472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799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27768" y="1645920"/>
            <a:ext cx="11354630" cy="10369296"/>
          </a:xfrm>
        </p:spPr>
        <p:txBody>
          <a:bodyPr/>
          <a:lstStyle>
            <a:lvl1pPr>
              <a:defRPr sz="4799"/>
            </a:lvl1pPr>
            <a:lvl2pPr>
              <a:defRPr sz="3999"/>
            </a:lvl2pPr>
            <a:lvl3pPr>
              <a:defRPr sz="3199"/>
            </a:lvl3pPr>
            <a:lvl4pPr>
              <a:defRPr sz="3199"/>
            </a:lvl4pPr>
            <a:lvl5pPr>
              <a:defRPr sz="3199"/>
            </a:lvl5pPr>
            <a:lvl6pPr>
              <a:defRPr sz="3199"/>
            </a:lvl6pPr>
            <a:lvl7pPr>
              <a:defRPr sz="3199"/>
            </a:lvl7pPr>
            <a:lvl8pPr>
              <a:defRPr sz="3199"/>
            </a:lvl8pPr>
            <a:lvl9pPr>
              <a:defRPr sz="319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47856" y="4515012"/>
            <a:ext cx="8776526" cy="7524588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1200"/>
              </a:spcBef>
              <a:buNone/>
              <a:defRPr sz="3199"/>
            </a:lvl1pPr>
            <a:lvl2pPr marL="914217" indent="0">
              <a:buNone/>
              <a:defRPr sz="2400"/>
            </a:lvl2pPr>
            <a:lvl3pPr marL="1828434" indent="0">
              <a:buNone/>
              <a:defRPr sz="2000"/>
            </a:lvl3pPr>
            <a:lvl4pPr marL="2742651" indent="0">
              <a:buNone/>
              <a:defRPr sz="1800"/>
            </a:lvl4pPr>
            <a:lvl5pPr marL="3656868" indent="0">
              <a:buNone/>
              <a:defRPr sz="1800"/>
            </a:lvl5pPr>
            <a:lvl6pPr marL="4571086" indent="0">
              <a:buNone/>
              <a:defRPr sz="1800"/>
            </a:lvl6pPr>
            <a:lvl7pPr marL="5485303" indent="0">
              <a:buNone/>
              <a:defRPr sz="1800"/>
            </a:lvl7pPr>
            <a:lvl8pPr marL="6399520" indent="0">
              <a:buNone/>
              <a:defRPr sz="1800"/>
            </a:lvl8pPr>
            <a:lvl9pPr marL="7313737" indent="0">
              <a:buNone/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3E5-7CFC-4DF5-8F24-F035925AB04C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054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222" y="9920276"/>
            <a:ext cx="15541764" cy="2926080"/>
          </a:xfrm>
        </p:spPr>
        <p:txBody>
          <a:bodyPr anchor="ctr">
            <a:normAutofit/>
          </a:bodyPr>
          <a:lstStyle>
            <a:lvl1pPr algn="r">
              <a:defRPr sz="9998" spc="4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2"/>
            <a:ext cx="24373143" cy="9144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6399"/>
            </a:lvl1pPr>
            <a:lvl2pPr marL="914217" indent="0">
              <a:buNone/>
              <a:defRPr sz="5599"/>
            </a:lvl2pPr>
            <a:lvl3pPr marL="1828434" indent="0">
              <a:buNone/>
              <a:defRPr sz="4799"/>
            </a:lvl3pPr>
            <a:lvl4pPr marL="2742651" indent="0">
              <a:buNone/>
              <a:defRPr sz="3999"/>
            </a:lvl4pPr>
            <a:lvl5pPr marL="3656868" indent="0">
              <a:buNone/>
              <a:defRPr sz="3999"/>
            </a:lvl5pPr>
            <a:lvl6pPr marL="4571086" indent="0">
              <a:buNone/>
              <a:defRPr sz="3999"/>
            </a:lvl6pPr>
            <a:lvl7pPr marL="5485303" indent="0">
              <a:buNone/>
              <a:defRPr sz="3999"/>
            </a:lvl7pPr>
            <a:lvl8pPr marL="6399520" indent="0">
              <a:buNone/>
              <a:defRPr sz="3999"/>
            </a:lvl8pPr>
            <a:lvl9pPr marL="7313737" indent="0">
              <a:buNone/>
              <a:defRPr sz="3999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217837" y="9920276"/>
            <a:ext cx="6399550" cy="292608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599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914217" indent="0">
              <a:buNone/>
              <a:defRPr sz="2799"/>
            </a:lvl2pPr>
            <a:lvl3pPr marL="1828434" indent="0">
              <a:buNone/>
              <a:defRPr sz="2400"/>
            </a:lvl3pPr>
            <a:lvl4pPr marL="2742651" indent="0">
              <a:buNone/>
              <a:defRPr sz="2000"/>
            </a:lvl4pPr>
            <a:lvl5pPr marL="3656868" indent="0">
              <a:buNone/>
              <a:defRPr sz="2000"/>
            </a:lvl5pPr>
            <a:lvl6pPr marL="4571086" indent="0">
              <a:buNone/>
              <a:defRPr sz="2000"/>
            </a:lvl6pPr>
            <a:lvl7pPr marL="5485303" indent="0">
              <a:buNone/>
              <a:defRPr sz="2000"/>
            </a:lvl7pPr>
            <a:lvl8pPr marL="6399520" indent="0">
              <a:buNone/>
              <a:defRPr sz="2000"/>
            </a:lvl8pPr>
            <a:lvl9pPr marL="7313737" indent="0">
              <a:buNone/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3E5-7CFC-4DF5-8F24-F035925AB04C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6770410" y="10528212"/>
            <a:ext cx="0" cy="1828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7105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47856" y="1170432"/>
            <a:ext cx="19436347" cy="2999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47857" y="4572000"/>
            <a:ext cx="19436349" cy="804672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47859" y="12941408"/>
            <a:ext cx="4307445" cy="5486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0D2E3E5-7CFC-4DF5-8F24-F035925AB04C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683973" y="12941408"/>
            <a:ext cx="11800613" cy="5486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70434" y="12941408"/>
            <a:ext cx="1946954" cy="5486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523702" y="1652648"/>
            <a:ext cx="0" cy="1828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7066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  <p:sldLayoutId id="2147483950" r:id="rId12"/>
    <p:sldLayoutId id="2147483703" r:id="rId13"/>
  </p:sldLayoutIdLst>
  <p:txStyles>
    <p:titleStyle>
      <a:lvl1pPr algn="l" defTabSz="1828434" rtl="0" eaLnBrk="1" latinLnBrk="0" hangingPunct="1">
        <a:lnSpc>
          <a:spcPct val="80000"/>
        </a:lnSpc>
        <a:spcBef>
          <a:spcPct val="0"/>
        </a:spcBef>
        <a:buNone/>
        <a:defRPr sz="9998" kern="1200" cap="all" spc="2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182843" indent="-182843" algn="l" defTabSz="1828434" rtl="0" eaLnBrk="1" latinLnBrk="0" hangingPunct="1">
        <a:lnSpc>
          <a:spcPct val="90000"/>
        </a:lnSpc>
        <a:spcBef>
          <a:spcPts val="2400"/>
        </a:spcBef>
        <a:spcAft>
          <a:spcPts val="4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4399" kern="1200">
          <a:solidFill>
            <a:schemeClr val="tx1"/>
          </a:solidFill>
          <a:latin typeface="+mn-lt"/>
          <a:ea typeface="+mn-ea"/>
          <a:cs typeface="+mn-cs"/>
        </a:defRPr>
      </a:lvl1pPr>
      <a:lvl2pPr marL="530246" indent="-274265" algn="l" defTabSz="1828434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Wingdings 3" pitchFamily="18" charset="2"/>
        <a:buChar char=""/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895933" indent="-274265" algn="l" defTabSz="1828434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Wingdings 3" pitchFamily="18" charset="2"/>
        <a:buChar char=""/>
        <a:defRPr sz="2799" kern="1200">
          <a:solidFill>
            <a:schemeClr val="tx1"/>
          </a:solidFill>
          <a:latin typeface="+mn-lt"/>
          <a:ea typeface="+mn-ea"/>
          <a:cs typeface="+mn-cs"/>
        </a:defRPr>
      </a:lvl3pPr>
      <a:lvl4pPr marL="1188482" indent="-274265" algn="l" defTabSz="1828434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Wingdings 3" pitchFamily="18" charset="2"/>
        <a:buChar char=""/>
        <a:defRPr sz="2799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9" indent="-274265" algn="l" defTabSz="1828434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Wingdings 3" pitchFamily="18" charset="2"/>
        <a:buChar char=""/>
        <a:defRPr sz="2799" kern="1200">
          <a:solidFill>
            <a:schemeClr val="tx1"/>
          </a:solidFill>
          <a:latin typeface="+mn-lt"/>
          <a:ea typeface="+mn-ea"/>
          <a:cs typeface="+mn-cs"/>
        </a:defRPr>
      </a:lvl5pPr>
      <a:lvl6pPr marL="1828434" indent="-274265" algn="l" defTabSz="1828434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Wingdings 3" pitchFamily="18" charset="2"/>
        <a:buChar char=""/>
        <a:defRPr sz="2799" kern="1200">
          <a:solidFill>
            <a:schemeClr val="tx1"/>
          </a:solidFill>
          <a:latin typeface="+mn-lt"/>
          <a:ea typeface="+mn-ea"/>
          <a:cs typeface="+mn-cs"/>
        </a:defRPr>
      </a:lvl6pPr>
      <a:lvl7pPr marL="2120984" indent="-274265" algn="l" defTabSz="1828434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Wingdings 3" pitchFamily="18" charset="2"/>
        <a:buChar char=""/>
        <a:defRPr sz="2799" kern="1200">
          <a:solidFill>
            <a:schemeClr val="tx1"/>
          </a:solidFill>
          <a:latin typeface="+mn-lt"/>
          <a:ea typeface="+mn-ea"/>
          <a:cs typeface="+mn-cs"/>
        </a:defRPr>
      </a:lvl7pPr>
      <a:lvl8pPr marL="2431818" indent="-274265" algn="l" defTabSz="1828434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Wingdings 3" pitchFamily="18" charset="2"/>
        <a:buChar char=""/>
        <a:defRPr sz="2799" kern="1200">
          <a:solidFill>
            <a:schemeClr val="tx1"/>
          </a:solidFill>
          <a:latin typeface="+mn-lt"/>
          <a:ea typeface="+mn-ea"/>
          <a:cs typeface="+mn-cs"/>
        </a:defRPr>
      </a:lvl8pPr>
      <a:lvl9pPr marL="2724367" indent="-274265" algn="l" defTabSz="1828434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Wingdings 3" pitchFamily="18" charset="2"/>
        <a:buChar char=""/>
        <a:defRPr sz="2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4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chart" Target="../charts/chart5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jp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6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hart" Target="../charts/chart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jpeg"/><Relationship Id="rId5" Type="http://schemas.openxmlformats.org/officeDocument/2006/relationships/image" Target="../media/image25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comments" Target="../comments/comment1.xml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.png"/><Relationship Id="rId9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2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3.png"/><Relationship Id="rId9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2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5.jp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6.jpe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7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8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/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938" y="416528"/>
            <a:ext cx="5649362" cy="5649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2397" y="6737010"/>
            <a:ext cx="2266705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>
                <a:solidFill>
                  <a:srgbClr val="43C1C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Годовой отчет</a:t>
            </a:r>
          </a:p>
          <a:p>
            <a:pPr algn="ctr"/>
            <a:r>
              <a:rPr lang="ru-RU" sz="9600" dirty="0">
                <a:solidFill>
                  <a:srgbClr val="43C1C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Главного врача ГБУЗ «ГП № 214 ДЗМ»</a:t>
            </a:r>
          </a:p>
          <a:p>
            <a:pPr algn="ctr"/>
            <a:r>
              <a:rPr lang="ru-RU" sz="9600" dirty="0">
                <a:solidFill>
                  <a:srgbClr val="43C1C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А.А. </a:t>
            </a:r>
            <a:r>
              <a:rPr lang="ru-RU" sz="9600" dirty="0" err="1">
                <a:solidFill>
                  <a:srgbClr val="43C1C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Ошноковой</a:t>
            </a:r>
            <a:endParaRPr lang="ru-RU" sz="9600" dirty="0">
              <a:solidFill>
                <a:srgbClr val="43C1C5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95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75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051929" y="1041672"/>
            <a:ext cx="142529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Диспансерный учет</a:t>
            </a:r>
            <a:endParaRPr lang="ru-RU" sz="4400" b="1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ru-RU" sz="4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3315624"/>
              </p:ext>
            </p:extLst>
          </p:nvPr>
        </p:nvGraphicFramePr>
        <p:xfrm>
          <a:off x="2374891" y="2580005"/>
          <a:ext cx="19238199" cy="10618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15758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945" y="401734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23242" y="862010"/>
            <a:ext cx="177559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2128" b="1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Врачебные посещения с профилактической целью по ОМС</a:t>
            </a:r>
            <a:endParaRPr lang="ru-RU" sz="4400" b="1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defRPr sz="2128" b="1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ru-RU" sz="4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="" xmlns:a16="http://schemas.microsoft.com/office/drawing/2014/main" id="{ADAD3084-C4AB-6979-B599-B2968AAB53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4167102"/>
              </p:ext>
            </p:extLst>
          </p:nvPr>
        </p:nvGraphicFramePr>
        <p:xfrm>
          <a:off x="11301420" y="2973956"/>
          <a:ext cx="10491779" cy="6017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l="7698" t="15666" r="39334" b="15668"/>
          <a:stretch/>
        </p:blipFill>
        <p:spPr>
          <a:xfrm>
            <a:off x="1161252" y="3977566"/>
            <a:ext cx="9715318" cy="7084444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</p:pic>
      <p:sp>
        <p:nvSpPr>
          <p:cNvPr id="2" name="TextBox 1"/>
          <p:cNvSpPr txBox="1"/>
          <p:nvPr/>
        </p:nvSpPr>
        <p:spPr>
          <a:xfrm>
            <a:off x="11301421" y="9736667"/>
            <a:ext cx="96281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Всеобщая диспансеризация –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95 261</a:t>
            </a: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человек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Профилактические  приемы по иммунизации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– 36 453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человека</a:t>
            </a:r>
          </a:p>
          <a:p>
            <a:endParaRPr lang="ru-RU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Профилактические медицинские осмотры –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20 955 </a:t>
            </a: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человек</a:t>
            </a:r>
          </a:p>
          <a:p>
            <a:endParaRPr lang="ru-RU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Углубленная диспансеризация –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8 885 </a:t>
            </a: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человек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311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058" y="504832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53412" y="1063159"/>
            <a:ext cx="94438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Углубленная диспансеризация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45672" y="2895759"/>
            <a:ext cx="207083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Приказ Министерства здравоохранения РФ от 1 июля 2021 г.  № 698н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Для пациентов, переболевших новой </a:t>
            </a:r>
            <a:r>
              <a:rPr lang="ru-RU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коронавирусной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инфекцией , а также для всех желающих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 поликлинике и в Павильоне «Здоровая Москва»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6099499"/>
              </p:ext>
            </p:extLst>
          </p:nvPr>
        </p:nvGraphicFramePr>
        <p:xfrm>
          <a:off x="3303313" y="6031941"/>
          <a:ext cx="17772612" cy="64232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8863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8863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9673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3600" kern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 этап</a:t>
                      </a:r>
                      <a:endParaRPr lang="ru-RU" sz="36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kern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 этап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35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-</a:t>
                      </a:r>
                      <a:r>
                        <a:rPr lang="ru-RU" sz="32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ru-RU" sz="3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сатурация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3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- рентгенография органов грудной клетки</a:t>
                      </a:r>
                    </a:p>
                    <a:p>
                      <a:pPr marL="95250" indent="-95250">
                        <a:buFontTx/>
                        <a:buChar char="-"/>
                      </a:pPr>
                      <a:r>
                        <a:rPr lang="ru-RU" sz="3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спирометрия</a:t>
                      </a:r>
                    </a:p>
                    <a:p>
                      <a:pPr marL="95250" indent="-95250">
                        <a:buFontTx/>
                        <a:buChar char="-"/>
                      </a:pPr>
                      <a:r>
                        <a:rPr lang="ru-RU" sz="3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ru-RU" sz="3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общий клинический анализ крови</a:t>
                      </a:r>
                    </a:p>
                    <a:p>
                      <a:pPr marL="95250" indent="-95250">
                        <a:buFontTx/>
                        <a:buChar char="-"/>
                      </a:pPr>
                      <a:r>
                        <a:rPr lang="ru-RU" sz="3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ru-RU" sz="3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биохимический анализ крови</a:t>
                      </a:r>
                    </a:p>
                    <a:p>
                      <a:pPr marL="95250" indent="-95250">
                        <a:buFontTx/>
                        <a:buChar char="-"/>
                      </a:pPr>
                      <a:r>
                        <a:rPr lang="ru-RU" sz="3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тест с 6-минутной ходьбой </a:t>
                      </a:r>
                    </a:p>
                    <a:p>
                      <a:pPr marL="95250" indent="-95250">
                        <a:buFontTx/>
                        <a:buChar char="-"/>
                      </a:pPr>
                      <a:r>
                        <a:rPr lang="ru-RU" sz="3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Д-димер в крови (для перенесших болезнь в тяжелой и средней тяжести форме)</a:t>
                      </a:r>
                    </a:p>
                    <a:p>
                      <a:pPr marL="95250" indent="-95250">
                        <a:buFontTx/>
                        <a:buChar char="-"/>
                      </a:pPr>
                      <a:r>
                        <a:rPr lang="ru-RU" sz="3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осмотр врача-терапевта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Если после теста с 6-минутной ходьбой</a:t>
                      </a:r>
                      <a:r>
                        <a:rPr lang="ru-RU" sz="32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снижена сатурация, проводятся: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32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КТ легких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32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эхокардиография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sz="3200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При повышении концентрации Д-димера в крови </a:t>
                      </a:r>
                      <a:r>
                        <a:rPr lang="ru-RU" sz="3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проводится: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32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дуплексное сканирование вен нижних конечностей</a:t>
                      </a:r>
                      <a:endParaRPr lang="ru-RU" sz="3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endParaRPr lang="ru-RU" sz="3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891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058" y="504832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53412" y="1063159"/>
            <a:ext cx="9651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Павильон «Здоровая Москва»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61168" y="6506848"/>
            <a:ext cx="98374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Период работы: с 18.05.2023 по 30.09.2023 (ежедневно)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Проведено 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8 573 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осмотров чек-ап</a:t>
            </a: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22096" t="21667" r="27279" b="11389"/>
          <a:stretch/>
        </p:blipFill>
        <p:spPr>
          <a:xfrm>
            <a:off x="1085850" y="2895760"/>
            <a:ext cx="11127674" cy="827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95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344352" y="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75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533971" y="1130882"/>
            <a:ext cx="87648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Вакцинация от гриппа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14103" y="2680384"/>
            <a:ext cx="122048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Наша поликлиника в эпидемический сезон 2023 - 2024 </a:t>
            </a:r>
            <a:r>
              <a:rPr lang="ru-RU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г.г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., организовала работу прививочных бригад на базе санитарного транспорта у метро «Домодедовская» в период с 05.09.2023 по 30.10.2023, в том числе в выходные дни, где было вакцинировано 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16 651 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человек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795" y="1811113"/>
            <a:ext cx="10208029" cy="102080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680" y="4288621"/>
            <a:ext cx="399758" cy="39975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980768" y="5617638"/>
            <a:ext cx="67838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Вакцинация </a:t>
            </a:r>
            <a:r>
              <a:rPr lang="en-US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COVID</a:t>
            </a:r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-19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319342" y="6789108"/>
            <a:ext cx="10794380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Вакцинировано: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компонент Спутник 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и Спутник </a:t>
            </a:r>
            <a:r>
              <a:rPr lang="ru-RU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Лайт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– 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1 575 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человек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 компонент Спутник 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 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– 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332 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человек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Вакцинация проводилась: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 поликлинике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Выездная вакцинация на дому для маломобильных пациентов</a:t>
            </a:r>
          </a:p>
          <a:p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660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-274320" y="-18288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734" y="621210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046089" y="1179537"/>
            <a:ext cx="10250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Совместный проект ДТСЗН и ДЗМ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75" y="2814297"/>
            <a:ext cx="17211132" cy="96249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18364893" y="4960620"/>
            <a:ext cx="563810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 2023 году в ГБУЗ «ГП №214 ДЗМ»</a:t>
            </a:r>
          </a:p>
          <a:p>
            <a:r>
              <a:rPr lang="ru-RU" sz="2800" dirty="0"/>
              <a:t>в рамках активного долголетия </a:t>
            </a:r>
          </a:p>
          <a:p>
            <a:r>
              <a:rPr lang="ru-RU" sz="2800" dirty="0"/>
              <a:t>Проводились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Занятия скандинавской ходьбой, 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Занятия в зале ЛФК «Тренировки долголетия»</a:t>
            </a:r>
          </a:p>
          <a:p>
            <a:r>
              <a:rPr lang="ru-RU" sz="2800" dirty="0"/>
              <a:t>- Школы здоровья в центрах Московского долголетия</a:t>
            </a:r>
          </a:p>
        </p:txBody>
      </p:sp>
    </p:spTree>
    <p:extLst>
      <p:ext uri="{BB962C8B-B14F-4D97-AF65-F5344CB8AC3E}">
        <p14:creationId xmlns:p14="http://schemas.microsoft.com/office/powerpoint/2010/main" val="215788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058" y="504832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53412" y="1063159"/>
            <a:ext cx="80980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Проект «</a:t>
            </a:r>
            <a:r>
              <a:rPr lang="ru-RU" sz="4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Онкопомощник</a:t>
            </a:r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259165" y="4384433"/>
            <a:ext cx="983743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Раннее выявление онкологических заболеваний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Своевременная маршрутизация пациентов на обследования 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Направление к врачам – онкологам в кратчайшие сроки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За 2023 год в онкологические учреждения направленно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370 мужчин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 639 женщин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204" y="3657600"/>
            <a:ext cx="7772400" cy="78271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92950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75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91145" y="1168719"/>
            <a:ext cx="150931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Общая заболеваемость</a:t>
            </a:r>
            <a:endParaRPr lang="ru-RU" sz="4400" b="1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ru-RU" sz="4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1283886"/>
              </p:ext>
            </p:extLst>
          </p:nvPr>
        </p:nvGraphicFramePr>
        <p:xfrm>
          <a:off x="3153394" y="2861096"/>
          <a:ext cx="18050998" cy="10099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97923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93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059347" y="1041672"/>
            <a:ext cx="150632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Заболеваемость ОРВИ и </a:t>
            </a:r>
            <a:r>
              <a:rPr lang="en-US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COVID</a:t>
            </a:r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-19 в 2023 году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070080" y="2592509"/>
            <a:ext cx="11521439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Выявлено ОРВИ – 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42414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b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COVID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19 – 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6 219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b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пневмоний – 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496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из них с 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COVID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19 – 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253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бактериальные пневмонии – 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243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b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Пациенты льготных категорий с ОРВИ, коронавирусной инфекцией и пневмониями обеспечивались лекарственными препаратами бесплатно. Проводилась дезинфекция во всех рабочих помещениях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Пациенты могли закрыть лист нетрудоспособности дистанционно посредством </a:t>
            </a:r>
            <a:r>
              <a:rPr lang="ru-RU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аудиоконсультации</a:t>
            </a: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693" y="2530230"/>
            <a:ext cx="9747668" cy="97476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876" y="9526386"/>
            <a:ext cx="495292" cy="4952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467" y="9526386"/>
            <a:ext cx="370486" cy="37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43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75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051929" y="1041672"/>
            <a:ext cx="8995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Инвалиды и участники ВОВ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84615" y="2872505"/>
            <a:ext cx="153046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 УВОВ состоят на диспансерном наблюдении Все охвачены комплексными диспансерными осмотрами.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08" t="1044" r="11444" b="19258"/>
          <a:stretch/>
        </p:blipFill>
        <p:spPr>
          <a:xfrm>
            <a:off x="896087" y="2651759"/>
            <a:ext cx="5392180" cy="47202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3" t="14039" r="18073"/>
          <a:stretch/>
        </p:blipFill>
        <p:spPr>
          <a:xfrm>
            <a:off x="896087" y="7786817"/>
            <a:ext cx="5392179" cy="46564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3722317"/>
              </p:ext>
            </p:extLst>
          </p:nvPr>
        </p:nvGraphicFramePr>
        <p:xfrm>
          <a:off x="7484615" y="4430719"/>
          <a:ext cx="15862951" cy="7224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11760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-313894" y="188445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8995" y="10338072"/>
            <a:ext cx="3224305" cy="32243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321" y="9806269"/>
            <a:ext cx="5464235" cy="40981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648" y="540297"/>
            <a:ext cx="5815584" cy="39501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 descr="филиал № 2.jp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67648" y="4876887"/>
            <a:ext cx="5815583" cy="433911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TextBox 9"/>
          <p:cNvSpPr txBox="1"/>
          <p:nvPr/>
        </p:nvSpPr>
        <p:spPr>
          <a:xfrm>
            <a:off x="15696625" y="965753"/>
            <a:ext cx="836871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Головное здание ГБУЗ «ГП №214 ДЗМ» 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/>
            </a:r>
            <a:b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Москва, ул. Елецкая, д.14</a:t>
            </a:r>
          </a:p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Открытие после капитального ремонта     08.09.2023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248992" y="5474702"/>
            <a:ext cx="781635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Филиал №2</a:t>
            </a:r>
          </a:p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Москва, ул. Генерала Белова, д.19, к.2</a:t>
            </a:r>
          </a:p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Открытие после капитального ремонта 28.08.2023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lvl="0"/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/>
            </a:r>
            <a:b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455391" y="10528217"/>
            <a:ext cx="81953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Филиал №1</a:t>
            </a:r>
          </a:p>
          <a:p>
            <a:pPr lvl="0"/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Москва, Ореховый бульвар, д.35, к.2</a:t>
            </a:r>
          </a:p>
          <a:p>
            <a:pPr lvl="0"/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 18.12.2023 закрыт на капитальный ремонт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727" y="540297"/>
            <a:ext cx="4369887" cy="3943557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>
            <a:off x="8208597" y="2243026"/>
            <a:ext cx="2175641" cy="5380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8269318" y="6508346"/>
            <a:ext cx="2175641" cy="5380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8578293" y="11312379"/>
            <a:ext cx="2175641" cy="5380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9"/>
          <a:srcRect l="5534" t="15833" r="42435" b="14445"/>
          <a:stretch/>
        </p:blipFill>
        <p:spPr>
          <a:xfrm>
            <a:off x="10492203" y="5074816"/>
            <a:ext cx="5756789" cy="4339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3822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75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051929" y="1041672"/>
            <a:ext cx="76150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Обучение врачей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66028" y="3765922"/>
            <a:ext cx="1456121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трудоустроено 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молодых специалистов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25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студентов РНИМУ им. Н.И. Пирогова  прошли практику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25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студентов медицинских колледжей участвовали в проведении профилактических мероприятий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66028" y="9155604"/>
            <a:ext cx="138692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 текущий момент сформировано 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94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участка, на которых работают: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Врачи общей практики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Врачи-терапевты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511" y="1965768"/>
            <a:ext cx="6164392" cy="616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5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0" y="-22860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75" y="483345"/>
            <a:ext cx="1886097" cy="188609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066028" y="3765922"/>
            <a:ext cx="152968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ГБУЗ «ГП № 214 ДЗМ» работают внештатные окружные специалисты: </a:t>
            </a:r>
          </a:p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врач-пульмонолог, </a:t>
            </a:r>
          </a:p>
          <a:p>
            <a:pPr marL="457200" indent="-457200">
              <a:buFontTx/>
              <a:buChar char="-"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врач-отоларинголог, </a:t>
            </a:r>
          </a:p>
          <a:p>
            <a:pPr marL="457200" indent="-457200">
              <a:buFontTx/>
              <a:buChar char="-"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клинический фармаколог, </a:t>
            </a:r>
          </a:p>
          <a:p>
            <a:pPr marL="457200" indent="-457200">
              <a:buFontTx/>
              <a:buChar char="-"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врач общей практики (семейный врач).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" y="8637125"/>
            <a:ext cx="243792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4 врача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принимают участие, в качестве экзаменаторов, в оценке квалификации врачей медицинских организаций государственной системы здравоохранения города Москвы, которая проводиться в Государственном бюджетном учреждении города Москвы «Московский центр аккредитации и профессионального развития в сфере здравоохранения»:</a:t>
            </a:r>
          </a:p>
          <a:p>
            <a:pPr marL="571500" indent="-571500">
              <a:buFontTx/>
              <a:buChar char="-"/>
            </a:pPr>
            <a:r>
              <a:rPr lang="ru-RU" sz="3600" dirty="0"/>
              <a:t>Филимонова Елена Алексеевна – заведующая терапевтическим отделением-врач терапевт, </a:t>
            </a:r>
          </a:p>
          <a:p>
            <a:pPr marL="571500" indent="-571500">
              <a:buFontTx/>
              <a:buChar char="-"/>
            </a:pPr>
            <a:r>
              <a:rPr lang="ru-RU" sz="3600" dirty="0" err="1"/>
              <a:t>Подставкина</a:t>
            </a:r>
            <a:r>
              <a:rPr lang="ru-RU" sz="3600" dirty="0"/>
              <a:t> Наталья Анатольевна – заведующая терапевтическим отделением-врач общей практики (семейный врач),</a:t>
            </a:r>
          </a:p>
          <a:p>
            <a:pPr marL="571500" indent="-571500">
              <a:buFontTx/>
              <a:buChar char="-"/>
            </a:pPr>
            <a:r>
              <a:rPr lang="ru-RU" sz="3600" dirty="0"/>
              <a:t>Горячева Елена Сергеевна – заведующая отделением оториноларингологии-врач-</a:t>
            </a:r>
            <a:r>
              <a:rPr lang="ru-RU" sz="3600" dirty="0" err="1"/>
              <a:t>оториноларинголог</a:t>
            </a:r>
            <a:r>
              <a:rPr lang="ru-RU" sz="3600" dirty="0"/>
              <a:t>, </a:t>
            </a:r>
          </a:p>
          <a:p>
            <a:pPr marL="571500" indent="-571500">
              <a:buFontTx/>
              <a:buChar char="-"/>
            </a:pPr>
            <a:r>
              <a:rPr lang="ru-RU" sz="3600" dirty="0" err="1"/>
              <a:t>Шишканова</a:t>
            </a:r>
            <a:r>
              <a:rPr lang="ru-RU" sz="3600" dirty="0"/>
              <a:t> Елена Анатольевна – врач-пульмонолог</a:t>
            </a:r>
            <a:endParaRPr lang="ru-RU" sz="36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35" y="2762326"/>
            <a:ext cx="5874799" cy="587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84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-321276" y="-262139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085" y="238018"/>
            <a:ext cx="1886097" cy="188609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47135" y="11624244"/>
            <a:ext cx="228599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В целях реализации ознакомительных мероприятий в медицинских организациях государственной системы здравоохранения города Москвы в ГБУЗ «ГП № 214 ДЗМ» проведено 3 экскурсии для обучающихся в рамках проекта  предпрофессионального образования «Медицинский класс в московской школе»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17805" t="23694" r="53816" b="18889"/>
          <a:stretch/>
        </p:blipFill>
        <p:spPr>
          <a:xfrm>
            <a:off x="17196814" y="-1"/>
            <a:ext cx="5910320" cy="67265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17005" t="28211" r="50434" b="10650"/>
          <a:stretch/>
        </p:blipFill>
        <p:spPr>
          <a:xfrm>
            <a:off x="446048" y="-1"/>
            <a:ext cx="6467708" cy="68310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/>
          <a:srcRect l="18834" t="19757" r="50922" b="23225"/>
          <a:stretch/>
        </p:blipFill>
        <p:spPr>
          <a:xfrm>
            <a:off x="7791249" y="2938911"/>
            <a:ext cx="7143146" cy="757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98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-334536" y="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672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938026" y="1041672"/>
            <a:ext cx="76150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Отделения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29326" y="2546744"/>
            <a:ext cx="13378818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Терапевтические отделения - 6 (включая «хроников»)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Хирургическое 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Кардиологическое 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Неврологическое 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Отоларингологическое 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Офтальмологическое 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Урологическое 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Диагностическое отделение (включает в себя кабинеты рентгенологической, ультразвуковой, функциональной диагностики, эндоскопический кабинет)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Эндокринологическое 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Консультативное отделение: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Врачи-специалисты: аллерголог, пульмонолог, гастроэнтеролог, </a:t>
            </a:r>
            <a:r>
              <a:rPr lang="ru-RU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колопроктолог</a:t>
            </a: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Отделение медицинской профилактики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Травматолого</a:t>
            </a: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-ортопедическое 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Отделение медицинской реабилитации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Отделение по оказанию медицинской помощи взрослому населению на дому (в том числе кабинет патронажной медицинской службы)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СИО (справочно-информационный отдел)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Клинико-диагностическая лаборатория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КИЗ (Кабинет инфекционных заболеваний)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Отделение по оказанию платных медицинских услуг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30487" t="63262" r="52561" b="20478"/>
          <a:stretch/>
        </p:blipFill>
        <p:spPr>
          <a:xfrm>
            <a:off x="82555" y="3836018"/>
            <a:ext cx="9052117" cy="488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68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957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29311" y="1041672"/>
            <a:ext cx="1583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Повышение комфорта пребывания в поликлинике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23306" y="2031532"/>
            <a:ext cx="15304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Модернизированы зоны комфортного ожидания приема дежурного врача 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792691" y="2824972"/>
            <a:ext cx="13586547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Положительный эффект от организации зон комфортного ожидания</a:t>
            </a: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:</a:t>
            </a:r>
          </a:p>
          <a:p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Разделение потоков здоровых и болеющих пациентов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Наличие достаточного количества посадочных мест для ожидания приема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Информирование пациентов о движении «живой» очереди через информационное табло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Визуальный контроль пациентов, находящихся в очереди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Зоны комфортного пребывания: оснащены кондиционерами, </a:t>
            </a:r>
            <a:r>
              <a:rPr lang="ru-RU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пурифайерами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с питьевой водой, телевизорами, мягкой мебелью и бесплатным </a:t>
            </a:r>
            <a:r>
              <a:rPr lang="ru-RU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Wi-Fi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для пациентов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6096" t="20667" r="36778" b="22000"/>
          <a:stretch/>
        </p:blipFill>
        <p:spPr>
          <a:xfrm>
            <a:off x="172836" y="2957521"/>
            <a:ext cx="8491104" cy="796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219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197708" y="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701" y="451748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29311" y="1041672"/>
            <a:ext cx="1583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Повышение комфорта условий пребывания на рабочем месте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934767" y="1939511"/>
            <a:ext cx="8444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Комната приема пищи для сотрудников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17127" t="18673" r="30435" b="13685"/>
          <a:stretch/>
        </p:blipFill>
        <p:spPr>
          <a:xfrm>
            <a:off x="16373489" y="2763007"/>
            <a:ext cx="8008587" cy="46035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C3E5A85-2B79-6FB3-38E1-F0741BAF6280}"/>
              </a:ext>
            </a:extLst>
          </p:cNvPr>
          <p:cNvSpPr txBox="1"/>
          <p:nvPr/>
        </p:nvSpPr>
        <p:spPr>
          <a:xfrm>
            <a:off x="-1708863" y="2236166"/>
            <a:ext cx="123098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Раздевалка для сотрудников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52886339-FA45-F079-3813-75B26093B59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5799" t="15930" r="23257" b="16642"/>
          <a:stretch/>
        </p:blipFill>
        <p:spPr>
          <a:xfrm>
            <a:off x="282483" y="2889961"/>
            <a:ext cx="8358275" cy="468108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/>
          <a:srcRect l="11761" t="16938" r="35678" b="14119"/>
          <a:stretch/>
        </p:blipFill>
        <p:spPr>
          <a:xfrm>
            <a:off x="16373489" y="7586819"/>
            <a:ext cx="8008588" cy="590888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5548" y="7722680"/>
            <a:ext cx="8444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Комната отдыха для сотрудников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/>
          <a:srcRect l="7005" t="21274" r="31532" b="17805"/>
          <a:stretch/>
        </p:blipFill>
        <p:spPr>
          <a:xfrm>
            <a:off x="117425" y="8307455"/>
            <a:ext cx="9180716" cy="51186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/>
          <a:srcRect l="24200" t="15853" r="47995" b="16938"/>
          <a:stretch/>
        </p:blipFill>
        <p:spPr>
          <a:xfrm>
            <a:off x="10105021" y="4265802"/>
            <a:ext cx="5084956" cy="691375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425263" y="11471945"/>
            <a:ext cx="8444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Кабинет врача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66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037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41141" y="884266"/>
            <a:ext cx="96350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Оборудование  Головного здания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72300" y="2163701"/>
            <a:ext cx="17716500" cy="11295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Аппарат </a:t>
            </a:r>
            <a:r>
              <a:rPr lang="ru-RU" sz="2800" dirty="0" err="1"/>
              <a:t>рентгендиагностический</a:t>
            </a:r>
            <a:r>
              <a:rPr lang="ru-RU" sz="2800" dirty="0"/>
              <a:t> типа U-дуга,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Аппарат </a:t>
            </a:r>
            <a:r>
              <a:rPr lang="ru-RU" sz="2800" dirty="0" err="1"/>
              <a:t>рентгендиагностический</a:t>
            </a:r>
            <a:r>
              <a:rPr lang="ru-RU" sz="2800" dirty="0"/>
              <a:t> на 2 рабочих места,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КТ,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 МРТ,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Система ультразвуковой визуализации   2 шт., 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Портативный УЗИ аппарат для определения остаточного уровня мочи,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 err="1"/>
              <a:t>Видеоцентр</a:t>
            </a:r>
            <a:r>
              <a:rPr lang="ru-RU" sz="2800" dirty="0"/>
              <a:t> эндоскопический,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Миограф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 err="1"/>
              <a:t>Эхоэнцефалограф</a:t>
            </a:r>
            <a:r>
              <a:rPr lang="ru-RU" sz="2800" dirty="0"/>
              <a:t>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 err="1"/>
              <a:t>Бодиплетизмограф</a:t>
            </a:r>
            <a:r>
              <a:rPr lang="ru-RU" sz="2800" dirty="0"/>
              <a:t>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Спирометр 3 </a:t>
            </a:r>
            <a:r>
              <a:rPr lang="ru-RU" sz="2800" dirty="0" err="1"/>
              <a:t>шт</a:t>
            </a:r>
            <a:r>
              <a:rPr lang="ru-RU" sz="2800" dirty="0"/>
              <a:t>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Система длительного </a:t>
            </a:r>
            <a:r>
              <a:rPr lang="ru-RU" sz="2800" dirty="0" err="1"/>
              <a:t>мониторирования</a:t>
            </a:r>
            <a:r>
              <a:rPr lang="ru-RU" sz="2800" dirty="0"/>
              <a:t> АД 5 шт.,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Модули ЭКГ 8 шт.,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 ЛОР комбайн, </a:t>
            </a:r>
            <a:r>
              <a:rPr lang="ru-RU" sz="2800" dirty="0" err="1"/>
              <a:t>видеоназофарингоскоп</a:t>
            </a:r>
            <a:r>
              <a:rPr lang="ru-RU" sz="2800" dirty="0"/>
              <a:t> 1 шт.; </a:t>
            </a:r>
            <a:r>
              <a:rPr lang="ru-RU" sz="2800" dirty="0" err="1"/>
              <a:t>тимпанометр</a:t>
            </a:r>
            <a:r>
              <a:rPr lang="ru-RU" sz="2800" dirty="0"/>
              <a:t> 2 шт., </a:t>
            </a:r>
            <a:r>
              <a:rPr lang="ru-RU" sz="2800" dirty="0" err="1"/>
              <a:t>эхосинускоп</a:t>
            </a:r>
            <a:r>
              <a:rPr lang="ru-RU" sz="2800" dirty="0"/>
              <a:t>,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Рабочее место офтальмолога, </a:t>
            </a:r>
            <a:r>
              <a:rPr lang="ru-RU" sz="2800" dirty="0" err="1"/>
              <a:t>авторефкератометр</a:t>
            </a:r>
            <a:r>
              <a:rPr lang="ru-RU" sz="2800" dirty="0"/>
              <a:t>, щелевая лампа, периметр автоматический, офтальмоскоп 2 шт.,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 err="1"/>
              <a:t>Урофлоуметр</a:t>
            </a:r>
            <a:r>
              <a:rPr lang="ru-RU" sz="2800" dirty="0"/>
              <a:t>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Аппарат лазерной терапии, Аппарат радиоволновой хирургии 2 шт.,  Аппарат электрохирургический 7 шт.,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Аппарат для лазерной резекции и коагуляции,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Стол общехирургический 3 шт., операционная лампа 9 шт.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20994" t="15752" r="52536" b="17582"/>
          <a:stretch/>
        </p:blipFill>
        <p:spPr>
          <a:xfrm>
            <a:off x="376517" y="2852787"/>
            <a:ext cx="6055922" cy="857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20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037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55391" y="1041672"/>
            <a:ext cx="96350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Оборудование филиала № 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56916" y="2163701"/>
            <a:ext cx="13591309" cy="10895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3600" dirty="0"/>
              <a:t>Аппарат </a:t>
            </a:r>
            <a:r>
              <a:rPr lang="ru-RU" sz="3600" dirty="0" err="1"/>
              <a:t>рентгендиагностический</a:t>
            </a:r>
            <a:r>
              <a:rPr lang="ru-RU" sz="3600" dirty="0"/>
              <a:t> на 2 рабочих места,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3600" dirty="0"/>
              <a:t>Аппарат </a:t>
            </a:r>
            <a:r>
              <a:rPr lang="ru-RU" sz="3600" dirty="0" err="1"/>
              <a:t>рентгендиагностический</a:t>
            </a:r>
            <a:r>
              <a:rPr lang="ru-RU" sz="3600" dirty="0"/>
              <a:t> типа U-дуга,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3600" dirty="0"/>
              <a:t>Цифровой </a:t>
            </a:r>
            <a:r>
              <a:rPr lang="ru-RU" sz="3600" dirty="0" err="1"/>
              <a:t>маммограф</a:t>
            </a:r>
            <a:r>
              <a:rPr lang="ru-RU" sz="3600" dirty="0"/>
              <a:t>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3600" dirty="0"/>
              <a:t>Система ультразвуковой визуализации 5 шт.( в том числе 1 портативный),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3600" dirty="0" err="1"/>
              <a:t>Авторефкератометр</a:t>
            </a:r>
            <a:r>
              <a:rPr lang="ru-RU" sz="3600" dirty="0"/>
              <a:t>, щелевая лампа, периметр автоматический, </a:t>
            </a:r>
            <a:r>
              <a:rPr lang="ru-RU" sz="3600" dirty="0" err="1"/>
              <a:t>ретинальная</a:t>
            </a:r>
            <a:r>
              <a:rPr lang="ru-RU" sz="3600" dirty="0"/>
              <a:t> камера, тонометр бесконтактный автоматический,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3600" dirty="0" err="1"/>
              <a:t>Эхосинускоп</a:t>
            </a:r>
            <a:r>
              <a:rPr lang="ru-RU" sz="3600" dirty="0"/>
              <a:t>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3600" dirty="0"/>
              <a:t>Система длительного </a:t>
            </a:r>
            <a:r>
              <a:rPr lang="ru-RU" sz="3600" dirty="0" err="1"/>
              <a:t>мониторирования</a:t>
            </a:r>
            <a:r>
              <a:rPr lang="ru-RU" sz="3600" dirty="0"/>
              <a:t> ЭКГ и АД 3 шт.,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3600" dirty="0"/>
              <a:t>Система длительного </a:t>
            </a:r>
            <a:r>
              <a:rPr lang="ru-RU" sz="3600" dirty="0" err="1"/>
              <a:t>мониторирования</a:t>
            </a:r>
            <a:r>
              <a:rPr lang="ru-RU" sz="3600" dirty="0"/>
              <a:t> АД 5 шт.,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3600" dirty="0" err="1"/>
              <a:t>Бодиплетизмограф</a:t>
            </a:r>
            <a:r>
              <a:rPr lang="ru-RU" sz="3600" dirty="0"/>
              <a:t>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3600" dirty="0"/>
              <a:t>Спирометр,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3600" dirty="0"/>
              <a:t>Система для нагрузки тела пациента,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3600" dirty="0"/>
              <a:t>Стол общехирургический 4 шт., А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3600" dirty="0"/>
              <a:t>Аппарат радиоволновой хирургии</a:t>
            </a:r>
            <a:endParaRPr lang="ru-RU" sz="36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48291" t="16041" r="33193" b="15000"/>
          <a:stretch/>
        </p:blipFill>
        <p:spPr>
          <a:xfrm>
            <a:off x="1552654" y="2369442"/>
            <a:ext cx="5224664" cy="10945343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</p:pic>
    </p:spTree>
    <p:extLst>
      <p:ext uri="{BB962C8B-B14F-4D97-AF65-F5344CB8AC3E}">
        <p14:creationId xmlns:p14="http://schemas.microsoft.com/office/powerpoint/2010/main" val="110534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-41947" y="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11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32665" y="1041672"/>
            <a:ext cx="1583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2023 году подготовлены: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49357" y="2615783"/>
            <a:ext cx="4967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Кабинет КТ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061756" y="2486584"/>
            <a:ext cx="8447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Эндоскопический кабинет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20405" t="16275" r="50624" b="18366"/>
          <a:stretch/>
        </p:blipFill>
        <p:spPr>
          <a:xfrm>
            <a:off x="608427" y="3411114"/>
            <a:ext cx="7865843" cy="79992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9376" t="15752" r="40624" b="18104"/>
          <a:stretch/>
        </p:blipFill>
        <p:spPr>
          <a:xfrm>
            <a:off x="13543218" y="3316614"/>
            <a:ext cx="8275724" cy="803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67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0" y="51093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11" y="483345"/>
            <a:ext cx="1886097" cy="1886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28468" t="17805" r="43239" b="17371"/>
          <a:stretch/>
        </p:blipFill>
        <p:spPr>
          <a:xfrm>
            <a:off x="8372673" y="3168045"/>
            <a:ext cx="7164060" cy="923298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20914" t="19370" r="57194" b="13363"/>
          <a:stretch/>
        </p:blipFill>
        <p:spPr>
          <a:xfrm>
            <a:off x="157052" y="6799017"/>
            <a:ext cx="4084214" cy="60766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3033988"/>
            <a:ext cx="4729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/>
              <a:t>Авторефрактометр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/>
          <a:srcRect l="21860" t="16967" r="57735" b="15525"/>
          <a:stretch/>
        </p:blipFill>
        <p:spPr>
          <a:xfrm>
            <a:off x="119110" y="38864"/>
            <a:ext cx="3546564" cy="540923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84428" y="5665378"/>
            <a:ext cx="41604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Новая щелевая лампа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695566" y="7269336"/>
            <a:ext cx="4427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Периметр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74433" y="12462867"/>
            <a:ext cx="5560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Темная комната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/>
          <a:srcRect l="17370" t="23441" r="53239" b="11951"/>
          <a:stretch/>
        </p:blipFill>
        <p:spPr>
          <a:xfrm>
            <a:off x="18108745" y="483345"/>
            <a:ext cx="5374889" cy="664612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/>
          <a:srcRect l="22127" t="37534" r="55800" b="35582"/>
          <a:stretch/>
        </p:blipFill>
        <p:spPr>
          <a:xfrm>
            <a:off x="18334631" y="8555035"/>
            <a:ext cx="5149003" cy="352749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582623" y="12449213"/>
            <a:ext cx="4427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Проектор знаков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577A105-762F-49F8-358A-5FC712B24392}"/>
              </a:ext>
            </a:extLst>
          </p:cNvPr>
          <p:cNvSpPr txBox="1"/>
          <p:nvPr/>
        </p:nvSpPr>
        <p:spPr>
          <a:xfrm>
            <a:off x="8211050" y="1494068"/>
            <a:ext cx="126980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Отделение</a:t>
            </a:r>
            <a:r>
              <a:rPr lang="ru-RU" sz="3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4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офтальмологии</a:t>
            </a:r>
            <a:endParaRPr lang="ru-RU" sz="3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72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-41947" y="-17842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11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32665" y="1041672"/>
            <a:ext cx="1583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Открытие: как это было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14200" t="19973" r="27385" b="13469"/>
          <a:stretch/>
        </p:blipFill>
        <p:spPr>
          <a:xfrm>
            <a:off x="0" y="3031205"/>
            <a:ext cx="8898673" cy="59385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16029" t="29513" r="31653" b="17588"/>
          <a:stretch/>
        </p:blipFill>
        <p:spPr>
          <a:xfrm>
            <a:off x="9944230" y="4778873"/>
            <a:ext cx="13360503" cy="759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95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0" y="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11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32665" y="1041672"/>
            <a:ext cx="1583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          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79646" y="3013130"/>
            <a:ext cx="4967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Кабинет флюорографии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631095" y="3013130"/>
            <a:ext cx="8447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Кабинет рентгенологической диагностики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/>
          <a:srcRect l="32547" t="17827" r="19272" b="24513"/>
          <a:stretch/>
        </p:blipFill>
        <p:spPr>
          <a:xfrm>
            <a:off x="1399351" y="4089696"/>
            <a:ext cx="9528442" cy="736838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/>
          <a:srcRect l="31416" t="15833" r="29092" b="17708"/>
          <a:stretch/>
        </p:blipFill>
        <p:spPr>
          <a:xfrm>
            <a:off x="13550066" y="4089696"/>
            <a:ext cx="9372599" cy="7326709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</p:pic>
    </p:spTree>
    <p:extLst>
      <p:ext uri="{BB962C8B-B14F-4D97-AF65-F5344CB8AC3E}">
        <p14:creationId xmlns:p14="http://schemas.microsoft.com/office/powerpoint/2010/main" val="103939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-17687" y="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929" y="581112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32664" y="1102969"/>
            <a:ext cx="1766548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  Отделение медицинской реабилитации</a:t>
            </a:r>
            <a:endParaRPr lang="ru-RU" sz="4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ru-RU" sz="4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28956" t="27561" r="42995" b="22574"/>
          <a:stretch/>
        </p:blipFill>
        <p:spPr>
          <a:xfrm>
            <a:off x="7871469" y="5579889"/>
            <a:ext cx="6524374" cy="652437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24932" t="24959" r="47141" b="14987"/>
          <a:stretch/>
        </p:blipFill>
        <p:spPr>
          <a:xfrm>
            <a:off x="206393" y="137739"/>
            <a:ext cx="5107258" cy="617777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687" y="6273225"/>
            <a:ext cx="76598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Аппарат магнитотерапии «Полюс-2м»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/>
          <a:srcRect l="24322" t="17154" r="51898" b="13903"/>
          <a:stretch/>
        </p:blipFill>
        <p:spPr>
          <a:xfrm>
            <a:off x="18565643" y="3846251"/>
            <a:ext cx="5163262" cy="84200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/>
          <a:srcRect l="24932" t="14769" r="51776" b="13903"/>
          <a:stretch/>
        </p:blipFill>
        <p:spPr>
          <a:xfrm>
            <a:off x="332586" y="7043146"/>
            <a:ext cx="4780343" cy="573109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32586" y="12761936"/>
            <a:ext cx="6200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Аппарат коротковолновой терапии </a:t>
            </a:r>
            <a:b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“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Btl-6000”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6B1BA25-C8A1-0CF3-38AC-CC8AADFF4C62}"/>
              </a:ext>
            </a:extLst>
          </p:cNvPr>
          <p:cNvSpPr txBox="1"/>
          <p:nvPr/>
        </p:nvSpPr>
        <p:spPr>
          <a:xfrm>
            <a:off x="7677509" y="3686725"/>
            <a:ext cx="126980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Кабинет физиотерапии </a:t>
            </a:r>
            <a:endParaRPr lang="ru-RU" sz="44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DC63C05-FCC5-F8B4-973B-C8E72966DB80}"/>
              </a:ext>
            </a:extLst>
          </p:cNvPr>
          <p:cNvSpPr txBox="1"/>
          <p:nvPr/>
        </p:nvSpPr>
        <p:spPr>
          <a:xfrm>
            <a:off x="18012302" y="2718840"/>
            <a:ext cx="65733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Кабинет массажа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68578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-174977" y="116212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92" y="94897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97558" y="478636"/>
            <a:ext cx="1704661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Отделение медицинской реабилитации</a:t>
            </a:r>
          </a:p>
          <a:p>
            <a:endParaRPr lang="ru-RU" sz="4400" b="1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                      ЛФК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/>
          <a:srcRect l="21287" t="28563" r="52242" b="20457"/>
          <a:stretch/>
        </p:blipFill>
        <p:spPr>
          <a:xfrm>
            <a:off x="18930921" y="8052694"/>
            <a:ext cx="4840943" cy="524435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/>
          <a:srcRect l="28340" t="16809" r="42757" b="13813"/>
          <a:stretch/>
        </p:blipFill>
        <p:spPr>
          <a:xfrm>
            <a:off x="276352" y="7882758"/>
            <a:ext cx="4841147" cy="55842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/>
          <a:srcRect l="24322" t="16504" r="48971" b="18455"/>
          <a:stretch/>
        </p:blipFill>
        <p:spPr>
          <a:xfrm>
            <a:off x="412229" y="191053"/>
            <a:ext cx="4587636" cy="62844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/>
          <a:srcRect l="23834" t="16288" r="47995" b="17154"/>
          <a:stretch/>
        </p:blipFill>
        <p:spPr>
          <a:xfrm>
            <a:off x="18930921" y="1793894"/>
            <a:ext cx="4455763" cy="59217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/>
          <a:srcRect l="12737" t="16721" r="37141" b="16938"/>
          <a:stretch/>
        </p:blipFill>
        <p:spPr>
          <a:xfrm>
            <a:off x="6054561" y="3561939"/>
            <a:ext cx="11002236" cy="819144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-174977" y="6475485"/>
            <a:ext cx="62000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Тренажер для механотерапии «</a:t>
            </a:r>
            <a:r>
              <a:rPr lang="ru-RU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Орторент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мото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»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96233" y="11805420"/>
            <a:ext cx="62000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Зал ЛФК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37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0" y="116212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11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32665" y="1102969"/>
            <a:ext cx="1583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Дневной стационар в Филиале №2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04274" y="9808529"/>
            <a:ext cx="1014657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 14 коек</a:t>
            </a:r>
          </a:p>
          <a:p>
            <a:pPr marL="457200" indent="-457200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Аллергология – 2;</a:t>
            </a:r>
          </a:p>
          <a:p>
            <a:pPr marL="457200" indent="-457200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Неврология – 3;</a:t>
            </a:r>
          </a:p>
          <a:p>
            <a:pPr marL="457200" indent="-457200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Терапия – 3;</a:t>
            </a:r>
          </a:p>
          <a:p>
            <a:pPr marL="457200" indent="-457200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Хирургия;</a:t>
            </a:r>
          </a:p>
          <a:p>
            <a:pPr marL="457200" indent="-457200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Эндокринология - 3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923670" y="2550093"/>
            <a:ext cx="84476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Пролечено 143 пациента</a:t>
            </a:r>
          </a:p>
          <a:p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Проведено 1389 </a:t>
            </a:r>
            <a:r>
              <a:rPr lang="ru-RU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пациенто</a:t>
            </a:r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-дней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21876" t="25687" r="51360" b="31961"/>
          <a:stretch/>
        </p:blipFill>
        <p:spPr>
          <a:xfrm>
            <a:off x="14031054" y="4551215"/>
            <a:ext cx="9222938" cy="820942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372" t="19609" r="52870" b="10721"/>
          <a:stretch/>
        </p:blipFill>
        <p:spPr>
          <a:xfrm>
            <a:off x="826688" y="2623044"/>
            <a:ext cx="8248301" cy="691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61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0" y="-13716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623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922977" y="1041672"/>
            <a:ext cx="176818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Мероприятия в поликлиниках, реализованные в 2023 году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88968" y="5820599"/>
            <a:ext cx="379060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Оптимизация работы поликлиники</a:t>
            </a:r>
          </a:p>
          <a:p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Оптимизация работы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/>
                <a:ea typeface="Open Sans Light" panose="020B0306030504020204" pitchFamily="34" charset="0"/>
                <a:cs typeface="Open Sans Light" panose="020B0306030504020204" pitchFamily="34" charset="0"/>
              </a:rPr>
              <a:t>Call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-центра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через единый номер ЕМСС: 122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Развитие справочно-информационного отдела и входной группы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Организация рабочего пространства по принципу 5С на стойке информации, мед. постах и в кабинетах дежурного врача и врачей общей практики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Сервис-лаборатория – получение результатов медицинских анализов в электронном виде</a:t>
            </a:r>
          </a:p>
          <a:p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04858" y="5820600"/>
            <a:ext cx="379060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Телемедицина и </a:t>
            </a:r>
            <a:r>
              <a:rPr lang="ru-RU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аудиоконсультации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err="1"/>
              <a:t>аудиоконтроль</a:t>
            </a:r>
            <a:r>
              <a:rPr lang="ru-RU" sz="2000" dirty="0"/>
              <a:t> пациентов с    </a:t>
            </a:r>
            <a:r>
              <a:rPr lang="en-US" sz="2000" dirty="0">
                <a:latin typeface="Open Sans Light" panose="020B0306030504020204"/>
              </a:rPr>
              <a:t>COVID</a:t>
            </a:r>
            <a:r>
              <a:rPr lang="ru-RU" sz="2000" dirty="0"/>
              <a:t>-19, ОРВИ, а также с пневмониями,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выявление симптомов, указывающих на улучшение или ухудшение состояния,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Рекомендации по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лечению и дальнейшему наблюдению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790517" y="5819491"/>
            <a:ext cx="37906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Повышение комфорта пребывания</a:t>
            </a:r>
          </a:p>
          <a:p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Завершен кап. </a:t>
            </a:r>
            <a:r>
              <a:rPr lang="ru-RU" sz="200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Ремонт в</a:t>
            </a:r>
          </a:p>
          <a:p>
            <a:r>
              <a:rPr lang="ru-RU" sz="200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Филиале №2 и головном здании;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Навигация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Зоны комфортного ожидания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Наличие парковочных мест для инвалидов на территории поликлиники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Подготовлены и введены в эксплуатацию кабинеты  для проведения КТ, рентгеновских исследований, маммографии и денситометрии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346488" y="5820599"/>
            <a:ext cx="379060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Искусственный интеллект</a:t>
            </a:r>
          </a:p>
          <a:p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разработан командой российских инженеров и высококвалифицированных врачей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В разработке и апробации ИИ принимала участие команда врачей из ГБУЗ «ГП №214 ДЗМ»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помогает терапевтам и врачам общей практики в постановке заключительного диагноза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анализирует записи в электронной медкарте пациента за последние два года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интегрирован в ЕМИАС Москвы</a:t>
            </a:r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1011" y="2078956"/>
            <a:ext cx="4189615" cy="418961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679" y="3026608"/>
            <a:ext cx="2294862" cy="229431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6704" y="2967644"/>
            <a:ext cx="2602507" cy="260188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464" y="2784678"/>
            <a:ext cx="2967814" cy="296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93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037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55390" y="1041672"/>
            <a:ext cx="126193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Уровни оказания медицинской помощи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193489"/>
              </p:ext>
            </p:extLst>
          </p:nvPr>
        </p:nvGraphicFramePr>
        <p:xfrm>
          <a:off x="2701638" y="3084346"/>
          <a:ext cx="20407743" cy="72566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802581">
                  <a:extLst>
                    <a:ext uri="{9D8B030D-6E8A-4147-A177-3AD203B41FA5}">
                      <a16:colId xmlns="" xmlns:a16="http://schemas.microsoft.com/office/drawing/2014/main" val="1512397514"/>
                    </a:ext>
                  </a:extLst>
                </a:gridCol>
                <a:gridCol w="6802581">
                  <a:extLst>
                    <a:ext uri="{9D8B030D-6E8A-4147-A177-3AD203B41FA5}">
                      <a16:colId xmlns="" xmlns:a16="http://schemas.microsoft.com/office/drawing/2014/main" val="3743923668"/>
                    </a:ext>
                  </a:extLst>
                </a:gridCol>
                <a:gridCol w="6802581">
                  <a:extLst>
                    <a:ext uri="{9D8B030D-6E8A-4147-A177-3AD203B41FA5}">
                      <a16:colId xmlns="" xmlns:a16="http://schemas.microsoft.com/office/drawing/2014/main" val="476380920"/>
                    </a:ext>
                  </a:extLst>
                </a:gridCol>
              </a:tblGrid>
              <a:tr h="9473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8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Уровень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8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Уровень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8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Уровень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36785846"/>
                  </a:ext>
                </a:extLst>
              </a:tr>
              <a:tr h="109061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ГБУЗ «ГП № 214 ДЗМ»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- ГБУЗ «ГП № 214 ДЗМ»</a:t>
                      </a: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пациенты направляются на консультацию в специализированные ЛПУ; </a:t>
                      </a: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городские профильные диспансеры; </a:t>
                      </a: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Центр амбулаторной онкологической помощи ГБУЗ «ГКБ № 40 г. Москвы»;</a:t>
                      </a: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2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Филиал ГБУЗ ПКБ № 1 ДЗМ Психоневрологический диспансер № 18;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ГБУЗ «МНПЦ борьбы с туберкулезом ДЗМ»</a:t>
                      </a:r>
                      <a:r>
                        <a:rPr lang="ru-RU" sz="2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ГБУЗ «МНПЦДК ДЗМ»;</a:t>
                      </a:r>
                      <a:endParaRPr lang="ru-RU" sz="2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24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другие.</a:t>
                      </a:r>
                      <a:endParaRPr lang="ru-RU" sz="2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Консультативные отделения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ГБУЗ «ГКБ им. В.М. </a:t>
                      </a:r>
                      <a:r>
                        <a:rPr lang="ru-RU" sz="24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Буянова</a:t>
                      </a: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»; ГБУЗ «ГКБ им. С.С. Юдина», ГБУЗ «ГКБ № 24 ДЗМ»;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Эндоскопические центры </a:t>
                      </a: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ГБУЗ «ММКЦ Коммунарка»;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Ревматологический центр  ГКБ №1 им. </a:t>
                      </a:r>
                      <a:r>
                        <a:rPr lang="ru-RU" sz="2400" b="0" i="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Н.И.Пирогова</a:t>
                      </a:r>
                      <a:r>
                        <a:rPr lang="ru-RU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Московский Городской </a:t>
                      </a:r>
                      <a:r>
                        <a:rPr lang="ru-RU" sz="24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Нефрологический</a:t>
                      </a: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Центр.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ru-RU" sz="2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Плановая госпитализация </a:t>
                      </a: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пациентов в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ГБУЗ “ГКБ им. В.М. </a:t>
                      </a:r>
                      <a:r>
                        <a:rPr lang="ru-RU" sz="24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Буянова</a:t>
                      </a: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»;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ГБУЗ «ГКБ им. С.С. Юдина»;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ГБУЗ «ГВВ № 2 ДЗМ»;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ГБУЗ «ГКБ № 1 ДЗМ»;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ГБУЗ «ГКБ № 24 ДЗМ»;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АНО «ЦКБ Святителя Алексия» и др.;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ГБУЗ</a:t>
                      </a:r>
                      <a:r>
                        <a:rPr lang="ru-RU" sz="24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«НИКИО им. </a:t>
                      </a:r>
                      <a:r>
                        <a:rPr lang="ru-RU" sz="2400" baseline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Свержевского</a:t>
                      </a:r>
                      <a:r>
                        <a:rPr lang="ru-RU" sz="24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»;</a:t>
                      </a:r>
                      <a:endParaRPr lang="ru-RU" sz="2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ГБУЗ «ГКБ № 40 г. Москвы»;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другие.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48202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433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037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55391" y="1041672"/>
            <a:ext cx="12128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Электронная медицинская карта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49592" y="3093121"/>
            <a:ext cx="13591309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Пациентам открыт доступ к: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 протоколам осмотров врачей с 2017 года;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результатам лабораторных и инструментальных исследований с 2019 года;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результатам тестов на covid-19 (с 20 апреля 2020 года);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 информации о вакцинации (с 2020 года);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 информации выписных эпикризов стационарных отделений (с 2019 года);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 Дневникам здоровья;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 информации о выписанных действующих рецептах;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 данным о вызовах скорой помощи (с июня 2017 года);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 2021 года пациент может самостоятельно загрузить медицинскую документацию в свою электронную медицинскую карту;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доступ к дневнику здоровья;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 информации о листках нетрудоспособности.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7A75A14-0DED-C6CC-F65F-C0EFEEEE6F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105" y="3254974"/>
            <a:ext cx="8140150" cy="81401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50528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037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55391" y="1041672"/>
            <a:ext cx="96350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Организация записи на прием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41774" y="2163701"/>
            <a:ext cx="13591309" cy="10926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17780">
              <a:spcAft>
                <a:spcPts val="0"/>
              </a:spcAft>
              <a:tabLst>
                <a:tab pos="450215" algn="l"/>
              </a:tabLst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 ГБУЗ «ГП № 214 ДЗМ» и филиалах оказание первичной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медико-санитарной помощи в плановом порядке осуществляется по предварительной записи пациентов на прием к </a:t>
            </a:r>
            <a:r>
              <a:rPr lang="ru-RU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ВОПам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врачам- терапевтам участковым, и врачам специалистам первого уровня, организованной:</a:t>
            </a:r>
          </a:p>
          <a:p>
            <a:pPr marR="17780">
              <a:spcAft>
                <a:spcPts val="0"/>
              </a:spcAft>
              <a:tabLst>
                <a:tab pos="450215" algn="l"/>
              </a:tabLst>
            </a:pP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marR="17780" indent="-457200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0215" algn="l"/>
              </a:tabLst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через портал государственных и муниципальных услуг города Москвы (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pgu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mos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ru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), раздел «Запись на прием к врачу»; 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/>
            </a:r>
            <a:b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через «</a:t>
            </a:r>
            <a:r>
              <a:rPr lang="ru-RU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инфоматы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», установленные в холле регистратуры поликлиники;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/>
            </a:r>
            <a:b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мобильное приложение, (если мобильное устройство работает под управлением операционной системы 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iOS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или 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Android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);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/>
            </a:r>
            <a:b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через единую телефонную службу 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call 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- центра 8(495) 539-30-00, служба 122;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/>
            </a:r>
            <a:b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при личном обращении в поликлинику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;</a:t>
            </a:r>
            <a:b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 прием к врачам-специалистам второго уровня: кардиологу, неврологу, эндокринологу и др. по направлению лечащего врача.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386" y="3411114"/>
            <a:ext cx="8742898" cy="792744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22512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294" y="644918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55391" y="1041672"/>
            <a:ext cx="96350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Работа по рассмотрению жалоб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49592" y="4672080"/>
            <a:ext cx="1359130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Все обращения рассматриваются в индивидуальном порядке</a:t>
            </a:r>
            <a:b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 случае негативного отзыва администрация поликлиники вступает в непосредственный диалог с пациентом для решения проблемы</a:t>
            </a:r>
            <a:b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Горячая линия</a:t>
            </a:r>
            <a:b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Изучаются предложения граждан по улучшению работы поликлиники с использованием обратной связи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887" y="3652185"/>
            <a:ext cx="7679185" cy="705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89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/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8738" y="3471778"/>
            <a:ext cx="5649362" cy="5649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89819" y="11298619"/>
            <a:ext cx="153480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>
                <a:solidFill>
                  <a:srgbClr val="43C1C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Спасибо за внимание!</a:t>
            </a:r>
            <a:endParaRPr lang="ru-RU" sz="9600" dirty="0">
              <a:solidFill>
                <a:srgbClr val="43C1C5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17971" t="25778" r="26529" b="14445"/>
          <a:stretch/>
        </p:blipFill>
        <p:spPr>
          <a:xfrm>
            <a:off x="1257300" y="2057400"/>
            <a:ext cx="13213080" cy="80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0" y="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11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331790" y="1041672"/>
            <a:ext cx="182707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 время проведения капитального ремонта в головном здании и Филиале №2 </a:t>
            </a:r>
          </a:p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прием всех пациентов, прикрепленных к «ГБУЗ ГП  214 ДЗМ»,  был организован в Филиале №1. </a:t>
            </a:r>
          </a:p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Графики работы всех сотрудников были составлены таким образом,  чтобы все специалисты были обеспечены рабочими местами и оказывали медицинскую помощь  в полном объеме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6274" t="28862" r="46166" b="23875"/>
          <a:stretch/>
        </p:blipFill>
        <p:spPr>
          <a:xfrm>
            <a:off x="15456926" y="3300762"/>
            <a:ext cx="8697951" cy="48619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26883" t="20623" r="52165" b="13036"/>
          <a:stretch/>
        </p:blipFill>
        <p:spPr>
          <a:xfrm>
            <a:off x="466867" y="251274"/>
            <a:ext cx="3812748" cy="67910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/>
          <a:srcRect l="23346" t="17804" r="48971" b="15420"/>
          <a:stretch/>
        </p:blipFill>
        <p:spPr>
          <a:xfrm>
            <a:off x="4944938" y="3646795"/>
            <a:ext cx="4199168" cy="56975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/>
          <a:srcRect l="24444" t="18889" r="48727" b="17588"/>
          <a:stretch/>
        </p:blipFill>
        <p:spPr>
          <a:xfrm>
            <a:off x="385721" y="7600367"/>
            <a:ext cx="4215161" cy="56138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/>
          <a:srcRect l="14200" t="24092" r="37263" b="26477"/>
          <a:stretch/>
        </p:blipFill>
        <p:spPr>
          <a:xfrm>
            <a:off x="15456926" y="8552918"/>
            <a:ext cx="8876371" cy="50849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/>
          <a:srcRect l="24931" t="19973" r="48605" b="15854"/>
          <a:stretch/>
        </p:blipFill>
        <p:spPr>
          <a:xfrm>
            <a:off x="9951974" y="6858000"/>
            <a:ext cx="4839629" cy="660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58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-41947" y="-17842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11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32665" y="1041672"/>
            <a:ext cx="1583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34566" t="20623" r="19824" b="33848"/>
          <a:stretch/>
        </p:blipFill>
        <p:spPr>
          <a:xfrm>
            <a:off x="0" y="-506068"/>
            <a:ext cx="24379238" cy="142220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5859" y="868064"/>
            <a:ext cx="2990258" cy="299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35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0" y="-183474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388" y="440542"/>
            <a:ext cx="1886097" cy="18860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596199" y="10169308"/>
            <a:ext cx="19618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828343">
              <a:defRPr/>
            </a:pP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193 446</a:t>
            </a:r>
          </a:p>
          <a:p>
            <a:pPr algn="ctr" defTabSz="1828343">
              <a:defRPr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человек</a:t>
            </a:r>
            <a:endParaRPr lang="ru-RU" sz="3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94954" y="1029648"/>
            <a:ext cx="151966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Основные показатели прикрепленного населения</a:t>
            </a:r>
            <a:endParaRPr lang="ru-RU" sz="44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671543"/>
              </p:ext>
            </p:extLst>
          </p:nvPr>
        </p:nvGraphicFramePr>
        <p:xfrm>
          <a:off x="2119747" y="2884841"/>
          <a:ext cx="19244409" cy="45415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14803">
                  <a:extLst>
                    <a:ext uri="{9D8B030D-6E8A-4147-A177-3AD203B41FA5}">
                      <a16:colId xmlns="" xmlns:a16="http://schemas.microsoft.com/office/drawing/2014/main" val="1512397514"/>
                    </a:ext>
                  </a:extLst>
                </a:gridCol>
                <a:gridCol w="6414803">
                  <a:extLst>
                    <a:ext uri="{9D8B030D-6E8A-4147-A177-3AD203B41FA5}">
                      <a16:colId xmlns="" xmlns:a16="http://schemas.microsoft.com/office/drawing/2014/main" val="3743923668"/>
                    </a:ext>
                  </a:extLst>
                </a:gridCol>
                <a:gridCol w="6414803">
                  <a:extLst>
                    <a:ext uri="{9D8B030D-6E8A-4147-A177-3AD203B41FA5}">
                      <a16:colId xmlns="" xmlns:a16="http://schemas.microsoft.com/office/drawing/2014/main" val="476380920"/>
                    </a:ext>
                  </a:extLst>
                </a:gridCol>
              </a:tblGrid>
              <a:tr h="1090618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ГП № 214 </a:t>
                      </a:r>
                    </a:p>
                    <a:p>
                      <a:pPr algn="ctr"/>
                      <a:r>
                        <a:rPr lang="ru-RU" sz="3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(головное отделение)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ГП</a:t>
                      </a:r>
                      <a:r>
                        <a:rPr lang="ru-RU" sz="36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№ 214</a:t>
                      </a:r>
                    </a:p>
                    <a:p>
                      <a:pPr algn="ctr"/>
                      <a:r>
                        <a:rPr lang="ru-RU" sz="36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(филиал № 1)</a:t>
                      </a:r>
                      <a:endParaRPr lang="ru-RU" sz="36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ГП</a:t>
                      </a:r>
                      <a:r>
                        <a:rPr lang="ru-RU" sz="36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№ 214</a:t>
                      </a:r>
                    </a:p>
                    <a:p>
                      <a:pPr algn="ctr"/>
                      <a:r>
                        <a:rPr lang="ru-RU" sz="36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(филиал № 2)</a:t>
                      </a:r>
                      <a:endParaRPr lang="ru-RU" sz="36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36785846"/>
                  </a:ext>
                </a:extLst>
              </a:tr>
              <a:tr h="1090618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1 240</a:t>
                      </a:r>
                    </a:p>
                    <a:p>
                      <a:pPr algn="ctr"/>
                      <a:r>
                        <a:rPr lang="ru-RU" sz="3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Посещений в смену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1 240</a:t>
                      </a:r>
                    </a:p>
                    <a:p>
                      <a:pPr algn="ctr"/>
                      <a:r>
                        <a:rPr lang="ru-RU" sz="3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Посещений в смену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1 240</a:t>
                      </a:r>
                    </a:p>
                    <a:p>
                      <a:pPr algn="ctr"/>
                      <a:r>
                        <a:rPr lang="ru-RU" sz="3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Посещений в смену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4820209"/>
                  </a:ext>
                </a:extLst>
              </a:tr>
              <a:tr h="1090618">
                <a:tc>
                  <a:txBody>
                    <a:bodyPr/>
                    <a:lstStyle/>
                    <a:p>
                      <a:pPr marL="0" marR="0" indent="0" algn="ctr" defTabSz="18283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67601 </a:t>
                      </a:r>
                      <a:r>
                        <a:rPr lang="ru-RU" sz="4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человек</a:t>
                      </a:r>
                    </a:p>
                    <a:p>
                      <a:pPr algn="ctr"/>
                      <a:endParaRPr lang="ru-RU" sz="3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ctr"/>
                      <a:r>
                        <a:rPr lang="ru-RU" sz="3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22 590 человек старше трудоспособного возраста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8283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71206 </a:t>
                      </a:r>
                      <a:r>
                        <a:rPr lang="ru-RU" sz="4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человек</a:t>
                      </a:r>
                    </a:p>
                    <a:p>
                      <a:pPr algn="ctr"/>
                      <a:endParaRPr lang="ru-RU" sz="3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ctr"/>
                      <a:r>
                        <a:rPr lang="ru-RU" sz="3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21 851 человек старше трудоспособного возраста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8283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54639 </a:t>
                      </a:r>
                      <a:r>
                        <a:rPr lang="ru-RU" sz="4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человек</a:t>
                      </a:r>
                    </a:p>
                    <a:p>
                      <a:pPr algn="ctr"/>
                      <a:endParaRPr lang="ru-RU" sz="3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ctr"/>
                      <a:r>
                        <a:rPr lang="ru-RU" sz="3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20 951 человек старше трудоспособного возраста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64723432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5147354" y="7682600"/>
            <a:ext cx="151966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Численность прикрепленного населения</a:t>
            </a:r>
            <a:endParaRPr lang="ru-RU" sz="44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9" name="Group 9">
            <a:extLst>
              <a:ext uri="{FF2B5EF4-FFF2-40B4-BE49-F238E27FC236}">
                <a16:creationId xmlns="" xmlns:a16="http://schemas.microsoft.com/office/drawing/2014/main" id="{DEF48134-ABAD-4271-ACB1-250593A0E7E6}"/>
              </a:ext>
            </a:extLst>
          </p:cNvPr>
          <p:cNvGrpSpPr/>
          <p:nvPr/>
        </p:nvGrpSpPr>
        <p:grpSpPr>
          <a:xfrm flipH="1">
            <a:off x="7324770" y="11964262"/>
            <a:ext cx="318693" cy="831298"/>
            <a:chOff x="2323306" y="2203133"/>
            <a:chExt cx="979488" cy="2554287"/>
          </a:xfrm>
          <a:gradFill flip="none" rotWithShape="1">
            <a:gsLst>
              <a:gs pos="0">
                <a:srgbClr val="43C1C5">
                  <a:shade val="30000"/>
                  <a:satMod val="115000"/>
                </a:srgbClr>
              </a:gs>
              <a:gs pos="50000">
                <a:srgbClr val="43C1C5">
                  <a:shade val="67500"/>
                  <a:satMod val="115000"/>
                </a:srgbClr>
              </a:gs>
              <a:gs pos="100000">
                <a:srgbClr val="43C1C5">
                  <a:shade val="100000"/>
                  <a:satMod val="115000"/>
                </a:srgbClr>
              </a:gs>
            </a:gsLst>
            <a:lin ang="5400000" scaled="1"/>
            <a:tileRect/>
          </a:gradFill>
        </p:grpSpPr>
        <p:sp>
          <p:nvSpPr>
            <p:cNvPr id="20" name="Freeform 3">
              <a:extLst>
                <a:ext uri="{FF2B5EF4-FFF2-40B4-BE49-F238E27FC236}">
                  <a16:creationId xmlns="" xmlns:a16="http://schemas.microsoft.com/office/drawing/2014/main" id="{B3E1E0D3-1CE3-47C5-950C-DADEFAEB98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3306" y="2720658"/>
              <a:ext cx="979488" cy="2036762"/>
            </a:xfrm>
            <a:custGeom>
              <a:avLst/>
              <a:gdLst>
                <a:gd name="T0" fmla="*/ 2093 w 2719"/>
                <a:gd name="T1" fmla="*/ 0 h 5657"/>
                <a:gd name="T2" fmla="*/ 2093 w 2719"/>
                <a:gd name="T3" fmla="*/ 0 h 5657"/>
                <a:gd name="T4" fmla="*/ 625 w 2719"/>
                <a:gd name="T5" fmla="*/ 0 h 5657"/>
                <a:gd name="T6" fmla="*/ 0 w 2719"/>
                <a:gd name="T7" fmla="*/ 625 h 5657"/>
                <a:gd name="T8" fmla="*/ 0 w 2719"/>
                <a:gd name="T9" fmla="*/ 2499 h 5657"/>
                <a:gd name="T10" fmla="*/ 250 w 2719"/>
                <a:gd name="T11" fmla="*/ 2718 h 5657"/>
                <a:gd name="T12" fmla="*/ 468 w 2719"/>
                <a:gd name="T13" fmla="*/ 2499 h 5657"/>
                <a:gd name="T14" fmla="*/ 468 w 2719"/>
                <a:gd name="T15" fmla="*/ 1032 h 5657"/>
                <a:gd name="T16" fmla="*/ 531 w 2719"/>
                <a:gd name="T17" fmla="*/ 938 h 5657"/>
                <a:gd name="T18" fmla="*/ 625 w 2719"/>
                <a:gd name="T19" fmla="*/ 1032 h 5657"/>
                <a:gd name="T20" fmla="*/ 625 w 2719"/>
                <a:gd name="T21" fmla="*/ 2781 h 5657"/>
                <a:gd name="T22" fmla="*/ 625 w 2719"/>
                <a:gd name="T23" fmla="*/ 3093 h 5657"/>
                <a:gd name="T24" fmla="*/ 625 w 2719"/>
                <a:gd name="T25" fmla="*/ 5312 h 5657"/>
                <a:gd name="T26" fmla="*/ 937 w 2719"/>
                <a:gd name="T27" fmla="*/ 5656 h 5657"/>
                <a:gd name="T28" fmla="*/ 937 w 2719"/>
                <a:gd name="T29" fmla="*/ 5656 h 5657"/>
                <a:gd name="T30" fmla="*/ 1218 w 2719"/>
                <a:gd name="T31" fmla="*/ 5312 h 5657"/>
                <a:gd name="T32" fmla="*/ 1218 w 2719"/>
                <a:gd name="T33" fmla="*/ 3156 h 5657"/>
                <a:gd name="T34" fmla="*/ 1375 w 2719"/>
                <a:gd name="T35" fmla="*/ 3031 h 5657"/>
                <a:gd name="T36" fmla="*/ 1531 w 2719"/>
                <a:gd name="T37" fmla="*/ 3156 h 5657"/>
                <a:gd name="T38" fmla="*/ 1531 w 2719"/>
                <a:gd name="T39" fmla="*/ 5312 h 5657"/>
                <a:gd name="T40" fmla="*/ 1781 w 2719"/>
                <a:gd name="T41" fmla="*/ 5656 h 5657"/>
                <a:gd name="T42" fmla="*/ 1781 w 2719"/>
                <a:gd name="T43" fmla="*/ 5656 h 5657"/>
                <a:gd name="T44" fmla="*/ 2093 w 2719"/>
                <a:gd name="T45" fmla="*/ 5312 h 5657"/>
                <a:gd name="T46" fmla="*/ 2093 w 2719"/>
                <a:gd name="T47" fmla="*/ 3093 h 5657"/>
                <a:gd name="T48" fmla="*/ 2093 w 2719"/>
                <a:gd name="T49" fmla="*/ 2781 h 5657"/>
                <a:gd name="T50" fmla="*/ 2093 w 2719"/>
                <a:gd name="T51" fmla="*/ 1032 h 5657"/>
                <a:gd name="T52" fmla="*/ 2218 w 2719"/>
                <a:gd name="T53" fmla="*/ 938 h 5657"/>
                <a:gd name="T54" fmla="*/ 2250 w 2719"/>
                <a:gd name="T55" fmla="*/ 1032 h 5657"/>
                <a:gd name="T56" fmla="*/ 2250 w 2719"/>
                <a:gd name="T57" fmla="*/ 2499 h 5657"/>
                <a:gd name="T58" fmla="*/ 2468 w 2719"/>
                <a:gd name="T59" fmla="*/ 2718 h 5657"/>
                <a:gd name="T60" fmla="*/ 2718 w 2719"/>
                <a:gd name="T61" fmla="*/ 2499 h 5657"/>
                <a:gd name="T62" fmla="*/ 2718 w 2719"/>
                <a:gd name="T63" fmla="*/ 625 h 5657"/>
                <a:gd name="T64" fmla="*/ 2093 w 2719"/>
                <a:gd name="T65" fmla="*/ 0 h 5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9" h="5657">
                  <a:moveTo>
                    <a:pt x="2093" y="0"/>
                  </a:moveTo>
                  <a:lnTo>
                    <a:pt x="2093" y="0"/>
                  </a:lnTo>
                  <a:cubicBezTo>
                    <a:pt x="625" y="0"/>
                    <a:pt x="625" y="0"/>
                    <a:pt x="625" y="0"/>
                  </a:cubicBezTo>
                  <a:cubicBezTo>
                    <a:pt x="218" y="0"/>
                    <a:pt x="0" y="188"/>
                    <a:pt x="0" y="625"/>
                  </a:cubicBezTo>
                  <a:cubicBezTo>
                    <a:pt x="0" y="2499"/>
                    <a:pt x="0" y="2499"/>
                    <a:pt x="0" y="2499"/>
                  </a:cubicBezTo>
                  <a:cubicBezTo>
                    <a:pt x="0" y="2624"/>
                    <a:pt x="93" y="2718"/>
                    <a:pt x="250" y="2718"/>
                  </a:cubicBezTo>
                  <a:cubicBezTo>
                    <a:pt x="375" y="2718"/>
                    <a:pt x="468" y="2624"/>
                    <a:pt x="468" y="2499"/>
                  </a:cubicBezTo>
                  <a:cubicBezTo>
                    <a:pt x="468" y="2499"/>
                    <a:pt x="468" y="1188"/>
                    <a:pt x="468" y="1032"/>
                  </a:cubicBezTo>
                  <a:cubicBezTo>
                    <a:pt x="468" y="938"/>
                    <a:pt x="531" y="938"/>
                    <a:pt x="531" y="938"/>
                  </a:cubicBezTo>
                  <a:cubicBezTo>
                    <a:pt x="593" y="938"/>
                    <a:pt x="625" y="938"/>
                    <a:pt x="625" y="1032"/>
                  </a:cubicBezTo>
                  <a:cubicBezTo>
                    <a:pt x="625" y="1188"/>
                    <a:pt x="625" y="2249"/>
                    <a:pt x="625" y="2781"/>
                  </a:cubicBezTo>
                  <a:cubicBezTo>
                    <a:pt x="625" y="3093"/>
                    <a:pt x="625" y="3093"/>
                    <a:pt x="625" y="3093"/>
                  </a:cubicBezTo>
                  <a:cubicBezTo>
                    <a:pt x="625" y="5312"/>
                    <a:pt x="625" y="5312"/>
                    <a:pt x="625" y="5312"/>
                  </a:cubicBezTo>
                  <a:cubicBezTo>
                    <a:pt x="625" y="5468"/>
                    <a:pt x="781" y="5656"/>
                    <a:pt x="937" y="5656"/>
                  </a:cubicBezTo>
                  <a:lnTo>
                    <a:pt x="937" y="5656"/>
                  </a:lnTo>
                  <a:cubicBezTo>
                    <a:pt x="1093" y="5656"/>
                    <a:pt x="1218" y="5468"/>
                    <a:pt x="1218" y="5312"/>
                  </a:cubicBezTo>
                  <a:cubicBezTo>
                    <a:pt x="1218" y="5312"/>
                    <a:pt x="1218" y="3249"/>
                    <a:pt x="1218" y="3156"/>
                  </a:cubicBezTo>
                  <a:cubicBezTo>
                    <a:pt x="1218" y="3031"/>
                    <a:pt x="1250" y="3031"/>
                    <a:pt x="1375" y="3031"/>
                  </a:cubicBezTo>
                  <a:cubicBezTo>
                    <a:pt x="1406" y="3031"/>
                    <a:pt x="1531" y="3031"/>
                    <a:pt x="1531" y="3156"/>
                  </a:cubicBezTo>
                  <a:cubicBezTo>
                    <a:pt x="1531" y="3249"/>
                    <a:pt x="1531" y="5312"/>
                    <a:pt x="1531" y="5312"/>
                  </a:cubicBezTo>
                  <a:cubicBezTo>
                    <a:pt x="1531" y="5468"/>
                    <a:pt x="1562" y="5656"/>
                    <a:pt x="1781" y="5656"/>
                  </a:cubicBezTo>
                  <a:lnTo>
                    <a:pt x="1781" y="5656"/>
                  </a:lnTo>
                  <a:cubicBezTo>
                    <a:pt x="1937" y="5656"/>
                    <a:pt x="2093" y="5468"/>
                    <a:pt x="2093" y="5312"/>
                  </a:cubicBezTo>
                  <a:cubicBezTo>
                    <a:pt x="2093" y="3093"/>
                    <a:pt x="2093" y="3093"/>
                    <a:pt x="2093" y="3093"/>
                  </a:cubicBezTo>
                  <a:cubicBezTo>
                    <a:pt x="2093" y="2781"/>
                    <a:pt x="2093" y="2781"/>
                    <a:pt x="2093" y="2781"/>
                  </a:cubicBezTo>
                  <a:cubicBezTo>
                    <a:pt x="2093" y="2249"/>
                    <a:pt x="2093" y="1188"/>
                    <a:pt x="2093" y="1032"/>
                  </a:cubicBezTo>
                  <a:cubicBezTo>
                    <a:pt x="2093" y="938"/>
                    <a:pt x="2156" y="938"/>
                    <a:pt x="2218" y="938"/>
                  </a:cubicBezTo>
                  <a:cubicBezTo>
                    <a:pt x="2218" y="938"/>
                    <a:pt x="2250" y="938"/>
                    <a:pt x="2250" y="1032"/>
                  </a:cubicBezTo>
                  <a:cubicBezTo>
                    <a:pt x="2250" y="1188"/>
                    <a:pt x="2250" y="2499"/>
                    <a:pt x="2250" y="2499"/>
                  </a:cubicBezTo>
                  <a:cubicBezTo>
                    <a:pt x="2250" y="2624"/>
                    <a:pt x="2375" y="2718"/>
                    <a:pt x="2468" y="2718"/>
                  </a:cubicBezTo>
                  <a:cubicBezTo>
                    <a:pt x="2562" y="2718"/>
                    <a:pt x="2718" y="2624"/>
                    <a:pt x="2718" y="2499"/>
                  </a:cubicBezTo>
                  <a:cubicBezTo>
                    <a:pt x="2718" y="625"/>
                    <a:pt x="2718" y="625"/>
                    <a:pt x="2718" y="625"/>
                  </a:cubicBezTo>
                  <a:cubicBezTo>
                    <a:pt x="2718" y="188"/>
                    <a:pt x="2531" y="0"/>
                    <a:pt x="209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  <p:sp>
          <p:nvSpPr>
            <p:cNvPr id="21" name="Freeform 4">
              <a:extLst>
                <a:ext uri="{FF2B5EF4-FFF2-40B4-BE49-F238E27FC236}">
                  <a16:creationId xmlns="" xmlns:a16="http://schemas.microsoft.com/office/drawing/2014/main" id="{05B36A57-7810-4199-B20B-F4305D9C95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519" y="2203133"/>
              <a:ext cx="382587" cy="360362"/>
            </a:xfrm>
            <a:custGeom>
              <a:avLst/>
              <a:gdLst>
                <a:gd name="T0" fmla="*/ 532 w 1064"/>
                <a:gd name="T1" fmla="*/ 0 h 1001"/>
                <a:gd name="T2" fmla="*/ 532 w 1064"/>
                <a:gd name="T3" fmla="*/ 0 h 1001"/>
                <a:gd name="T4" fmla="*/ 0 w 1064"/>
                <a:gd name="T5" fmla="*/ 531 h 1001"/>
                <a:gd name="T6" fmla="*/ 532 w 1064"/>
                <a:gd name="T7" fmla="*/ 1000 h 1001"/>
                <a:gd name="T8" fmla="*/ 1063 w 1064"/>
                <a:gd name="T9" fmla="*/ 531 h 1001"/>
                <a:gd name="T10" fmla="*/ 532 w 1064"/>
                <a:gd name="T11" fmla="*/ 0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4" h="1001">
                  <a:moveTo>
                    <a:pt x="532" y="0"/>
                  </a:moveTo>
                  <a:lnTo>
                    <a:pt x="532" y="0"/>
                  </a:lnTo>
                  <a:cubicBezTo>
                    <a:pt x="219" y="0"/>
                    <a:pt x="0" y="219"/>
                    <a:pt x="0" y="531"/>
                  </a:cubicBezTo>
                  <a:cubicBezTo>
                    <a:pt x="0" y="812"/>
                    <a:pt x="219" y="1000"/>
                    <a:pt x="532" y="1000"/>
                  </a:cubicBezTo>
                  <a:cubicBezTo>
                    <a:pt x="782" y="1000"/>
                    <a:pt x="1063" y="812"/>
                    <a:pt x="1063" y="531"/>
                  </a:cubicBezTo>
                  <a:cubicBezTo>
                    <a:pt x="1063" y="219"/>
                    <a:pt x="782" y="0"/>
                    <a:pt x="532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</p:grpSp>
      <p:grpSp>
        <p:nvGrpSpPr>
          <p:cNvPr id="22" name="Group 12">
            <a:extLst>
              <a:ext uri="{FF2B5EF4-FFF2-40B4-BE49-F238E27FC236}">
                <a16:creationId xmlns="" xmlns:a16="http://schemas.microsoft.com/office/drawing/2014/main" id="{393DD2B4-F80D-43E9-91AF-C7F9C085D654}"/>
              </a:ext>
            </a:extLst>
          </p:cNvPr>
          <p:cNvGrpSpPr/>
          <p:nvPr/>
        </p:nvGrpSpPr>
        <p:grpSpPr>
          <a:xfrm flipH="1">
            <a:off x="7902391" y="11964262"/>
            <a:ext cx="318693" cy="831298"/>
            <a:chOff x="2323306" y="2203133"/>
            <a:chExt cx="979488" cy="2554287"/>
          </a:xfrm>
          <a:gradFill flip="none" rotWithShape="1">
            <a:gsLst>
              <a:gs pos="0">
                <a:srgbClr val="43C1C5">
                  <a:shade val="30000"/>
                  <a:satMod val="115000"/>
                </a:srgbClr>
              </a:gs>
              <a:gs pos="50000">
                <a:srgbClr val="43C1C5">
                  <a:shade val="67500"/>
                  <a:satMod val="115000"/>
                </a:srgbClr>
              </a:gs>
              <a:gs pos="100000">
                <a:srgbClr val="43C1C5">
                  <a:shade val="100000"/>
                  <a:satMod val="115000"/>
                </a:srgbClr>
              </a:gs>
            </a:gsLst>
            <a:lin ang="5400000" scaled="1"/>
            <a:tileRect/>
          </a:gradFill>
        </p:grpSpPr>
        <p:sp>
          <p:nvSpPr>
            <p:cNvPr id="23" name="Freeform 3">
              <a:extLst>
                <a:ext uri="{FF2B5EF4-FFF2-40B4-BE49-F238E27FC236}">
                  <a16:creationId xmlns="" xmlns:a16="http://schemas.microsoft.com/office/drawing/2014/main" id="{85A51E03-AE05-4DE1-967D-ADCB2BC78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3306" y="2720658"/>
              <a:ext cx="979488" cy="2036762"/>
            </a:xfrm>
            <a:custGeom>
              <a:avLst/>
              <a:gdLst>
                <a:gd name="T0" fmla="*/ 2093 w 2719"/>
                <a:gd name="T1" fmla="*/ 0 h 5657"/>
                <a:gd name="T2" fmla="*/ 2093 w 2719"/>
                <a:gd name="T3" fmla="*/ 0 h 5657"/>
                <a:gd name="T4" fmla="*/ 625 w 2719"/>
                <a:gd name="T5" fmla="*/ 0 h 5657"/>
                <a:gd name="T6" fmla="*/ 0 w 2719"/>
                <a:gd name="T7" fmla="*/ 625 h 5657"/>
                <a:gd name="T8" fmla="*/ 0 w 2719"/>
                <a:gd name="T9" fmla="*/ 2499 h 5657"/>
                <a:gd name="T10" fmla="*/ 250 w 2719"/>
                <a:gd name="T11" fmla="*/ 2718 h 5657"/>
                <a:gd name="T12" fmla="*/ 468 w 2719"/>
                <a:gd name="T13" fmla="*/ 2499 h 5657"/>
                <a:gd name="T14" fmla="*/ 468 w 2719"/>
                <a:gd name="T15" fmla="*/ 1032 h 5657"/>
                <a:gd name="T16" fmla="*/ 531 w 2719"/>
                <a:gd name="T17" fmla="*/ 938 h 5657"/>
                <a:gd name="T18" fmla="*/ 625 w 2719"/>
                <a:gd name="T19" fmla="*/ 1032 h 5657"/>
                <a:gd name="T20" fmla="*/ 625 w 2719"/>
                <a:gd name="T21" fmla="*/ 2781 h 5657"/>
                <a:gd name="T22" fmla="*/ 625 w 2719"/>
                <a:gd name="T23" fmla="*/ 3093 h 5657"/>
                <a:gd name="T24" fmla="*/ 625 w 2719"/>
                <a:gd name="T25" fmla="*/ 5312 h 5657"/>
                <a:gd name="T26" fmla="*/ 937 w 2719"/>
                <a:gd name="T27" fmla="*/ 5656 h 5657"/>
                <a:gd name="T28" fmla="*/ 937 w 2719"/>
                <a:gd name="T29" fmla="*/ 5656 h 5657"/>
                <a:gd name="T30" fmla="*/ 1218 w 2719"/>
                <a:gd name="T31" fmla="*/ 5312 h 5657"/>
                <a:gd name="T32" fmla="*/ 1218 w 2719"/>
                <a:gd name="T33" fmla="*/ 3156 h 5657"/>
                <a:gd name="T34" fmla="*/ 1375 w 2719"/>
                <a:gd name="T35" fmla="*/ 3031 h 5657"/>
                <a:gd name="T36" fmla="*/ 1531 w 2719"/>
                <a:gd name="T37" fmla="*/ 3156 h 5657"/>
                <a:gd name="T38" fmla="*/ 1531 w 2719"/>
                <a:gd name="T39" fmla="*/ 5312 h 5657"/>
                <a:gd name="T40" fmla="*/ 1781 w 2719"/>
                <a:gd name="T41" fmla="*/ 5656 h 5657"/>
                <a:gd name="T42" fmla="*/ 1781 w 2719"/>
                <a:gd name="T43" fmla="*/ 5656 h 5657"/>
                <a:gd name="T44" fmla="*/ 2093 w 2719"/>
                <a:gd name="T45" fmla="*/ 5312 h 5657"/>
                <a:gd name="T46" fmla="*/ 2093 w 2719"/>
                <a:gd name="T47" fmla="*/ 3093 h 5657"/>
                <a:gd name="T48" fmla="*/ 2093 w 2719"/>
                <a:gd name="T49" fmla="*/ 2781 h 5657"/>
                <a:gd name="T50" fmla="*/ 2093 w 2719"/>
                <a:gd name="T51" fmla="*/ 1032 h 5657"/>
                <a:gd name="T52" fmla="*/ 2218 w 2719"/>
                <a:gd name="T53" fmla="*/ 938 h 5657"/>
                <a:gd name="T54" fmla="*/ 2250 w 2719"/>
                <a:gd name="T55" fmla="*/ 1032 h 5657"/>
                <a:gd name="T56" fmla="*/ 2250 w 2719"/>
                <a:gd name="T57" fmla="*/ 2499 h 5657"/>
                <a:gd name="T58" fmla="*/ 2468 w 2719"/>
                <a:gd name="T59" fmla="*/ 2718 h 5657"/>
                <a:gd name="T60" fmla="*/ 2718 w 2719"/>
                <a:gd name="T61" fmla="*/ 2499 h 5657"/>
                <a:gd name="T62" fmla="*/ 2718 w 2719"/>
                <a:gd name="T63" fmla="*/ 625 h 5657"/>
                <a:gd name="T64" fmla="*/ 2093 w 2719"/>
                <a:gd name="T65" fmla="*/ 0 h 5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9" h="5657">
                  <a:moveTo>
                    <a:pt x="2093" y="0"/>
                  </a:moveTo>
                  <a:lnTo>
                    <a:pt x="2093" y="0"/>
                  </a:lnTo>
                  <a:cubicBezTo>
                    <a:pt x="625" y="0"/>
                    <a:pt x="625" y="0"/>
                    <a:pt x="625" y="0"/>
                  </a:cubicBezTo>
                  <a:cubicBezTo>
                    <a:pt x="218" y="0"/>
                    <a:pt x="0" y="188"/>
                    <a:pt x="0" y="625"/>
                  </a:cubicBezTo>
                  <a:cubicBezTo>
                    <a:pt x="0" y="2499"/>
                    <a:pt x="0" y="2499"/>
                    <a:pt x="0" y="2499"/>
                  </a:cubicBezTo>
                  <a:cubicBezTo>
                    <a:pt x="0" y="2624"/>
                    <a:pt x="93" y="2718"/>
                    <a:pt x="250" y="2718"/>
                  </a:cubicBezTo>
                  <a:cubicBezTo>
                    <a:pt x="375" y="2718"/>
                    <a:pt x="468" y="2624"/>
                    <a:pt x="468" y="2499"/>
                  </a:cubicBezTo>
                  <a:cubicBezTo>
                    <a:pt x="468" y="2499"/>
                    <a:pt x="468" y="1188"/>
                    <a:pt x="468" y="1032"/>
                  </a:cubicBezTo>
                  <a:cubicBezTo>
                    <a:pt x="468" y="938"/>
                    <a:pt x="531" y="938"/>
                    <a:pt x="531" y="938"/>
                  </a:cubicBezTo>
                  <a:cubicBezTo>
                    <a:pt x="593" y="938"/>
                    <a:pt x="625" y="938"/>
                    <a:pt x="625" y="1032"/>
                  </a:cubicBezTo>
                  <a:cubicBezTo>
                    <a:pt x="625" y="1188"/>
                    <a:pt x="625" y="2249"/>
                    <a:pt x="625" y="2781"/>
                  </a:cubicBezTo>
                  <a:cubicBezTo>
                    <a:pt x="625" y="3093"/>
                    <a:pt x="625" y="3093"/>
                    <a:pt x="625" y="3093"/>
                  </a:cubicBezTo>
                  <a:cubicBezTo>
                    <a:pt x="625" y="5312"/>
                    <a:pt x="625" y="5312"/>
                    <a:pt x="625" y="5312"/>
                  </a:cubicBezTo>
                  <a:cubicBezTo>
                    <a:pt x="625" y="5468"/>
                    <a:pt x="781" y="5656"/>
                    <a:pt x="937" y="5656"/>
                  </a:cubicBezTo>
                  <a:lnTo>
                    <a:pt x="937" y="5656"/>
                  </a:lnTo>
                  <a:cubicBezTo>
                    <a:pt x="1093" y="5656"/>
                    <a:pt x="1218" y="5468"/>
                    <a:pt x="1218" y="5312"/>
                  </a:cubicBezTo>
                  <a:cubicBezTo>
                    <a:pt x="1218" y="5312"/>
                    <a:pt x="1218" y="3249"/>
                    <a:pt x="1218" y="3156"/>
                  </a:cubicBezTo>
                  <a:cubicBezTo>
                    <a:pt x="1218" y="3031"/>
                    <a:pt x="1250" y="3031"/>
                    <a:pt x="1375" y="3031"/>
                  </a:cubicBezTo>
                  <a:cubicBezTo>
                    <a:pt x="1406" y="3031"/>
                    <a:pt x="1531" y="3031"/>
                    <a:pt x="1531" y="3156"/>
                  </a:cubicBezTo>
                  <a:cubicBezTo>
                    <a:pt x="1531" y="3249"/>
                    <a:pt x="1531" y="5312"/>
                    <a:pt x="1531" y="5312"/>
                  </a:cubicBezTo>
                  <a:cubicBezTo>
                    <a:pt x="1531" y="5468"/>
                    <a:pt x="1562" y="5656"/>
                    <a:pt x="1781" y="5656"/>
                  </a:cubicBezTo>
                  <a:lnTo>
                    <a:pt x="1781" y="5656"/>
                  </a:lnTo>
                  <a:cubicBezTo>
                    <a:pt x="1937" y="5656"/>
                    <a:pt x="2093" y="5468"/>
                    <a:pt x="2093" y="5312"/>
                  </a:cubicBezTo>
                  <a:cubicBezTo>
                    <a:pt x="2093" y="3093"/>
                    <a:pt x="2093" y="3093"/>
                    <a:pt x="2093" y="3093"/>
                  </a:cubicBezTo>
                  <a:cubicBezTo>
                    <a:pt x="2093" y="2781"/>
                    <a:pt x="2093" y="2781"/>
                    <a:pt x="2093" y="2781"/>
                  </a:cubicBezTo>
                  <a:cubicBezTo>
                    <a:pt x="2093" y="2249"/>
                    <a:pt x="2093" y="1188"/>
                    <a:pt x="2093" y="1032"/>
                  </a:cubicBezTo>
                  <a:cubicBezTo>
                    <a:pt x="2093" y="938"/>
                    <a:pt x="2156" y="938"/>
                    <a:pt x="2218" y="938"/>
                  </a:cubicBezTo>
                  <a:cubicBezTo>
                    <a:pt x="2218" y="938"/>
                    <a:pt x="2250" y="938"/>
                    <a:pt x="2250" y="1032"/>
                  </a:cubicBezTo>
                  <a:cubicBezTo>
                    <a:pt x="2250" y="1188"/>
                    <a:pt x="2250" y="2499"/>
                    <a:pt x="2250" y="2499"/>
                  </a:cubicBezTo>
                  <a:cubicBezTo>
                    <a:pt x="2250" y="2624"/>
                    <a:pt x="2375" y="2718"/>
                    <a:pt x="2468" y="2718"/>
                  </a:cubicBezTo>
                  <a:cubicBezTo>
                    <a:pt x="2562" y="2718"/>
                    <a:pt x="2718" y="2624"/>
                    <a:pt x="2718" y="2499"/>
                  </a:cubicBezTo>
                  <a:cubicBezTo>
                    <a:pt x="2718" y="625"/>
                    <a:pt x="2718" y="625"/>
                    <a:pt x="2718" y="625"/>
                  </a:cubicBezTo>
                  <a:cubicBezTo>
                    <a:pt x="2718" y="188"/>
                    <a:pt x="2531" y="0"/>
                    <a:pt x="209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  <p:sp>
          <p:nvSpPr>
            <p:cNvPr id="24" name="Freeform 4">
              <a:extLst>
                <a:ext uri="{FF2B5EF4-FFF2-40B4-BE49-F238E27FC236}">
                  <a16:creationId xmlns="" xmlns:a16="http://schemas.microsoft.com/office/drawing/2014/main" id="{A552F2B0-623B-4D7E-80DE-D47F0C3FA5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519" y="2203133"/>
              <a:ext cx="382587" cy="360362"/>
            </a:xfrm>
            <a:custGeom>
              <a:avLst/>
              <a:gdLst>
                <a:gd name="T0" fmla="*/ 532 w 1064"/>
                <a:gd name="T1" fmla="*/ 0 h 1001"/>
                <a:gd name="T2" fmla="*/ 532 w 1064"/>
                <a:gd name="T3" fmla="*/ 0 h 1001"/>
                <a:gd name="T4" fmla="*/ 0 w 1064"/>
                <a:gd name="T5" fmla="*/ 531 h 1001"/>
                <a:gd name="T6" fmla="*/ 532 w 1064"/>
                <a:gd name="T7" fmla="*/ 1000 h 1001"/>
                <a:gd name="T8" fmla="*/ 1063 w 1064"/>
                <a:gd name="T9" fmla="*/ 531 h 1001"/>
                <a:gd name="T10" fmla="*/ 532 w 1064"/>
                <a:gd name="T11" fmla="*/ 0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4" h="1001">
                  <a:moveTo>
                    <a:pt x="532" y="0"/>
                  </a:moveTo>
                  <a:lnTo>
                    <a:pt x="532" y="0"/>
                  </a:lnTo>
                  <a:cubicBezTo>
                    <a:pt x="219" y="0"/>
                    <a:pt x="0" y="219"/>
                    <a:pt x="0" y="531"/>
                  </a:cubicBezTo>
                  <a:cubicBezTo>
                    <a:pt x="0" y="812"/>
                    <a:pt x="219" y="1000"/>
                    <a:pt x="532" y="1000"/>
                  </a:cubicBezTo>
                  <a:cubicBezTo>
                    <a:pt x="782" y="1000"/>
                    <a:pt x="1063" y="812"/>
                    <a:pt x="1063" y="531"/>
                  </a:cubicBezTo>
                  <a:cubicBezTo>
                    <a:pt x="1063" y="219"/>
                    <a:pt x="782" y="0"/>
                    <a:pt x="532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</p:grpSp>
      <p:grpSp>
        <p:nvGrpSpPr>
          <p:cNvPr id="25" name="Group 15">
            <a:extLst>
              <a:ext uri="{FF2B5EF4-FFF2-40B4-BE49-F238E27FC236}">
                <a16:creationId xmlns="" xmlns:a16="http://schemas.microsoft.com/office/drawing/2014/main" id="{26F7454A-AF4C-491A-885F-503E60C133B2}"/>
              </a:ext>
            </a:extLst>
          </p:cNvPr>
          <p:cNvGrpSpPr/>
          <p:nvPr/>
        </p:nvGrpSpPr>
        <p:grpSpPr>
          <a:xfrm flipH="1">
            <a:off x="8480938" y="11993445"/>
            <a:ext cx="318693" cy="831298"/>
            <a:chOff x="2323306" y="2203133"/>
            <a:chExt cx="979488" cy="2554287"/>
          </a:xfrm>
          <a:gradFill flip="none" rotWithShape="1">
            <a:gsLst>
              <a:gs pos="0">
                <a:srgbClr val="43C1C5">
                  <a:shade val="30000"/>
                  <a:satMod val="115000"/>
                </a:srgbClr>
              </a:gs>
              <a:gs pos="50000">
                <a:srgbClr val="43C1C5">
                  <a:shade val="67500"/>
                  <a:satMod val="115000"/>
                </a:srgbClr>
              </a:gs>
              <a:gs pos="100000">
                <a:srgbClr val="43C1C5">
                  <a:shade val="100000"/>
                  <a:satMod val="115000"/>
                </a:srgbClr>
              </a:gs>
            </a:gsLst>
            <a:lin ang="5400000" scaled="1"/>
            <a:tileRect/>
          </a:gradFill>
        </p:grpSpPr>
        <p:sp>
          <p:nvSpPr>
            <p:cNvPr id="26" name="Freeform 3">
              <a:extLst>
                <a:ext uri="{FF2B5EF4-FFF2-40B4-BE49-F238E27FC236}">
                  <a16:creationId xmlns="" xmlns:a16="http://schemas.microsoft.com/office/drawing/2014/main" id="{787FCFC8-7B28-4026-9B0F-B5C04B9A24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3306" y="2720658"/>
              <a:ext cx="979488" cy="2036762"/>
            </a:xfrm>
            <a:custGeom>
              <a:avLst/>
              <a:gdLst>
                <a:gd name="T0" fmla="*/ 2093 w 2719"/>
                <a:gd name="T1" fmla="*/ 0 h 5657"/>
                <a:gd name="T2" fmla="*/ 2093 w 2719"/>
                <a:gd name="T3" fmla="*/ 0 h 5657"/>
                <a:gd name="T4" fmla="*/ 625 w 2719"/>
                <a:gd name="T5" fmla="*/ 0 h 5657"/>
                <a:gd name="T6" fmla="*/ 0 w 2719"/>
                <a:gd name="T7" fmla="*/ 625 h 5657"/>
                <a:gd name="T8" fmla="*/ 0 w 2719"/>
                <a:gd name="T9" fmla="*/ 2499 h 5657"/>
                <a:gd name="T10" fmla="*/ 250 w 2719"/>
                <a:gd name="T11" fmla="*/ 2718 h 5657"/>
                <a:gd name="T12" fmla="*/ 468 w 2719"/>
                <a:gd name="T13" fmla="*/ 2499 h 5657"/>
                <a:gd name="T14" fmla="*/ 468 w 2719"/>
                <a:gd name="T15" fmla="*/ 1032 h 5657"/>
                <a:gd name="T16" fmla="*/ 531 w 2719"/>
                <a:gd name="T17" fmla="*/ 938 h 5657"/>
                <a:gd name="T18" fmla="*/ 625 w 2719"/>
                <a:gd name="T19" fmla="*/ 1032 h 5657"/>
                <a:gd name="T20" fmla="*/ 625 w 2719"/>
                <a:gd name="T21" fmla="*/ 2781 h 5657"/>
                <a:gd name="T22" fmla="*/ 625 w 2719"/>
                <a:gd name="T23" fmla="*/ 3093 h 5657"/>
                <a:gd name="T24" fmla="*/ 625 w 2719"/>
                <a:gd name="T25" fmla="*/ 5312 h 5657"/>
                <a:gd name="T26" fmla="*/ 937 w 2719"/>
                <a:gd name="T27" fmla="*/ 5656 h 5657"/>
                <a:gd name="T28" fmla="*/ 937 w 2719"/>
                <a:gd name="T29" fmla="*/ 5656 h 5657"/>
                <a:gd name="T30" fmla="*/ 1218 w 2719"/>
                <a:gd name="T31" fmla="*/ 5312 h 5657"/>
                <a:gd name="T32" fmla="*/ 1218 w 2719"/>
                <a:gd name="T33" fmla="*/ 3156 h 5657"/>
                <a:gd name="T34" fmla="*/ 1375 w 2719"/>
                <a:gd name="T35" fmla="*/ 3031 h 5657"/>
                <a:gd name="T36" fmla="*/ 1531 w 2719"/>
                <a:gd name="T37" fmla="*/ 3156 h 5657"/>
                <a:gd name="T38" fmla="*/ 1531 w 2719"/>
                <a:gd name="T39" fmla="*/ 5312 h 5657"/>
                <a:gd name="T40" fmla="*/ 1781 w 2719"/>
                <a:gd name="T41" fmla="*/ 5656 h 5657"/>
                <a:gd name="T42" fmla="*/ 1781 w 2719"/>
                <a:gd name="T43" fmla="*/ 5656 h 5657"/>
                <a:gd name="T44" fmla="*/ 2093 w 2719"/>
                <a:gd name="T45" fmla="*/ 5312 h 5657"/>
                <a:gd name="T46" fmla="*/ 2093 w 2719"/>
                <a:gd name="T47" fmla="*/ 3093 h 5657"/>
                <a:gd name="T48" fmla="*/ 2093 w 2719"/>
                <a:gd name="T49" fmla="*/ 2781 h 5657"/>
                <a:gd name="T50" fmla="*/ 2093 w 2719"/>
                <a:gd name="T51" fmla="*/ 1032 h 5657"/>
                <a:gd name="T52" fmla="*/ 2218 w 2719"/>
                <a:gd name="T53" fmla="*/ 938 h 5657"/>
                <a:gd name="T54" fmla="*/ 2250 w 2719"/>
                <a:gd name="T55" fmla="*/ 1032 h 5657"/>
                <a:gd name="T56" fmla="*/ 2250 w 2719"/>
                <a:gd name="T57" fmla="*/ 2499 h 5657"/>
                <a:gd name="T58" fmla="*/ 2468 w 2719"/>
                <a:gd name="T59" fmla="*/ 2718 h 5657"/>
                <a:gd name="T60" fmla="*/ 2718 w 2719"/>
                <a:gd name="T61" fmla="*/ 2499 h 5657"/>
                <a:gd name="T62" fmla="*/ 2718 w 2719"/>
                <a:gd name="T63" fmla="*/ 625 h 5657"/>
                <a:gd name="T64" fmla="*/ 2093 w 2719"/>
                <a:gd name="T65" fmla="*/ 0 h 5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9" h="5657">
                  <a:moveTo>
                    <a:pt x="2093" y="0"/>
                  </a:moveTo>
                  <a:lnTo>
                    <a:pt x="2093" y="0"/>
                  </a:lnTo>
                  <a:cubicBezTo>
                    <a:pt x="625" y="0"/>
                    <a:pt x="625" y="0"/>
                    <a:pt x="625" y="0"/>
                  </a:cubicBezTo>
                  <a:cubicBezTo>
                    <a:pt x="218" y="0"/>
                    <a:pt x="0" y="188"/>
                    <a:pt x="0" y="625"/>
                  </a:cubicBezTo>
                  <a:cubicBezTo>
                    <a:pt x="0" y="2499"/>
                    <a:pt x="0" y="2499"/>
                    <a:pt x="0" y="2499"/>
                  </a:cubicBezTo>
                  <a:cubicBezTo>
                    <a:pt x="0" y="2624"/>
                    <a:pt x="93" y="2718"/>
                    <a:pt x="250" y="2718"/>
                  </a:cubicBezTo>
                  <a:cubicBezTo>
                    <a:pt x="375" y="2718"/>
                    <a:pt x="468" y="2624"/>
                    <a:pt x="468" y="2499"/>
                  </a:cubicBezTo>
                  <a:cubicBezTo>
                    <a:pt x="468" y="2499"/>
                    <a:pt x="468" y="1188"/>
                    <a:pt x="468" y="1032"/>
                  </a:cubicBezTo>
                  <a:cubicBezTo>
                    <a:pt x="468" y="938"/>
                    <a:pt x="531" y="938"/>
                    <a:pt x="531" y="938"/>
                  </a:cubicBezTo>
                  <a:cubicBezTo>
                    <a:pt x="593" y="938"/>
                    <a:pt x="625" y="938"/>
                    <a:pt x="625" y="1032"/>
                  </a:cubicBezTo>
                  <a:cubicBezTo>
                    <a:pt x="625" y="1188"/>
                    <a:pt x="625" y="2249"/>
                    <a:pt x="625" y="2781"/>
                  </a:cubicBezTo>
                  <a:cubicBezTo>
                    <a:pt x="625" y="3093"/>
                    <a:pt x="625" y="3093"/>
                    <a:pt x="625" y="3093"/>
                  </a:cubicBezTo>
                  <a:cubicBezTo>
                    <a:pt x="625" y="5312"/>
                    <a:pt x="625" y="5312"/>
                    <a:pt x="625" y="5312"/>
                  </a:cubicBezTo>
                  <a:cubicBezTo>
                    <a:pt x="625" y="5468"/>
                    <a:pt x="781" y="5656"/>
                    <a:pt x="937" y="5656"/>
                  </a:cubicBezTo>
                  <a:lnTo>
                    <a:pt x="937" y="5656"/>
                  </a:lnTo>
                  <a:cubicBezTo>
                    <a:pt x="1093" y="5656"/>
                    <a:pt x="1218" y="5468"/>
                    <a:pt x="1218" y="5312"/>
                  </a:cubicBezTo>
                  <a:cubicBezTo>
                    <a:pt x="1218" y="5312"/>
                    <a:pt x="1218" y="3249"/>
                    <a:pt x="1218" y="3156"/>
                  </a:cubicBezTo>
                  <a:cubicBezTo>
                    <a:pt x="1218" y="3031"/>
                    <a:pt x="1250" y="3031"/>
                    <a:pt x="1375" y="3031"/>
                  </a:cubicBezTo>
                  <a:cubicBezTo>
                    <a:pt x="1406" y="3031"/>
                    <a:pt x="1531" y="3031"/>
                    <a:pt x="1531" y="3156"/>
                  </a:cubicBezTo>
                  <a:cubicBezTo>
                    <a:pt x="1531" y="3249"/>
                    <a:pt x="1531" y="5312"/>
                    <a:pt x="1531" y="5312"/>
                  </a:cubicBezTo>
                  <a:cubicBezTo>
                    <a:pt x="1531" y="5468"/>
                    <a:pt x="1562" y="5656"/>
                    <a:pt x="1781" y="5656"/>
                  </a:cubicBezTo>
                  <a:lnTo>
                    <a:pt x="1781" y="5656"/>
                  </a:lnTo>
                  <a:cubicBezTo>
                    <a:pt x="1937" y="5656"/>
                    <a:pt x="2093" y="5468"/>
                    <a:pt x="2093" y="5312"/>
                  </a:cubicBezTo>
                  <a:cubicBezTo>
                    <a:pt x="2093" y="3093"/>
                    <a:pt x="2093" y="3093"/>
                    <a:pt x="2093" y="3093"/>
                  </a:cubicBezTo>
                  <a:cubicBezTo>
                    <a:pt x="2093" y="2781"/>
                    <a:pt x="2093" y="2781"/>
                    <a:pt x="2093" y="2781"/>
                  </a:cubicBezTo>
                  <a:cubicBezTo>
                    <a:pt x="2093" y="2249"/>
                    <a:pt x="2093" y="1188"/>
                    <a:pt x="2093" y="1032"/>
                  </a:cubicBezTo>
                  <a:cubicBezTo>
                    <a:pt x="2093" y="938"/>
                    <a:pt x="2156" y="938"/>
                    <a:pt x="2218" y="938"/>
                  </a:cubicBezTo>
                  <a:cubicBezTo>
                    <a:pt x="2218" y="938"/>
                    <a:pt x="2250" y="938"/>
                    <a:pt x="2250" y="1032"/>
                  </a:cubicBezTo>
                  <a:cubicBezTo>
                    <a:pt x="2250" y="1188"/>
                    <a:pt x="2250" y="2499"/>
                    <a:pt x="2250" y="2499"/>
                  </a:cubicBezTo>
                  <a:cubicBezTo>
                    <a:pt x="2250" y="2624"/>
                    <a:pt x="2375" y="2718"/>
                    <a:pt x="2468" y="2718"/>
                  </a:cubicBezTo>
                  <a:cubicBezTo>
                    <a:pt x="2562" y="2718"/>
                    <a:pt x="2718" y="2624"/>
                    <a:pt x="2718" y="2499"/>
                  </a:cubicBezTo>
                  <a:cubicBezTo>
                    <a:pt x="2718" y="625"/>
                    <a:pt x="2718" y="625"/>
                    <a:pt x="2718" y="625"/>
                  </a:cubicBezTo>
                  <a:cubicBezTo>
                    <a:pt x="2718" y="188"/>
                    <a:pt x="2531" y="0"/>
                    <a:pt x="209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  <p:sp>
          <p:nvSpPr>
            <p:cNvPr id="27" name="Freeform 4">
              <a:extLst>
                <a:ext uri="{FF2B5EF4-FFF2-40B4-BE49-F238E27FC236}">
                  <a16:creationId xmlns="" xmlns:a16="http://schemas.microsoft.com/office/drawing/2014/main" id="{D8B4E915-CE96-4E82-B6D2-7C5FDB45D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519" y="2203133"/>
              <a:ext cx="382587" cy="360362"/>
            </a:xfrm>
            <a:custGeom>
              <a:avLst/>
              <a:gdLst>
                <a:gd name="T0" fmla="*/ 532 w 1064"/>
                <a:gd name="T1" fmla="*/ 0 h 1001"/>
                <a:gd name="T2" fmla="*/ 532 w 1064"/>
                <a:gd name="T3" fmla="*/ 0 h 1001"/>
                <a:gd name="T4" fmla="*/ 0 w 1064"/>
                <a:gd name="T5" fmla="*/ 531 h 1001"/>
                <a:gd name="T6" fmla="*/ 532 w 1064"/>
                <a:gd name="T7" fmla="*/ 1000 h 1001"/>
                <a:gd name="T8" fmla="*/ 1063 w 1064"/>
                <a:gd name="T9" fmla="*/ 531 h 1001"/>
                <a:gd name="T10" fmla="*/ 532 w 1064"/>
                <a:gd name="T11" fmla="*/ 0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4" h="1001">
                  <a:moveTo>
                    <a:pt x="532" y="0"/>
                  </a:moveTo>
                  <a:lnTo>
                    <a:pt x="532" y="0"/>
                  </a:lnTo>
                  <a:cubicBezTo>
                    <a:pt x="219" y="0"/>
                    <a:pt x="0" y="219"/>
                    <a:pt x="0" y="531"/>
                  </a:cubicBezTo>
                  <a:cubicBezTo>
                    <a:pt x="0" y="812"/>
                    <a:pt x="219" y="1000"/>
                    <a:pt x="532" y="1000"/>
                  </a:cubicBezTo>
                  <a:cubicBezTo>
                    <a:pt x="782" y="1000"/>
                    <a:pt x="1063" y="812"/>
                    <a:pt x="1063" y="531"/>
                  </a:cubicBezTo>
                  <a:cubicBezTo>
                    <a:pt x="1063" y="219"/>
                    <a:pt x="782" y="0"/>
                    <a:pt x="532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</p:grpSp>
      <p:grpSp>
        <p:nvGrpSpPr>
          <p:cNvPr id="28" name="Group 18">
            <a:extLst>
              <a:ext uri="{FF2B5EF4-FFF2-40B4-BE49-F238E27FC236}">
                <a16:creationId xmlns="" xmlns:a16="http://schemas.microsoft.com/office/drawing/2014/main" id="{7BB7EC1D-15A7-49C6-88B8-103178CA0A26}"/>
              </a:ext>
            </a:extLst>
          </p:cNvPr>
          <p:cNvGrpSpPr/>
          <p:nvPr/>
        </p:nvGrpSpPr>
        <p:grpSpPr>
          <a:xfrm flipH="1">
            <a:off x="9058559" y="11964262"/>
            <a:ext cx="318693" cy="831298"/>
            <a:chOff x="2323306" y="2203133"/>
            <a:chExt cx="979488" cy="2554287"/>
          </a:xfrm>
          <a:gradFill flip="none" rotWithShape="1">
            <a:gsLst>
              <a:gs pos="0">
                <a:srgbClr val="43C1C5">
                  <a:shade val="30000"/>
                  <a:satMod val="115000"/>
                </a:srgbClr>
              </a:gs>
              <a:gs pos="50000">
                <a:srgbClr val="43C1C5">
                  <a:shade val="67500"/>
                  <a:satMod val="115000"/>
                </a:srgbClr>
              </a:gs>
              <a:gs pos="100000">
                <a:srgbClr val="43C1C5">
                  <a:shade val="100000"/>
                  <a:satMod val="115000"/>
                </a:srgbClr>
              </a:gs>
            </a:gsLst>
            <a:lin ang="5400000" scaled="1"/>
            <a:tileRect/>
          </a:gradFill>
        </p:grpSpPr>
        <p:sp>
          <p:nvSpPr>
            <p:cNvPr id="29" name="Freeform 3">
              <a:extLst>
                <a:ext uri="{FF2B5EF4-FFF2-40B4-BE49-F238E27FC236}">
                  <a16:creationId xmlns="" xmlns:a16="http://schemas.microsoft.com/office/drawing/2014/main" id="{448045D9-62E6-4519-B892-BC71594A67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3306" y="2720658"/>
              <a:ext cx="979488" cy="2036762"/>
            </a:xfrm>
            <a:custGeom>
              <a:avLst/>
              <a:gdLst>
                <a:gd name="T0" fmla="*/ 2093 w 2719"/>
                <a:gd name="T1" fmla="*/ 0 h 5657"/>
                <a:gd name="T2" fmla="*/ 2093 w 2719"/>
                <a:gd name="T3" fmla="*/ 0 h 5657"/>
                <a:gd name="T4" fmla="*/ 625 w 2719"/>
                <a:gd name="T5" fmla="*/ 0 h 5657"/>
                <a:gd name="T6" fmla="*/ 0 w 2719"/>
                <a:gd name="T7" fmla="*/ 625 h 5657"/>
                <a:gd name="T8" fmla="*/ 0 w 2719"/>
                <a:gd name="T9" fmla="*/ 2499 h 5657"/>
                <a:gd name="T10" fmla="*/ 250 w 2719"/>
                <a:gd name="T11" fmla="*/ 2718 h 5657"/>
                <a:gd name="T12" fmla="*/ 468 w 2719"/>
                <a:gd name="T13" fmla="*/ 2499 h 5657"/>
                <a:gd name="T14" fmla="*/ 468 w 2719"/>
                <a:gd name="T15" fmla="*/ 1032 h 5657"/>
                <a:gd name="T16" fmla="*/ 531 w 2719"/>
                <a:gd name="T17" fmla="*/ 938 h 5657"/>
                <a:gd name="T18" fmla="*/ 625 w 2719"/>
                <a:gd name="T19" fmla="*/ 1032 h 5657"/>
                <a:gd name="T20" fmla="*/ 625 w 2719"/>
                <a:gd name="T21" fmla="*/ 2781 h 5657"/>
                <a:gd name="T22" fmla="*/ 625 w 2719"/>
                <a:gd name="T23" fmla="*/ 3093 h 5657"/>
                <a:gd name="T24" fmla="*/ 625 w 2719"/>
                <a:gd name="T25" fmla="*/ 5312 h 5657"/>
                <a:gd name="T26" fmla="*/ 937 w 2719"/>
                <a:gd name="T27" fmla="*/ 5656 h 5657"/>
                <a:gd name="T28" fmla="*/ 937 w 2719"/>
                <a:gd name="T29" fmla="*/ 5656 h 5657"/>
                <a:gd name="T30" fmla="*/ 1218 w 2719"/>
                <a:gd name="T31" fmla="*/ 5312 h 5657"/>
                <a:gd name="T32" fmla="*/ 1218 w 2719"/>
                <a:gd name="T33" fmla="*/ 3156 h 5657"/>
                <a:gd name="T34" fmla="*/ 1375 w 2719"/>
                <a:gd name="T35" fmla="*/ 3031 h 5657"/>
                <a:gd name="T36" fmla="*/ 1531 w 2719"/>
                <a:gd name="T37" fmla="*/ 3156 h 5657"/>
                <a:gd name="T38" fmla="*/ 1531 w 2719"/>
                <a:gd name="T39" fmla="*/ 5312 h 5657"/>
                <a:gd name="T40" fmla="*/ 1781 w 2719"/>
                <a:gd name="T41" fmla="*/ 5656 h 5657"/>
                <a:gd name="T42" fmla="*/ 1781 w 2719"/>
                <a:gd name="T43" fmla="*/ 5656 h 5657"/>
                <a:gd name="T44" fmla="*/ 2093 w 2719"/>
                <a:gd name="T45" fmla="*/ 5312 h 5657"/>
                <a:gd name="T46" fmla="*/ 2093 w 2719"/>
                <a:gd name="T47" fmla="*/ 3093 h 5657"/>
                <a:gd name="T48" fmla="*/ 2093 w 2719"/>
                <a:gd name="T49" fmla="*/ 2781 h 5657"/>
                <a:gd name="T50" fmla="*/ 2093 w 2719"/>
                <a:gd name="T51" fmla="*/ 1032 h 5657"/>
                <a:gd name="T52" fmla="*/ 2218 w 2719"/>
                <a:gd name="T53" fmla="*/ 938 h 5657"/>
                <a:gd name="T54" fmla="*/ 2250 w 2719"/>
                <a:gd name="T55" fmla="*/ 1032 h 5657"/>
                <a:gd name="T56" fmla="*/ 2250 w 2719"/>
                <a:gd name="T57" fmla="*/ 2499 h 5657"/>
                <a:gd name="T58" fmla="*/ 2468 w 2719"/>
                <a:gd name="T59" fmla="*/ 2718 h 5657"/>
                <a:gd name="T60" fmla="*/ 2718 w 2719"/>
                <a:gd name="T61" fmla="*/ 2499 h 5657"/>
                <a:gd name="T62" fmla="*/ 2718 w 2719"/>
                <a:gd name="T63" fmla="*/ 625 h 5657"/>
                <a:gd name="T64" fmla="*/ 2093 w 2719"/>
                <a:gd name="T65" fmla="*/ 0 h 5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9" h="5657">
                  <a:moveTo>
                    <a:pt x="2093" y="0"/>
                  </a:moveTo>
                  <a:lnTo>
                    <a:pt x="2093" y="0"/>
                  </a:lnTo>
                  <a:cubicBezTo>
                    <a:pt x="625" y="0"/>
                    <a:pt x="625" y="0"/>
                    <a:pt x="625" y="0"/>
                  </a:cubicBezTo>
                  <a:cubicBezTo>
                    <a:pt x="218" y="0"/>
                    <a:pt x="0" y="188"/>
                    <a:pt x="0" y="625"/>
                  </a:cubicBezTo>
                  <a:cubicBezTo>
                    <a:pt x="0" y="2499"/>
                    <a:pt x="0" y="2499"/>
                    <a:pt x="0" y="2499"/>
                  </a:cubicBezTo>
                  <a:cubicBezTo>
                    <a:pt x="0" y="2624"/>
                    <a:pt x="93" y="2718"/>
                    <a:pt x="250" y="2718"/>
                  </a:cubicBezTo>
                  <a:cubicBezTo>
                    <a:pt x="375" y="2718"/>
                    <a:pt x="468" y="2624"/>
                    <a:pt x="468" y="2499"/>
                  </a:cubicBezTo>
                  <a:cubicBezTo>
                    <a:pt x="468" y="2499"/>
                    <a:pt x="468" y="1188"/>
                    <a:pt x="468" y="1032"/>
                  </a:cubicBezTo>
                  <a:cubicBezTo>
                    <a:pt x="468" y="938"/>
                    <a:pt x="531" y="938"/>
                    <a:pt x="531" y="938"/>
                  </a:cubicBezTo>
                  <a:cubicBezTo>
                    <a:pt x="593" y="938"/>
                    <a:pt x="625" y="938"/>
                    <a:pt x="625" y="1032"/>
                  </a:cubicBezTo>
                  <a:cubicBezTo>
                    <a:pt x="625" y="1188"/>
                    <a:pt x="625" y="2249"/>
                    <a:pt x="625" y="2781"/>
                  </a:cubicBezTo>
                  <a:cubicBezTo>
                    <a:pt x="625" y="3093"/>
                    <a:pt x="625" y="3093"/>
                    <a:pt x="625" y="3093"/>
                  </a:cubicBezTo>
                  <a:cubicBezTo>
                    <a:pt x="625" y="5312"/>
                    <a:pt x="625" y="5312"/>
                    <a:pt x="625" y="5312"/>
                  </a:cubicBezTo>
                  <a:cubicBezTo>
                    <a:pt x="625" y="5468"/>
                    <a:pt x="781" y="5656"/>
                    <a:pt x="937" y="5656"/>
                  </a:cubicBezTo>
                  <a:lnTo>
                    <a:pt x="937" y="5656"/>
                  </a:lnTo>
                  <a:cubicBezTo>
                    <a:pt x="1093" y="5656"/>
                    <a:pt x="1218" y="5468"/>
                    <a:pt x="1218" y="5312"/>
                  </a:cubicBezTo>
                  <a:cubicBezTo>
                    <a:pt x="1218" y="5312"/>
                    <a:pt x="1218" y="3249"/>
                    <a:pt x="1218" y="3156"/>
                  </a:cubicBezTo>
                  <a:cubicBezTo>
                    <a:pt x="1218" y="3031"/>
                    <a:pt x="1250" y="3031"/>
                    <a:pt x="1375" y="3031"/>
                  </a:cubicBezTo>
                  <a:cubicBezTo>
                    <a:pt x="1406" y="3031"/>
                    <a:pt x="1531" y="3031"/>
                    <a:pt x="1531" y="3156"/>
                  </a:cubicBezTo>
                  <a:cubicBezTo>
                    <a:pt x="1531" y="3249"/>
                    <a:pt x="1531" y="5312"/>
                    <a:pt x="1531" y="5312"/>
                  </a:cubicBezTo>
                  <a:cubicBezTo>
                    <a:pt x="1531" y="5468"/>
                    <a:pt x="1562" y="5656"/>
                    <a:pt x="1781" y="5656"/>
                  </a:cubicBezTo>
                  <a:lnTo>
                    <a:pt x="1781" y="5656"/>
                  </a:lnTo>
                  <a:cubicBezTo>
                    <a:pt x="1937" y="5656"/>
                    <a:pt x="2093" y="5468"/>
                    <a:pt x="2093" y="5312"/>
                  </a:cubicBezTo>
                  <a:cubicBezTo>
                    <a:pt x="2093" y="3093"/>
                    <a:pt x="2093" y="3093"/>
                    <a:pt x="2093" y="3093"/>
                  </a:cubicBezTo>
                  <a:cubicBezTo>
                    <a:pt x="2093" y="2781"/>
                    <a:pt x="2093" y="2781"/>
                    <a:pt x="2093" y="2781"/>
                  </a:cubicBezTo>
                  <a:cubicBezTo>
                    <a:pt x="2093" y="2249"/>
                    <a:pt x="2093" y="1188"/>
                    <a:pt x="2093" y="1032"/>
                  </a:cubicBezTo>
                  <a:cubicBezTo>
                    <a:pt x="2093" y="938"/>
                    <a:pt x="2156" y="938"/>
                    <a:pt x="2218" y="938"/>
                  </a:cubicBezTo>
                  <a:cubicBezTo>
                    <a:pt x="2218" y="938"/>
                    <a:pt x="2250" y="938"/>
                    <a:pt x="2250" y="1032"/>
                  </a:cubicBezTo>
                  <a:cubicBezTo>
                    <a:pt x="2250" y="1188"/>
                    <a:pt x="2250" y="2499"/>
                    <a:pt x="2250" y="2499"/>
                  </a:cubicBezTo>
                  <a:cubicBezTo>
                    <a:pt x="2250" y="2624"/>
                    <a:pt x="2375" y="2718"/>
                    <a:pt x="2468" y="2718"/>
                  </a:cubicBezTo>
                  <a:cubicBezTo>
                    <a:pt x="2562" y="2718"/>
                    <a:pt x="2718" y="2624"/>
                    <a:pt x="2718" y="2499"/>
                  </a:cubicBezTo>
                  <a:cubicBezTo>
                    <a:pt x="2718" y="625"/>
                    <a:pt x="2718" y="625"/>
                    <a:pt x="2718" y="625"/>
                  </a:cubicBezTo>
                  <a:cubicBezTo>
                    <a:pt x="2718" y="188"/>
                    <a:pt x="2531" y="0"/>
                    <a:pt x="209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  <p:sp>
          <p:nvSpPr>
            <p:cNvPr id="30" name="Freeform 4">
              <a:extLst>
                <a:ext uri="{FF2B5EF4-FFF2-40B4-BE49-F238E27FC236}">
                  <a16:creationId xmlns="" xmlns:a16="http://schemas.microsoft.com/office/drawing/2014/main" id="{9E343970-961C-4083-809E-F76F0608F2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519" y="2203133"/>
              <a:ext cx="382587" cy="360362"/>
            </a:xfrm>
            <a:custGeom>
              <a:avLst/>
              <a:gdLst>
                <a:gd name="T0" fmla="*/ 532 w 1064"/>
                <a:gd name="T1" fmla="*/ 0 h 1001"/>
                <a:gd name="T2" fmla="*/ 532 w 1064"/>
                <a:gd name="T3" fmla="*/ 0 h 1001"/>
                <a:gd name="T4" fmla="*/ 0 w 1064"/>
                <a:gd name="T5" fmla="*/ 531 h 1001"/>
                <a:gd name="T6" fmla="*/ 532 w 1064"/>
                <a:gd name="T7" fmla="*/ 1000 h 1001"/>
                <a:gd name="T8" fmla="*/ 1063 w 1064"/>
                <a:gd name="T9" fmla="*/ 531 h 1001"/>
                <a:gd name="T10" fmla="*/ 532 w 1064"/>
                <a:gd name="T11" fmla="*/ 0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4" h="1001">
                  <a:moveTo>
                    <a:pt x="532" y="0"/>
                  </a:moveTo>
                  <a:lnTo>
                    <a:pt x="532" y="0"/>
                  </a:lnTo>
                  <a:cubicBezTo>
                    <a:pt x="219" y="0"/>
                    <a:pt x="0" y="219"/>
                    <a:pt x="0" y="531"/>
                  </a:cubicBezTo>
                  <a:cubicBezTo>
                    <a:pt x="0" y="812"/>
                    <a:pt x="219" y="1000"/>
                    <a:pt x="532" y="1000"/>
                  </a:cubicBezTo>
                  <a:cubicBezTo>
                    <a:pt x="782" y="1000"/>
                    <a:pt x="1063" y="812"/>
                    <a:pt x="1063" y="531"/>
                  </a:cubicBezTo>
                  <a:cubicBezTo>
                    <a:pt x="1063" y="219"/>
                    <a:pt x="782" y="0"/>
                    <a:pt x="532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</p:grpSp>
      <p:grpSp>
        <p:nvGrpSpPr>
          <p:cNvPr id="31" name="Group 21">
            <a:extLst>
              <a:ext uri="{FF2B5EF4-FFF2-40B4-BE49-F238E27FC236}">
                <a16:creationId xmlns="" xmlns:a16="http://schemas.microsoft.com/office/drawing/2014/main" id="{AD41E5FF-2115-47B1-A45B-A7B7087DAA17}"/>
              </a:ext>
            </a:extLst>
          </p:cNvPr>
          <p:cNvGrpSpPr/>
          <p:nvPr/>
        </p:nvGrpSpPr>
        <p:grpSpPr>
          <a:xfrm flipH="1">
            <a:off x="7669762" y="10816611"/>
            <a:ext cx="318693" cy="831298"/>
            <a:chOff x="2323306" y="2203133"/>
            <a:chExt cx="979488" cy="2554287"/>
          </a:xfrm>
          <a:gradFill flip="none" rotWithShape="1">
            <a:gsLst>
              <a:gs pos="0">
                <a:srgbClr val="43C1C5">
                  <a:shade val="30000"/>
                  <a:satMod val="115000"/>
                </a:srgbClr>
              </a:gs>
              <a:gs pos="50000">
                <a:srgbClr val="43C1C5">
                  <a:shade val="67500"/>
                  <a:satMod val="115000"/>
                </a:srgbClr>
              </a:gs>
              <a:gs pos="100000">
                <a:srgbClr val="43C1C5">
                  <a:shade val="100000"/>
                  <a:satMod val="115000"/>
                </a:srgbClr>
              </a:gs>
            </a:gsLst>
            <a:lin ang="5400000" scaled="1"/>
            <a:tileRect/>
          </a:gradFill>
        </p:grpSpPr>
        <p:sp>
          <p:nvSpPr>
            <p:cNvPr id="32" name="Freeform 3">
              <a:extLst>
                <a:ext uri="{FF2B5EF4-FFF2-40B4-BE49-F238E27FC236}">
                  <a16:creationId xmlns="" xmlns:a16="http://schemas.microsoft.com/office/drawing/2014/main" id="{C659043C-5BF4-4019-8679-621B59B39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3306" y="2720658"/>
              <a:ext cx="979488" cy="2036762"/>
            </a:xfrm>
            <a:custGeom>
              <a:avLst/>
              <a:gdLst>
                <a:gd name="T0" fmla="*/ 2093 w 2719"/>
                <a:gd name="T1" fmla="*/ 0 h 5657"/>
                <a:gd name="T2" fmla="*/ 2093 w 2719"/>
                <a:gd name="T3" fmla="*/ 0 h 5657"/>
                <a:gd name="T4" fmla="*/ 625 w 2719"/>
                <a:gd name="T5" fmla="*/ 0 h 5657"/>
                <a:gd name="T6" fmla="*/ 0 w 2719"/>
                <a:gd name="T7" fmla="*/ 625 h 5657"/>
                <a:gd name="T8" fmla="*/ 0 w 2719"/>
                <a:gd name="T9" fmla="*/ 2499 h 5657"/>
                <a:gd name="T10" fmla="*/ 250 w 2719"/>
                <a:gd name="T11" fmla="*/ 2718 h 5657"/>
                <a:gd name="T12" fmla="*/ 468 w 2719"/>
                <a:gd name="T13" fmla="*/ 2499 h 5657"/>
                <a:gd name="T14" fmla="*/ 468 w 2719"/>
                <a:gd name="T15" fmla="*/ 1032 h 5657"/>
                <a:gd name="T16" fmla="*/ 531 w 2719"/>
                <a:gd name="T17" fmla="*/ 938 h 5657"/>
                <a:gd name="T18" fmla="*/ 625 w 2719"/>
                <a:gd name="T19" fmla="*/ 1032 h 5657"/>
                <a:gd name="T20" fmla="*/ 625 w 2719"/>
                <a:gd name="T21" fmla="*/ 2781 h 5657"/>
                <a:gd name="T22" fmla="*/ 625 w 2719"/>
                <a:gd name="T23" fmla="*/ 3093 h 5657"/>
                <a:gd name="T24" fmla="*/ 625 w 2719"/>
                <a:gd name="T25" fmla="*/ 5312 h 5657"/>
                <a:gd name="T26" fmla="*/ 937 w 2719"/>
                <a:gd name="T27" fmla="*/ 5656 h 5657"/>
                <a:gd name="T28" fmla="*/ 937 w 2719"/>
                <a:gd name="T29" fmla="*/ 5656 h 5657"/>
                <a:gd name="T30" fmla="*/ 1218 w 2719"/>
                <a:gd name="T31" fmla="*/ 5312 h 5657"/>
                <a:gd name="T32" fmla="*/ 1218 w 2719"/>
                <a:gd name="T33" fmla="*/ 3156 h 5657"/>
                <a:gd name="T34" fmla="*/ 1375 w 2719"/>
                <a:gd name="T35" fmla="*/ 3031 h 5657"/>
                <a:gd name="T36" fmla="*/ 1531 w 2719"/>
                <a:gd name="T37" fmla="*/ 3156 h 5657"/>
                <a:gd name="T38" fmla="*/ 1531 w 2719"/>
                <a:gd name="T39" fmla="*/ 5312 h 5657"/>
                <a:gd name="T40" fmla="*/ 1781 w 2719"/>
                <a:gd name="T41" fmla="*/ 5656 h 5657"/>
                <a:gd name="T42" fmla="*/ 1781 w 2719"/>
                <a:gd name="T43" fmla="*/ 5656 h 5657"/>
                <a:gd name="T44" fmla="*/ 2093 w 2719"/>
                <a:gd name="T45" fmla="*/ 5312 h 5657"/>
                <a:gd name="T46" fmla="*/ 2093 w 2719"/>
                <a:gd name="T47" fmla="*/ 3093 h 5657"/>
                <a:gd name="T48" fmla="*/ 2093 w 2719"/>
                <a:gd name="T49" fmla="*/ 2781 h 5657"/>
                <a:gd name="T50" fmla="*/ 2093 w 2719"/>
                <a:gd name="T51" fmla="*/ 1032 h 5657"/>
                <a:gd name="T52" fmla="*/ 2218 w 2719"/>
                <a:gd name="T53" fmla="*/ 938 h 5657"/>
                <a:gd name="T54" fmla="*/ 2250 w 2719"/>
                <a:gd name="T55" fmla="*/ 1032 h 5657"/>
                <a:gd name="T56" fmla="*/ 2250 w 2719"/>
                <a:gd name="T57" fmla="*/ 2499 h 5657"/>
                <a:gd name="T58" fmla="*/ 2468 w 2719"/>
                <a:gd name="T59" fmla="*/ 2718 h 5657"/>
                <a:gd name="T60" fmla="*/ 2718 w 2719"/>
                <a:gd name="T61" fmla="*/ 2499 h 5657"/>
                <a:gd name="T62" fmla="*/ 2718 w 2719"/>
                <a:gd name="T63" fmla="*/ 625 h 5657"/>
                <a:gd name="T64" fmla="*/ 2093 w 2719"/>
                <a:gd name="T65" fmla="*/ 0 h 5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9" h="5657">
                  <a:moveTo>
                    <a:pt x="2093" y="0"/>
                  </a:moveTo>
                  <a:lnTo>
                    <a:pt x="2093" y="0"/>
                  </a:lnTo>
                  <a:cubicBezTo>
                    <a:pt x="625" y="0"/>
                    <a:pt x="625" y="0"/>
                    <a:pt x="625" y="0"/>
                  </a:cubicBezTo>
                  <a:cubicBezTo>
                    <a:pt x="218" y="0"/>
                    <a:pt x="0" y="188"/>
                    <a:pt x="0" y="625"/>
                  </a:cubicBezTo>
                  <a:cubicBezTo>
                    <a:pt x="0" y="2499"/>
                    <a:pt x="0" y="2499"/>
                    <a:pt x="0" y="2499"/>
                  </a:cubicBezTo>
                  <a:cubicBezTo>
                    <a:pt x="0" y="2624"/>
                    <a:pt x="93" y="2718"/>
                    <a:pt x="250" y="2718"/>
                  </a:cubicBezTo>
                  <a:cubicBezTo>
                    <a:pt x="375" y="2718"/>
                    <a:pt x="468" y="2624"/>
                    <a:pt x="468" y="2499"/>
                  </a:cubicBezTo>
                  <a:cubicBezTo>
                    <a:pt x="468" y="2499"/>
                    <a:pt x="468" y="1188"/>
                    <a:pt x="468" y="1032"/>
                  </a:cubicBezTo>
                  <a:cubicBezTo>
                    <a:pt x="468" y="938"/>
                    <a:pt x="531" y="938"/>
                    <a:pt x="531" y="938"/>
                  </a:cubicBezTo>
                  <a:cubicBezTo>
                    <a:pt x="593" y="938"/>
                    <a:pt x="625" y="938"/>
                    <a:pt x="625" y="1032"/>
                  </a:cubicBezTo>
                  <a:cubicBezTo>
                    <a:pt x="625" y="1188"/>
                    <a:pt x="625" y="2249"/>
                    <a:pt x="625" y="2781"/>
                  </a:cubicBezTo>
                  <a:cubicBezTo>
                    <a:pt x="625" y="3093"/>
                    <a:pt x="625" y="3093"/>
                    <a:pt x="625" y="3093"/>
                  </a:cubicBezTo>
                  <a:cubicBezTo>
                    <a:pt x="625" y="5312"/>
                    <a:pt x="625" y="5312"/>
                    <a:pt x="625" y="5312"/>
                  </a:cubicBezTo>
                  <a:cubicBezTo>
                    <a:pt x="625" y="5468"/>
                    <a:pt x="781" y="5656"/>
                    <a:pt x="937" y="5656"/>
                  </a:cubicBezTo>
                  <a:lnTo>
                    <a:pt x="937" y="5656"/>
                  </a:lnTo>
                  <a:cubicBezTo>
                    <a:pt x="1093" y="5656"/>
                    <a:pt x="1218" y="5468"/>
                    <a:pt x="1218" y="5312"/>
                  </a:cubicBezTo>
                  <a:cubicBezTo>
                    <a:pt x="1218" y="5312"/>
                    <a:pt x="1218" y="3249"/>
                    <a:pt x="1218" y="3156"/>
                  </a:cubicBezTo>
                  <a:cubicBezTo>
                    <a:pt x="1218" y="3031"/>
                    <a:pt x="1250" y="3031"/>
                    <a:pt x="1375" y="3031"/>
                  </a:cubicBezTo>
                  <a:cubicBezTo>
                    <a:pt x="1406" y="3031"/>
                    <a:pt x="1531" y="3031"/>
                    <a:pt x="1531" y="3156"/>
                  </a:cubicBezTo>
                  <a:cubicBezTo>
                    <a:pt x="1531" y="3249"/>
                    <a:pt x="1531" y="5312"/>
                    <a:pt x="1531" y="5312"/>
                  </a:cubicBezTo>
                  <a:cubicBezTo>
                    <a:pt x="1531" y="5468"/>
                    <a:pt x="1562" y="5656"/>
                    <a:pt x="1781" y="5656"/>
                  </a:cubicBezTo>
                  <a:lnTo>
                    <a:pt x="1781" y="5656"/>
                  </a:lnTo>
                  <a:cubicBezTo>
                    <a:pt x="1937" y="5656"/>
                    <a:pt x="2093" y="5468"/>
                    <a:pt x="2093" y="5312"/>
                  </a:cubicBezTo>
                  <a:cubicBezTo>
                    <a:pt x="2093" y="3093"/>
                    <a:pt x="2093" y="3093"/>
                    <a:pt x="2093" y="3093"/>
                  </a:cubicBezTo>
                  <a:cubicBezTo>
                    <a:pt x="2093" y="2781"/>
                    <a:pt x="2093" y="2781"/>
                    <a:pt x="2093" y="2781"/>
                  </a:cubicBezTo>
                  <a:cubicBezTo>
                    <a:pt x="2093" y="2249"/>
                    <a:pt x="2093" y="1188"/>
                    <a:pt x="2093" y="1032"/>
                  </a:cubicBezTo>
                  <a:cubicBezTo>
                    <a:pt x="2093" y="938"/>
                    <a:pt x="2156" y="938"/>
                    <a:pt x="2218" y="938"/>
                  </a:cubicBezTo>
                  <a:cubicBezTo>
                    <a:pt x="2218" y="938"/>
                    <a:pt x="2250" y="938"/>
                    <a:pt x="2250" y="1032"/>
                  </a:cubicBezTo>
                  <a:cubicBezTo>
                    <a:pt x="2250" y="1188"/>
                    <a:pt x="2250" y="2499"/>
                    <a:pt x="2250" y="2499"/>
                  </a:cubicBezTo>
                  <a:cubicBezTo>
                    <a:pt x="2250" y="2624"/>
                    <a:pt x="2375" y="2718"/>
                    <a:pt x="2468" y="2718"/>
                  </a:cubicBezTo>
                  <a:cubicBezTo>
                    <a:pt x="2562" y="2718"/>
                    <a:pt x="2718" y="2624"/>
                    <a:pt x="2718" y="2499"/>
                  </a:cubicBezTo>
                  <a:cubicBezTo>
                    <a:pt x="2718" y="625"/>
                    <a:pt x="2718" y="625"/>
                    <a:pt x="2718" y="625"/>
                  </a:cubicBezTo>
                  <a:cubicBezTo>
                    <a:pt x="2718" y="188"/>
                    <a:pt x="2531" y="0"/>
                    <a:pt x="209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  <p:sp>
          <p:nvSpPr>
            <p:cNvPr id="33" name="Freeform 4">
              <a:extLst>
                <a:ext uri="{FF2B5EF4-FFF2-40B4-BE49-F238E27FC236}">
                  <a16:creationId xmlns="" xmlns:a16="http://schemas.microsoft.com/office/drawing/2014/main" id="{E8FC2BB6-ED63-4DA0-A76F-2517C99DC1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519" y="2203133"/>
              <a:ext cx="382587" cy="360362"/>
            </a:xfrm>
            <a:custGeom>
              <a:avLst/>
              <a:gdLst>
                <a:gd name="T0" fmla="*/ 532 w 1064"/>
                <a:gd name="T1" fmla="*/ 0 h 1001"/>
                <a:gd name="T2" fmla="*/ 532 w 1064"/>
                <a:gd name="T3" fmla="*/ 0 h 1001"/>
                <a:gd name="T4" fmla="*/ 0 w 1064"/>
                <a:gd name="T5" fmla="*/ 531 h 1001"/>
                <a:gd name="T6" fmla="*/ 532 w 1064"/>
                <a:gd name="T7" fmla="*/ 1000 h 1001"/>
                <a:gd name="T8" fmla="*/ 1063 w 1064"/>
                <a:gd name="T9" fmla="*/ 531 h 1001"/>
                <a:gd name="T10" fmla="*/ 532 w 1064"/>
                <a:gd name="T11" fmla="*/ 0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4" h="1001">
                  <a:moveTo>
                    <a:pt x="532" y="0"/>
                  </a:moveTo>
                  <a:lnTo>
                    <a:pt x="532" y="0"/>
                  </a:lnTo>
                  <a:cubicBezTo>
                    <a:pt x="219" y="0"/>
                    <a:pt x="0" y="219"/>
                    <a:pt x="0" y="531"/>
                  </a:cubicBezTo>
                  <a:cubicBezTo>
                    <a:pt x="0" y="812"/>
                    <a:pt x="219" y="1000"/>
                    <a:pt x="532" y="1000"/>
                  </a:cubicBezTo>
                  <a:cubicBezTo>
                    <a:pt x="782" y="1000"/>
                    <a:pt x="1063" y="812"/>
                    <a:pt x="1063" y="531"/>
                  </a:cubicBezTo>
                  <a:cubicBezTo>
                    <a:pt x="1063" y="219"/>
                    <a:pt x="782" y="0"/>
                    <a:pt x="532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</p:grpSp>
      <p:grpSp>
        <p:nvGrpSpPr>
          <p:cNvPr id="34" name="Group 24">
            <a:extLst>
              <a:ext uri="{FF2B5EF4-FFF2-40B4-BE49-F238E27FC236}">
                <a16:creationId xmlns="" xmlns:a16="http://schemas.microsoft.com/office/drawing/2014/main" id="{3765AA6C-A8C2-40DC-A123-FB8B0BA2C12A}"/>
              </a:ext>
            </a:extLst>
          </p:cNvPr>
          <p:cNvGrpSpPr/>
          <p:nvPr/>
        </p:nvGrpSpPr>
        <p:grpSpPr>
          <a:xfrm flipH="1">
            <a:off x="8186549" y="10816611"/>
            <a:ext cx="318693" cy="831298"/>
            <a:chOff x="2323306" y="2203133"/>
            <a:chExt cx="979488" cy="2554287"/>
          </a:xfrm>
          <a:gradFill flip="none" rotWithShape="1">
            <a:gsLst>
              <a:gs pos="0">
                <a:srgbClr val="43C1C5">
                  <a:shade val="30000"/>
                  <a:satMod val="115000"/>
                </a:srgbClr>
              </a:gs>
              <a:gs pos="50000">
                <a:srgbClr val="43C1C5">
                  <a:shade val="67500"/>
                  <a:satMod val="115000"/>
                </a:srgbClr>
              </a:gs>
              <a:gs pos="100000">
                <a:srgbClr val="43C1C5">
                  <a:shade val="100000"/>
                  <a:satMod val="115000"/>
                </a:srgbClr>
              </a:gs>
            </a:gsLst>
            <a:lin ang="5400000" scaled="1"/>
            <a:tileRect/>
          </a:gradFill>
        </p:grpSpPr>
        <p:sp>
          <p:nvSpPr>
            <p:cNvPr id="35" name="Freeform 3">
              <a:extLst>
                <a:ext uri="{FF2B5EF4-FFF2-40B4-BE49-F238E27FC236}">
                  <a16:creationId xmlns="" xmlns:a16="http://schemas.microsoft.com/office/drawing/2014/main" id="{9F8045B7-5E8C-4768-8F3C-EB8AD7FCEF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3306" y="2720658"/>
              <a:ext cx="979488" cy="2036762"/>
            </a:xfrm>
            <a:custGeom>
              <a:avLst/>
              <a:gdLst>
                <a:gd name="T0" fmla="*/ 2093 w 2719"/>
                <a:gd name="T1" fmla="*/ 0 h 5657"/>
                <a:gd name="T2" fmla="*/ 2093 w 2719"/>
                <a:gd name="T3" fmla="*/ 0 h 5657"/>
                <a:gd name="T4" fmla="*/ 625 w 2719"/>
                <a:gd name="T5" fmla="*/ 0 h 5657"/>
                <a:gd name="T6" fmla="*/ 0 w 2719"/>
                <a:gd name="T7" fmla="*/ 625 h 5657"/>
                <a:gd name="T8" fmla="*/ 0 w 2719"/>
                <a:gd name="T9" fmla="*/ 2499 h 5657"/>
                <a:gd name="T10" fmla="*/ 250 w 2719"/>
                <a:gd name="T11" fmla="*/ 2718 h 5657"/>
                <a:gd name="T12" fmla="*/ 468 w 2719"/>
                <a:gd name="T13" fmla="*/ 2499 h 5657"/>
                <a:gd name="T14" fmla="*/ 468 w 2719"/>
                <a:gd name="T15" fmla="*/ 1032 h 5657"/>
                <a:gd name="T16" fmla="*/ 531 w 2719"/>
                <a:gd name="T17" fmla="*/ 938 h 5657"/>
                <a:gd name="T18" fmla="*/ 625 w 2719"/>
                <a:gd name="T19" fmla="*/ 1032 h 5657"/>
                <a:gd name="T20" fmla="*/ 625 w 2719"/>
                <a:gd name="T21" fmla="*/ 2781 h 5657"/>
                <a:gd name="T22" fmla="*/ 625 w 2719"/>
                <a:gd name="T23" fmla="*/ 3093 h 5657"/>
                <a:gd name="T24" fmla="*/ 625 w 2719"/>
                <a:gd name="T25" fmla="*/ 5312 h 5657"/>
                <a:gd name="T26" fmla="*/ 937 w 2719"/>
                <a:gd name="T27" fmla="*/ 5656 h 5657"/>
                <a:gd name="T28" fmla="*/ 937 w 2719"/>
                <a:gd name="T29" fmla="*/ 5656 h 5657"/>
                <a:gd name="T30" fmla="*/ 1218 w 2719"/>
                <a:gd name="T31" fmla="*/ 5312 h 5657"/>
                <a:gd name="T32" fmla="*/ 1218 w 2719"/>
                <a:gd name="T33" fmla="*/ 3156 h 5657"/>
                <a:gd name="T34" fmla="*/ 1375 w 2719"/>
                <a:gd name="T35" fmla="*/ 3031 h 5657"/>
                <a:gd name="T36" fmla="*/ 1531 w 2719"/>
                <a:gd name="T37" fmla="*/ 3156 h 5657"/>
                <a:gd name="T38" fmla="*/ 1531 w 2719"/>
                <a:gd name="T39" fmla="*/ 5312 h 5657"/>
                <a:gd name="T40" fmla="*/ 1781 w 2719"/>
                <a:gd name="T41" fmla="*/ 5656 h 5657"/>
                <a:gd name="T42" fmla="*/ 1781 w 2719"/>
                <a:gd name="T43" fmla="*/ 5656 h 5657"/>
                <a:gd name="T44" fmla="*/ 2093 w 2719"/>
                <a:gd name="T45" fmla="*/ 5312 h 5657"/>
                <a:gd name="T46" fmla="*/ 2093 w 2719"/>
                <a:gd name="T47" fmla="*/ 3093 h 5657"/>
                <a:gd name="T48" fmla="*/ 2093 w 2719"/>
                <a:gd name="T49" fmla="*/ 2781 h 5657"/>
                <a:gd name="T50" fmla="*/ 2093 w 2719"/>
                <a:gd name="T51" fmla="*/ 1032 h 5657"/>
                <a:gd name="T52" fmla="*/ 2218 w 2719"/>
                <a:gd name="T53" fmla="*/ 938 h 5657"/>
                <a:gd name="T54" fmla="*/ 2250 w 2719"/>
                <a:gd name="T55" fmla="*/ 1032 h 5657"/>
                <a:gd name="T56" fmla="*/ 2250 w 2719"/>
                <a:gd name="T57" fmla="*/ 2499 h 5657"/>
                <a:gd name="T58" fmla="*/ 2468 w 2719"/>
                <a:gd name="T59" fmla="*/ 2718 h 5657"/>
                <a:gd name="T60" fmla="*/ 2718 w 2719"/>
                <a:gd name="T61" fmla="*/ 2499 h 5657"/>
                <a:gd name="T62" fmla="*/ 2718 w 2719"/>
                <a:gd name="T63" fmla="*/ 625 h 5657"/>
                <a:gd name="T64" fmla="*/ 2093 w 2719"/>
                <a:gd name="T65" fmla="*/ 0 h 5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9" h="5657">
                  <a:moveTo>
                    <a:pt x="2093" y="0"/>
                  </a:moveTo>
                  <a:lnTo>
                    <a:pt x="2093" y="0"/>
                  </a:lnTo>
                  <a:cubicBezTo>
                    <a:pt x="625" y="0"/>
                    <a:pt x="625" y="0"/>
                    <a:pt x="625" y="0"/>
                  </a:cubicBezTo>
                  <a:cubicBezTo>
                    <a:pt x="218" y="0"/>
                    <a:pt x="0" y="188"/>
                    <a:pt x="0" y="625"/>
                  </a:cubicBezTo>
                  <a:cubicBezTo>
                    <a:pt x="0" y="2499"/>
                    <a:pt x="0" y="2499"/>
                    <a:pt x="0" y="2499"/>
                  </a:cubicBezTo>
                  <a:cubicBezTo>
                    <a:pt x="0" y="2624"/>
                    <a:pt x="93" y="2718"/>
                    <a:pt x="250" y="2718"/>
                  </a:cubicBezTo>
                  <a:cubicBezTo>
                    <a:pt x="375" y="2718"/>
                    <a:pt x="468" y="2624"/>
                    <a:pt x="468" y="2499"/>
                  </a:cubicBezTo>
                  <a:cubicBezTo>
                    <a:pt x="468" y="2499"/>
                    <a:pt x="468" y="1188"/>
                    <a:pt x="468" y="1032"/>
                  </a:cubicBezTo>
                  <a:cubicBezTo>
                    <a:pt x="468" y="938"/>
                    <a:pt x="531" y="938"/>
                    <a:pt x="531" y="938"/>
                  </a:cubicBezTo>
                  <a:cubicBezTo>
                    <a:pt x="593" y="938"/>
                    <a:pt x="625" y="938"/>
                    <a:pt x="625" y="1032"/>
                  </a:cubicBezTo>
                  <a:cubicBezTo>
                    <a:pt x="625" y="1188"/>
                    <a:pt x="625" y="2249"/>
                    <a:pt x="625" y="2781"/>
                  </a:cubicBezTo>
                  <a:cubicBezTo>
                    <a:pt x="625" y="3093"/>
                    <a:pt x="625" y="3093"/>
                    <a:pt x="625" y="3093"/>
                  </a:cubicBezTo>
                  <a:cubicBezTo>
                    <a:pt x="625" y="5312"/>
                    <a:pt x="625" y="5312"/>
                    <a:pt x="625" y="5312"/>
                  </a:cubicBezTo>
                  <a:cubicBezTo>
                    <a:pt x="625" y="5468"/>
                    <a:pt x="781" y="5656"/>
                    <a:pt x="937" y="5656"/>
                  </a:cubicBezTo>
                  <a:lnTo>
                    <a:pt x="937" y="5656"/>
                  </a:lnTo>
                  <a:cubicBezTo>
                    <a:pt x="1093" y="5656"/>
                    <a:pt x="1218" y="5468"/>
                    <a:pt x="1218" y="5312"/>
                  </a:cubicBezTo>
                  <a:cubicBezTo>
                    <a:pt x="1218" y="5312"/>
                    <a:pt x="1218" y="3249"/>
                    <a:pt x="1218" y="3156"/>
                  </a:cubicBezTo>
                  <a:cubicBezTo>
                    <a:pt x="1218" y="3031"/>
                    <a:pt x="1250" y="3031"/>
                    <a:pt x="1375" y="3031"/>
                  </a:cubicBezTo>
                  <a:cubicBezTo>
                    <a:pt x="1406" y="3031"/>
                    <a:pt x="1531" y="3031"/>
                    <a:pt x="1531" y="3156"/>
                  </a:cubicBezTo>
                  <a:cubicBezTo>
                    <a:pt x="1531" y="3249"/>
                    <a:pt x="1531" y="5312"/>
                    <a:pt x="1531" y="5312"/>
                  </a:cubicBezTo>
                  <a:cubicBezTo>
                    <a:pt x="1531" y="5468"/>
                    <a:pt x="1562" y="5656"/>
                    <a:pt x="1781" y="5656"/>
                  </a:cubicBezTo>
                  <a:lnTo>
                    <a:pt x="1781" y="5656"/>
                  </a:lnTo>
                  <a:cubicBezTo>
                    <a:pt x="1937" y="5656"/>
                    <a:pt x="2093" y="5468"/>
                    <a:pt x="2093" y="5312"/>
                  </a:cubicBezTo>
                  <a:cubicBezTo>
                    <a:pt x="2093" y="3093"/>
                    <a:pt x="2093" y="3093"/>
                    <a:pt x="2093" y="3093"/>
                  </a:cubicBezTo>
                  <a:cubicBezTo>
                    <a:pt x="2093" y="2781"/>
                    <a:pt x="2093" y="2781"/>
                    <a:pt x="2093" y="2781"/>
                  </a:cubicBezTo>
                  <a:cubicBezTo>
                    <a:pt x="2093" y="2249"/>
                    <a:pt x="2093" y="1188"/>
                    <a:pt x="2093" y="1032"/>
                  </a:cubicBezTo>
                  <a:cubicBezTo>
                    <a:pt x="2093" y="938"/>
                    <a:pt x="2156" y="938"/>
                    <a:pt x="2218" y="938"/>
                  </a:cubicBezTo>
                  <a:cubicBezTo>
                    <a:pt x="2218" y="938"/>
                    <a:pt x="2250" y="938"/>
                    <a:pt x="2250" y="1032"/>
                  </a:cubicBezTo>
                  <a:cubicBezTo>
                    <a:pt x="2250" y="1188"/>
                    <a:pt x="2250" y="2499"/>
                    <a:pt x="2250" y="2499"/>
                  </a:cubicBezTo>
                  <a:cubicBezTo>
                    <a:pt x="2250" y="2624"/>
                    <a:pt x="2375" y="2718"/>
                    <a:pt x="2468" y="2718"/>
                  </a:cubicBezTo>
                  <a:cubicBezTo>
                    <a:pt x="2562" y="2718"/>
                    <a:pt x="2718" y="2624"/>
                    <a:pt x="2718" y="2499"/>
                  </a:cubicBezTo>
                  <a:cubicBezTo>
                    <a:pt x="2718" y="625"/>
                    <a:pt x="2718" y="625"/>
                    <a:pt x="2718" y="625"/>
                  </a:cubicBezTo>
                  <a:cubicBezTo>
                    <a:pt x="2718" y="188"/>
                    <a:pt x="2531" y="0"/>
                    <a:pt x="209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  <p:sp>
          <p:nvSpPr>
            <p:cNvPr id="36" name="Freeform 4">
              <a:extLst>
                <a:ext uri="{FF2B5EF4-FFF2-40B4-BE49-F238E27FC236}">
                  <a16:creationId xmlns="" xmlns:a16="http://schemas.microsoft.com/office/drawing/2014/main" id="{19E22A0F-2752-4820-93AB-6517EA241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519" y="2203133"/>
              <a:ext cx="382587" cy="360362"/>
            </a:xfrm>
            <a:custGeom>
              <a:avLst/>
              <a:gdLst>
                <a:gd name="T0" fmla="*/ 532 w 1064"/>
                <a:gd name="T1" fmla="*/ 0 h 1001"/>
                <a:gd name="T2" fmla="*/ 532 w 1064"/>
                <a:gd name="T3" fmla="*/ 0 h 1001"/>
                <a:gd name="T4" fmla="*/ 0 w 1064"/>
                <a:gd name="T5" fmla="*/ 531 h 1001"/>
                <a:gd name="T6" fmla="*/ 532 w 1064"/>
                <a:gd name="T7" fmla="*/ 1000 h 1001"/>
                <a:gd name="T8" fmla="*/ 1063 w 1064"/>
                <a:gd name="T9" fmla="*/ 531 h 1001"/>
                <a:gd name="T10" fmla="*/ 532 w 1064"/>
                <a:gd name="T11" fmla="*/ 0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4" h="1001">
                  <a:moveTo>
                    <a:pt x="532" y="0"/>
                  </a:moveTo>
                  <a:lnTo>
                    <a:pt x="532" y="0"/>
                  </a:lnTo>
                  <a:cubicBezTo>
                    <a:pt x="219" y="0"/>
                    <a:pt x="0" y="219"/>
                    <a:pt x="0" y="531"/>
                  </a:cubicBezTo>
                  <a:cubicBezTo>
                    <a:pt x="0" y="812"/>
                    <a:pt x="219" y="1000"/>
                    <a:pt x="532" y="1000"/>
                  </a:cubicBezTo>
                  <a:cubicBezTo>
                    <a:pt x="782" y="1000"/>
                    <a:pt x="1063" y="812"/>
                    <a:pt x="1063" y="531"/>
                  </a:cubicBezTo>
                  <a:cubicBezTo>
                    <a:pt x="1063" y="219"/>
                    <a:pt x="782" y="0"/>
                    <a:pt x="532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</p:grpSp>
      <p:grpSp>
        <p:nvGrpSpPr>
          <p:cNvPr id="37" name="Group 27">
            <a:extLst>
              <a:ext uri="{FF2B5EF4-FFF2-40B4-BE49-F238E27FC236}">
                <a16:creationId xmlns="" xmlns:a16="http://schemas.microsoft.com/office/drawing/2014/main" id="{9ACB4F8E-70E5-42CE-A4F3-381D8EA802AE}"/>
              </a:ext>
            </a:extLst>
          </p:cNvPr>
          <p:cNvGrpSpPr/>
          <p:nvPr/>
        </p:nvGrpSpPr>
        <p:grpSpPr>
          <a:xfrm flipH="1">
            <a:off x="8794268" y="10816611"/>
            <a:ext cx="318693" cy="831298"/>
            <a:chOff x="2323306" y="2203133"/>
            <a:chExt cx="979488" cy="2554287"/>
          </a:xfrm>
          <a:gradFill flip="none" rotWithShape="1">
            <a:gsLst>
              <a:gs pos="0">
                <a:srgbClr val="43C1C5">
                  <a:shade val="30000"/>
                  <a:satMod val="115000"/>
                </a:srgbClr>
              </a:gs>
              <a:gs pos="50000">
                <a:srgbClr val="43C1C5">
                  <a:shade val="67500"/>
                  <a:satMod val="115000"/>
                </a:srgbClr>
              </a:gs>
              <a:gs pos="100000">
                <a:srgbClr val="43C1C5">
                  <a:shade val="100000"/>
                  <a:satMod val="115000"/>
                </a:srgbClr>
              </a:gs>
            </a:gsLst>
            <a:lin ang="5400000" scaled="1"/>
            <a:tileRect/>
          </a:gradFill>
        </p:grpSpPr>
        <p:sp>
          <p:nvSpPr>
            <p:cNvPr id="38" name="Freeform 3">
              <a:extLst>
                <a:ext uri="{FF2B5EF4-FFF2-40B4-BE49-F238E27FC236}">
                  <a16:creationId xmlns="" xmlns:a16="http://schemas.microsoft.com/office/drawing/2014/main" id="{23AF24CF-1180-4B3E-9E76-3A53BF016F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3306" y="2720658"/>
              <a:ext cx="979488" cy="2036762"/>
            </a:xfrm>
            <a:custGeom>
              <a:avLst/>
              <a:gdLst>
                <a:gd name="T0" fmla="*/ 2093 w 2719"/>
                <a:gd name="T1" fmla="*/ 0 h 5657"/>
                <a:gd name="T2" fmla="*/ 2093 w 2719"/>
                <a:gd name="T3" fmla="*/ 0 h 5657"/>
                <a:gd name="T4" fmla="*/ 625 w 2719"/>
                <a:gd name="T5" fmla="*/ 0 h 5657"/>
                <a:gd name="T6" fmla="*/ 0 w 2719"/>
                <a:gd name="T7" fmla="*/ 625 h 5657"/>
                <a:gd name="T8" fmla="*/ 0 w 2719"/>
                <a:gd name="T9" fmla="*/ 2499 h 5657"/>
                <a:gd name="T10" fmla="*/ 250 w 2719"/>
                <a:gd name="T11" fmla="*/ 2718 h 5657"/>
                <a:gd name="T12" fmla="*/ 468 w 2719"/>
                <a:gd name="T13" fmla="*/ 2499 h 5657"/>
                <a:gd name="T14" fmla="*/ 468 w 2719"/>
                <a:gd name="T15" fmla="*/ 1032 h 5657"/>
                <a:gd name="T16" fmla="*/ 531 w 2719"/>
                <a:gd name="T17" fmla="*/ 938 h 5657"/>
                <a:gd name="T18" fmla="*/ 625 w 2719"/>
                <a:gd name="T19" fmla="*/ 1032 h 5657"/>
                <a:gd name="T20" fmla="*/ 625 w 2719"/>
                <a:gd name="T21" fmla="*/ 2781 h 5657"/>
                <a:gd name="T22" fmla="*/ 625 w 2719"/>
                <a:gd name="T23" fmla="*/ 3093 h 5657"/>
                <a:gd name="T24" fmla="*/ 625 w 2719"/>
                <a:gd name="T25" fmla="*/ 5312 h 5657"/>
                <a:gd name="T26" fmla="*/ 937 w 2719"/>
                <a:gd name="T27" fmla="*/ 5656 h 5657"/>
                <a:gd name="T28" fmla="*/ 937 w 2719"/>
                <a:gd name="T29" fmla="*/ 5656 h 5657"/>
                <a:gd name="T30" fmla="*/ 1218 w 2719"/>
                <a:gd name="T31" fmla="*/ 5312 h 5657"/>
                <a:gd name="T32" fmla="*/ 1218 w 2719"/>
                <a:gd name="T33" fmla="*/ 3156 h 5657"/>
                <a:gd name="T34" fmla="*/ 1375 w 2719"/>
                <a:gd name="T35" fmla="*/ 3031 h 5657"/>
                <a:gd name="T36" fmla="*/ 1531 w 2719"/>
                <a:gd name="T37" fmla="*/ 3156 h 5657"/>
                <a:gd name="T38" fmla="*/ 1531 w 2719"/>
                <a:gd name="T39" fmla="*/ 5312 h 5657"/>
                <a:gd name="T40" fmla="*/ 1781 w 2719"/>
                <a:gd name="T41" fmla="*/ 5656 h 5657"/>
                <a:gd name="T42" fmla="*/ 1781 w 2719"/>
                <a:gd name="T43" fmla="*/ 5656 h 5657"/>
                <a:gd name="T44" fmla="*/ 2093 w 2719"/>
                <a:gd name="T45" fmla="*/ 5312 h 5657"/>
                <a:gd name="T46" fmla="*/ 2093 w 2719"/>
                <a:gd name="T47" fmla="*/ 3093 h 5657"/>
                <a:gd name="T48" fmla="*/ 2093 w 2719"/>
                <a:gd name="T49" fmla="*/ 2781 h 5657"/>
                <a:gd name="T50" fmla="*/ 2093 w 2719"/>
                <a:gd name="T51" fmla="*/ 1032 h 5657"/>
                <a:gd name="T52" fmla="*/ 2218 w 2719"/>
                <a:gd name="T53" fmla="*/ 938 h 5657"/>
                <a:gd name="T54" fmla="*/ 2250 w 2719"/>
                <a:gd name="T55" fmla="*/ 1032 h 5657"/>
                <a:gd name="T56" fmla="*/ 2250 w 2719"/>
                <a:gd name="T57" fmla="*/ 2499 h 5657"/>
                <a:gd name="T58" fmla="*/ 2468 w 2719"/>
                <a:gd name="T59" fmla="*/ 2718 h 5657"/>
                <a:gd name="T60" fmla="*/ 2718 w 2719"/>
                <a:gd name="T61" fmla="*/ 2499 h 5657"/>
                <a:gd name="T62" fmla="*/ 2718 w 2719"/>
                <a:gd name="T63" fmla="*/ 625 h 5657"/>
                <a:gd name="T64" fmla="*/ 2093 w 2719"/>
                <a:gd name="T65" fmla="*/ 0 h 5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9" h="5657">
                  <a:moveTo>
                    <a:pt x="2093" y="0"/>
                  </a:moveTo>
                  <a:lnTo>
                    <a:pt x="2093" y="0"/>
                  </a:lnTo>
                  <a:cubicBezTo>
                    <a:pt x="625" y="0"/>
                    <a:pt x="625" y="0"/>
                    <a:pt x="625" y="0"/>
                  </a:cubicBezTo>
                  <a:cubicBezTo>
                    <a:pt x="218" y="0"/>
                    <a:pt x="0" y="188"/>
                    <a:pt x="0" y="625"/>
                  </a:cubicBezTo>
                  <a:cubicBezTo>
                    <a:pt x="0" y="2499"/>
                    <a:pt x="0" y="2499"/>
                    <a:pt x="0" y="2499"/>
                  </a:cubicBezTo>
                  <a:cubicBezTo>
                    <a:pt x="0" y="2624"/>
                    <a:pt x="93" y="2718"/>
                    <a:pt x="250" y="2718"/>
                  </a:cubicBezTo>
                  <a:cubicBezTo>
                    <a:pt x="375" y="2718"/>
                    <a:pt x="468" y="2624"/>
                    <a:pt x="468" y="2499"/>
                  </a:cubicBezTo>
                  <a:cubicBezTo>
                    <a:pt x="468" y="2499"/>
                    <a:pt x="468" y="1188"/>
                    <a:pt x="468" y="1032"/>
                  </a:cubicBezTo>
                  <a:cubicBezTo>
                    <a:pt x="468" y="938"/>
                    <a:pt x="531" y="938"/>
                    <a:pt x="531" y="938"/>
                  </a:cubicBezTo>
                  <a:cubicBezTo>
                    <a:pt x="593" y="938"/>
                    <a:pt x="625" y="938"/>
                    <a:pt x="625" y="1032"/>
                  </a:cubicBezTo>
                  <a:cubicBezTo>
                    <a:pt x="625" y="1188"/>
                    <a:pt x="625" y="2249"/>
                    <a:pt x="625" y="2781"/>
                  </a:cubicBezTo>
                  <a:cubicBezTo>
                    <a:pt x="625" y="3093"/>
                    <a:pt x="625" y="3093"/>
                    <a:pt x="625" y="3093"/>
                  </a:cubicBezTo>
                  <a:cubicBezTo>
                    <a:pt x="625" y="5312"/>
                    <a:pt x="625" y="5312"/>
                    <a:pt x="625" y="5312"/>
                  </a:cubicBezTo>
                  <a:cubicBezTo>
                    <a:pt x="625" y="5468"/>
                    <a:pt x="781" y="5656"/>
                    <a:pt x="937" y="5656"/>
                  </a:cubicBezTo>
                  <a:lnTo>
                    <a:pt x="937" y="5656"/>
                  </a:lnTo>
                  <a:cubicBezTo>
                    <a:pt x="1093" y="5656"/>
                    <a:pt x="1218" y="5468"/>
                    <a:pt x="1218" y="5312"/>
                  </a:cubicBezTo>
                  <a:cubicBezTo>
                    <a:pt x="1218" y="5312"/>
                    <a:pt x="1218" y="3249"/>
                    <a:pt x="1218" y="3156"/>
                  </a:cubicBezTo>
                  <a:cubicBezTo>
                    <a:pt x="1218" y="3031"/>
                    <a:pt x="1250" y="3031"/>
                    <a:pt x="1375" y="3031"/>
                  </a:cubicBezTo>
                  <a:cubicBezTo>
                    <a:pt x="1406" y="3031"/>
                    <a:pt x="1531" y="3031"/>
                    <a:pt x="1531" y="3156"/>
                  </a:cubicBezTo>
                  <a:cubicBezTo>
                    <a:pt x="1531" y="3249"/>
                    <a:pt x="1531" y="5312"/>
                    <a:pt x="1531" y="5312"/>
                  </a:cubicBezTo>
                  <a:cubicBezTo>
                    <a:pt x="1531" y="5468"/>
                    <a:pt x="1562" y="5656"/>
                    <a:pt x="1781" y="5656"/>
                  </a:cubicBezTo>
                  <a:lnTo>
                    <a:pt x="1781" y="5656"/>
                  </a:lnTo>
                  <a:cubicBezTo>
                    <a:pt x="1937" y="5656"/>
                    <a:pt x="2093" y="5468"/>
                    <a:pt x="2093" y="5312"/>
                  </a:cubicBezTo>
                  <a:cubicBezTo>
                    <a:pt x="2093" y="3093"/>
                    <a:pt x="2093" y="3093"/>
                    <a:pt x="2093" y="3093"/>
                  </a:cubicBezTo>
                  <a:cubicBezTo>
                    <a:pt x="2093" y="2781"/>
                    <a:pt x="2093" y="2781"/>
                    <a:pt x="2093" y="2781"/>
                  </a:cubicBezTo>
                  <a:cubicBezTo>
                    <a:pt x="2093" y="2249"/>
                    <a:pt x="2093" y="1188"/>
                    <a:pt x="2093" y="1032"/>
                  </a:cubicBezTo>
                  <a:cubicBezTo>
                    <a:pt x="2093" y="938"/>
                    <a:pt x="2156" y="938"/>
                    <a:pt x="2218" y="938"/>
                  </a:cubicBezTo>
                  <a:cubicBezTo>
                    <a:pt x="2218" y="938"/>
                    <a:pt x="2250" y="938"/>
                    <a:pt x="2250" y="1032"/>
                  </a:cubicBezTo>
                  <a:cubicBezTo>
                    <a:pt x="2250" y="1188"/>
                    <a:pt x="2250" y="2499"/>
                    <a:pt x="2250" y="2499"/>
                  </a:cubicBezTo>
                  <a:cubicBezTo>
                    <a:pt x="2250" y="2624"/>
                    <a:pt x="2375" y="2718"/>
                    <a:pt x="2468" y="2718"/>
                  </a:cubicBezTo>
                  <a:cubicBezTo>
                    <a:pt x="2562" y="2718"/>
                    <a:pt x="2718" y="2624"/>
                    <a:pt x="2718" y="2499"/>
                  </a:cubicBezTo>
                  <a:cubicBezTo>
                    <a:pt x="2718" y="625"/>
                    <a:pt x="2718" y="625"/>
                    <a:pt x="2718" y="625"/>
                  </a:cubicBezTo>
                  <a:cubicBezTo>
                    <a:pt x="2718" y="188"/>
                    <a:pt x="2531" y="0"/>
                    <a:pt x="209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  <p:sp>
          <p:nvSpPr>
            <p:cNvPr id="39" name="Freeform 4">
              <a:extLst>
                <a:ext uri="{FF2B5EF4-FFF2-40B4-BE49-F238E27FC236}">
                  <a16:creationId xmlns="" xmlns:a16="http://schemas.microsoft.com/office/drawing/2014/main" id="{9E7EA750-E5EB-4DBC-9321-D6BF58C62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519" y="2203133"/>
              <a:ext cx="382587" cy="360362"/>
            </a:xfrm>
            <a:custGeom>
              <a:avLst/>
              <a:gdLst>
                <a:gd name="T0" fmla="*/ 532 w 1064"/>
                <a:gd name="T1" fmla="*/ 0 h 1001"/>
                <a:gd name="T2" fmla="*/ 532 w 1064"/>
                <a:gd name="T3" fmla="*/ 0 h 1001"/>
                <a:gd name="T4" fmla="*/ 0 w 1064"/>
                <a:gd name="T5" fmla="*/ 531 h 1001"/>
                <a:gd name="T6" fmla="*/ 532 w 1064"/>
                <a:gd name="T7" fmla="*/ 1000 h 1001"/>
                <a:gd name="T8" fmla="*/ 1063 w 1064"/>
                <a:gd name="T9" fmla="*/ 531 h 1001"/>
                <a:gd name="T10" fmla="*/ 532 w 1064"/>
                <a:gd name="T11" fmla="*/ 0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4" h="1001">
                  <a:moveTo>
                    <a:pt x="532" y="0"/>
                  </a:moveTo>
                  <a:lnTo>
                    <a:pt x="532" y="0"/>
                  </a:lnTo>
                  <a:cubicBezTo>
                    <a:pt x="219" y="0"/>
                    <a:pt x="0" y="219"/>
                    <a:pt x="0" y="531"/>
                  </a:cubicBezTo>
                  <a:cubicBezTo>
                    <a:pt x="0" y="812"/>
                    <a:pt x="219" y="1000"/>
                    <a:pt x="532" y="1000"/>
                  </a:cubicBezTo>
                  <a:cubicBezTo>
                    <a:pt x="782" y="1000"/>
                    <a:pt x="1063" y="812"/>
                    <a:pt x="1063" y="531"/>
                  </a:cubicBezTo>
                  <a:cubicBezTo>
                    <a:pt x="1063" y="219"/>
                    <a:pt x="782" y="0"/>
                    <a:pt x="532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</p:grpSp>
      <p:grpSp>
        <p:nvGrpSpPr>
          <p:cNvPr id="40" name="Group 30">
            <a:extLst>
              <a:ext uri="{FF2B5EF4-FFF2-40B4-BE49-F238E27FC236}">
                <a16:creationId xmlns="" xmlns:a16="http://schemas.microsoft.com/office/drawing/2014/main" id="{2C849CFA-C26B-4B08-847C-47E2AE5C4853}"/>
              </a:ext>
            </a:extLst>
          </p:cNvPr>
          <p:cNvGrpSpPr/>
          <p:nvPr/>
        </p:nvGrpSpPr>
        <p:grpSpPr>
          <a:xfrm flipH="1">
            <a:off x="7966183" y="9676581"/>
            <a:ext cx="318693" cy="831298"/>
            <a:chOff x="2323306" y="2203133"/>
            <a:chExt cx="979488" cy="2554287"/>
          </a:xfrm>
          <a:gradFill flip="none" rotWithShape="1">
            <a:gsLst>
              <a:gs pos="0">
                <a:srgbClr val="43C1C5">
                  <a:shade val="30000"/>
                  <a:satMod val="115000"/>
                </a:srgbClr>
              </a:gs>
              <a:gs pos="50000">
                <a:srgbClr val="43C1C5">
                  <a:shade val="67500"/>
                  <a:satMod val="115000"/>
                </a:srgbClr>
              </a:gs>
              <a:gs pos="100000">
                <a:srgbClr val="43C1C5">
                  <a:shade val="100000"/>
                  <a:satMod val="115000"/>
                </a:srgbClr>
              </a:gs>
            </a:gsLst>
            <a:lin ang="5400000" scaled="1"/>
            <a:tileRect/>
          </a:gradFill>
        </p:grpSpPr>
        <p:sp>
          <p:nvSpPr>
            <p:cNvPr id="41" name="Freeform 3">
              <a:extLst>
                <a:ext uri="{FF2B5EF4-FFF2-40B4-BE49-F238E27FC236}">
                  <a16:creationId xmlns="" xmlns:a16="http://schemas.microsoft.com/office/drawing/2014/main" id="{20EB2AE4-9A8F-4791-9D56-3FA9D971E8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3306" y="2720658"/>
              <a:ext cx="979488" cy="2036762"/>
            </a:xfrm>
            <a:custGeom>
              <a:avLst/>
              <a:gdLst>
                <a:gd name="T0" fmla="*/ 2093 w 2719"/>
                <a:gd name="T1" fmla="*/ 0 h 5657"/>
                <a:gd name="T2" fmla="*/ 2093 w 2719"/>
                <a:gd name="T3" fmla="*/ 0 h 5657"/>
                <a:gd name="T4" fmla="*/ 625 w 2719"/>
                <a:gd name="T5" fmla="*/ 0 h 5657"/>
                <a:gd name="T6" fmla="*/ 0 w 2719"/>
                <a:gd name="T7" fmla="*/ 625 h 5657"/>
                <a:gd name="T8" fmla="*/ 0 w 2719"/>
                <a:gd name="T9" fmla="*/ 2499 h 5657"/>
                <a:gd name="T10" fmla="*/ 250 w 2719"/>
                <a:gd name="T11" fmla="*/ 2718 h 5657"/>
                <a:gd name="T12" fmla="*/ 468 w 2719"/>
                <a:gd name="T13" fmla="*/ 2499 h 5657"/>
                <a:gd name="T14" fmla="*/ 468 w 2719"/>
                <a:gd name="T15" fmla="*/ 1032 h 5657"/>
                <a:gd name="T16" fmla="*/ 531 w 2719"/>
                <a:gd name="T17" fmla="*/ 938 h 5657"/>
                <a:gd name="T18" fmla="*/ 625 w 2719"/>
                <a:gd name="T19" fmla="*/ 1032 h 5657"/>
                <a:gd name="T20" fmla="*/ 625 w 2719"/>
                <a:gd name="T21" fmla="*/ 2781 h 5657"/>
                <a:gd name="T22" fmla="*/ 625 w 2719"/>
                <a:gd name="T23" fmla="*/ 3093 h 5657"/>
                <a:gd name="T24" fmla="*/ 625 w 2719"/>
                <a:gd name="T25" fmla="*/ 5312 h 5657"/>
                <a:gd name="T26" fmla="*/ 937 w 2719"/>
                <a:gd name="T27" fmla="*/ 5656 h 5657"/>
                <a:gd name="T28" fmla="*/ 937 w 2719"/>
                <a:gd name="T29" fmla="*/ 5656 h 5657"/>
                <a:gd name="T30" fmla="*/ 1218 w 2719"/>
                <a:gd name="T31" fmla="*/ 5312 h 5657"/>
                <a:gd name="T32" fmla="*/ 1218 w 2719"/>
                <a:gd name="T33" fmla="*/ 3156 h 5657"/>
                <a:gd name="T34" fmla="*/ 1375 w 2719"/>
                <a:gd name="T35" fmla="*/ 3031 h 5657"/>
                <a:gd name="T36" fmla="*/ 1531 w 2719"/>
                <a:gd name="T37" fmla="*/ 3156 h 5657"/>
                <a:gd name="T38" fmla="*/ 1531 w 2719"/>
                <a:gd name="T39" fmla="*/ 5312 h 5657"/>
                <a:gd name="T40" fmla="*/ 1781 w 2719"/>
                <a:gd name="T41" fmla="*/ 5656 h 5657"/>
                <a:gd name="T42" fmla="*/ 1781 w 2719"/>
                <a:gd name="T43" fmla="*/ 5656 h 5657"/>
                <a:gd name="T44" fmla="*/ 2093 w 2719"/>
                <a:gd name="T45" fmla="*/ 5312 h 5657"/>
                <a:gd name="T46" fmla="*/ 2093 w 2719"/>
                <a:gd name="T47" fmla="*/ 3093 h 5657"/>
                <a:gd name="T48" fmla="*/ 2093 w 2719"/>
                <a:gd name="T49" fmla="*/ 2781 h 5657"/>
                <a:gd name="T50" fmla="*/ 2093 w 2719"/>
                <a:gd name="T51" fmla="*/ 1032 h 5657"/>
                <a:gd name="T52" fmla="*/ 2218 w 2719"/>
                <a:gd name="T53" fmla="*/ 938 h 5657"/>
                <a:gd name="T54" fmla="*/ 2250 w 2719"/>
                <a:gd name="T55" fmla="*/ 1032 h 5657"/>
                <a:gd name="T56" fmla="*/ 2250 w 2719"/>
                <a:gd name="T57" fmla="*/ 2499 h 5657"/>
                <a:gd name="T58" fmla="*/ 2468 w 2719"/>
                <a:gd name="T59" fmla="*/ 2718 h 5657"/>
                <a:gd name="T60" fmla="*/ 2718 w 2719"/>
                <a:gd name="T61" fmla="*/ 2499 h 5657"/>
                <a:gd name="T62" fmla="*/ 2718 w 2719"/>
                <a:gd name="T63" fmla="*/ 625 h 5657"/>
                <a:gd name="T64" fmla="*/ 2093 w 2719"/>
                <a:gd name="T65" fmla="*/ 0 h 5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9" h="5657">
                  <a:moveTo>
                    <a:pt x="2093" y="0"/>
                  </a:moveTo>
                  <a:lnTo>
                    <a:pt x="2093" y="0"/>
                  </a:lnTo>
                  <a:cubicBezTo>
                    <a:pt x="625" y="0"/>
                    <a:pt x="625" y="0"/>
                    <a:pt x="625" y="0"/>
                  </a:cubicBezTo>
                  <a:cubicBezTo>
                    <a:pt x="218" y="0"/>
                    <a:pt x="0" y="188"/>
                    <a:pt x="0" y="625"/>
                  </a:cubicBezTo>
                  <a:cubicBezTo>
                    <a:pt x="0" y="2499"/>
                    <a:pt x="0" y="2499"/>
                    <a:pt x="0" y="2499"/>
                  </a:cubicBezTo>
                  <a:cubicBezTo>
                    <a:pt x="0" y="2624"/>
                    <a:pt x="93" y="2718"/>
                    <a:pt x="250" y="2718"/>
                  </a:cubicBezTo>
                  <a:cubicBezTo>
                    <a:pt x="375" y="2718"/>
                    <a:pt x="468" y="2624"/>
                    <a:pt x="468" y="2499"/>
                  </a:cubicBezTo>
                  <a:cubicBezTo>
                    <a:pt x="468" y="2499"/>
                    <a:pt x="468" y="1188"/>
                    <a:pt x="468" y="1032"/>
                  </a:cubicBezTo>
                  <a:cubicBezTo>
                    <a:pt x="468" y="938"/>
                    <a:pt x="531" y="938"/>
                    <a:pt x="531" y="938"/>
                  </a:cubicBezTo>
                  <a:cubicBezTo>
                    <a:pt x="593" y="938"/>
                    <a:pt x="625" y="938"/>
                    <a:pt x="625" y="1032"/>
                  </a:cubicBezTo>
                  <a:cubicBezTo>
                    <a:pt x="625" y="1188"/>
                    <a:pt x="625" y="2249"/>
                    <a:pt x="625" y="2781"/>
                  </a:cubicBezTo>
                  <a:cubicBezTo>
                    <a:pt x="625" y="3093"/>
                    <a:pt x="625" y="3093"/>
                    <a:pt x="625" y="3093"/>
                  </a:cubicBezTo>
                  <a:cubicBezTo>
                    <a:pt x="625" y="5312"/>
                    <a:pt x="625" y="5312"/>
                    <a:pt x="625" y="5312"/>
                  </a:cubicBezTo>
                  <a:cubicBezTo>
                    <a:pt x="625" y="5468"/>
                    <a:pt x="781" y="5656"/>
                    <a:pt x="937" y="5656"/>
                  </a:cubicBezTo>
                  <a:lnTo>
                    <a:pt x="937" y="5656"/>
                  </a:lnTo>
                  <a:cubicBezTo>
                    <a:pt x="1093" y="5656"/>
                    <a:pt x="1218" y="5468"/>
                    <a:pt x="1218" y="5312"/>
                  </a:cubicBezTo>
                  <a:cubicBezTo>
                    <a:pt x="1218" y="5312"/>
                    <a:pt x="1218" y="3249"/>
                    <a:pt x="1218" y="3156"/>
                  </a:cubicBezTo>
                  <a:cubicBezTo>
                    <a:pt x="1218" y="3031"/>
                    <a:pt x="1250" y="3031"/>
                    <a:pt x="1375" y="3031"/>
                  </a:cubicBezTo>
                  <a:cubicBezTo>
                    <a:pt x="1406" y="3031"/>
                    <a:pt x="1531" y="3031"/>
                    <a:pt x="1531" y="3156"/>
                  </a:cubicBezTo>
                  <a:cubicBezTo>
                    <a:pt x="1531" y="3249"/>
                    <a:pt x="1531" y="5312"/>
                    <a:pt x="1531" y="5312"/>
                  </a:cubicBezTo>
                  <a:cubicBezTo>
                    <a:pt x="1531" y="5468"/>
                    <a:pt x="1562" y="5656"/>
                    <a:pt x="1781" y="5656"/>
                  </a:cubicBezTo>
                  <a:lnTo>
                    <a:pt x="1781" y="5656"/>
                  </a:lnTo>
                  <a:cubicBezTo>
                    <a:pt x="1937" y="5656"/>
                    <a:pt x="2093" y="5468"/>
                    <a:pt x="2093" y="5312"/>
                  </a:cubicBezTo>
                  <a:cubicBezTo>
                    <a:pt x="2093" y="3093"/>
                    <a:pt x="2093" y="3093"/>
                    <a:pt x="2093" y="3093"/>
                  </a:cubicBezTo>
                  <a:cubicBezTo>
                    <a:pt x="2093" y="2781"/>
                    <a:pt x="2093" y="2781"/>
                    <a:pt x="2093" y="2781"/>
                  </a:cubicBezTo>
                  <a:cubicBezTo>
                    <a:pt x="2093" y="2249"/>
                    <a:pt x="2093" y="1188"/>
                    <a:pt x="2093" y="1032"/>
                  </a:cubicBezTo>
                  <a:cubicBezTo>
                    <a:pt x="2093" y="938"/>
                    <a:pt x="2156" y="938"/>
                    <a:pt x="2218" y="938"/>
                  </a:cubicBezTo>
                  <a:cubicBezTo>
                    <a:pt x="2218" y="938"/>
                    <a:pt x="2250" y="938"/>
                    <a:pt x="2250" y="1032"/>
                  </a:cubicBezTo>
                  <a:cubicBezTo>
                    <a:pt x="2250" y="1188"/>
                    <a:pt x="2250" y="2499"/>
                    <a:pt x="2250" y="2499"/>
                  </a:cubicBezTo>
                  <a:cubicBezTo>
                    <a:pt x="2250" y="2624"/>
                    <a:pt x="2375" y="2718"/>
                    <a:pt x="2468" y="2718"/>
                  </a:cubicBezTo>
                  <a:cubicBezTo>
                    <a:pt x="2562" y="2718"/>
                    <a:pt x="2718" y="2624"/>
                    <a:pt x="2718" y="2499"/>
                  </a:cubicBezTo>
                  <a:cubicBezTo>
                    <a:pt x="2718" y="625"/>
                    <a:pt x="2718" y="625"/>
                    <a:pt x="2718" y="625"/>
                  </a:cubicBezTo>
                  <a:cubicBezTo>
                    <a:pt x="2718" y="188"/>
                    <a:pt x="2531" y="0"/>
                    <a:pt x="209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  <p:sp>
          <p:nvSpPr>
            <p:cNvPr id="42" name="Freeform 4">
              <a:extLst>
                <a:ext uri="{FF2B5EF4-FFF2-40B4-BE49-F238E27FC236}">
                  <a16:creationId xmlns="" xmlns:a16="http://schemas.microsoft.com/office/drawing/2014/main" id="{FF9716C7-2169-4F7F-A300-A391A5F52B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519" y="2203133"/>
              <a:ext cx="382587" cy="360362"/>
            </a:xfrm>
            <a:custGeom>
              <a:avLst/>
              <a:gdLst>
                <a:gd name="T0" fmla="*/ 532 w 1064"/>
                <a:gd name="T1" fmla="*/ 0 h 1001"/>
                <a:gd name="T2" fmla="*/ 532 w 1064"/>
                <a:gd name="T3" fmla="*/ 0 h 1001"/>
                <a:gd name="T4" fmla="*/ 0 w 1064"/>
                <a:gd name="T5" fmla="*/ 531 h 1001"/>
                <a:gd name="T6" fmla="*/ 532 w 1064"/>
                <a:gd name="T7" fmla="*/ 1000 h 1001"/>
                <a:gd name="T8" fmla="*/ 1063 w 1064"/>
                <a:gd name="T9" fmla="*/ 531 h 1001"/>
                <a:gd name="T10" fmla="*/ 532 w 1064"/>
                <a:gd name="T11" fmla="*/ 0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4" h="1001">
                  <a:moveTo>
                    <a:pt x="532" y="0"/>
                  </a:moveTo>
                  <a:lnTo>
                    <a:pt x="532" y="0"/>
                  </a:lnTo>
                  <a:cubicBezTo>
                    <a:pt x="219" y="0"/>
                    <a:pt x="0" y="219"/>
                    <a:pt x="0" y="531"/>
                  </a:cubicBezTo>
                  <a:cubicBezTo>
                    <a:pt x="0" y="812"/>
                    <a:pt x="219" y="1000"/>
                    <a:pt x="532" y="1000"/>
                  </a:cubicBezTo>
                  <a:cubicBezTo>
                    <a:pt x="782" y="1000"/>
                    <a:pt x="1063" y="812"/>
                    <a:pt x="1063" y="531"/>
                  </a:cubicBezTo>
                  <a:cubicBezTo>
                    <a:pt x="1063" y="219"/>
                    <a:pt x="782" y="0"/>
                    <a:pt x="532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</p:grpSp>
      <p:grpSp>
        <p:nvGrpSpPr>
          <p:cNvPr id="43" name="Group 33">
            <a:extLst>
              <a:ext uri="{FF2B5EF4-FFF2-40B4-BE49-F238E27FC236}">
                <a16:creationId xmlns="" xmlns:a16="http://schemas.microsoft.com/office/drawing/2014/main" id="{D5A2ED5F-F77E-4345-AD53-EF292B93C99A}"/>
              </a:ext>
            </a:extLst>
          </p:cNvPr>
          <p:cNvGrpSpPr/>
          <p:nvPr/>
        </p:nvGrpSpPr>
        <p:grpSpPr>
          <a:xfrm flipH="1">
            <a:off x="8489784" y="9676581"/>
            <a:ext cx="318693" cy="831298"/>
            <a:chOff x="2323306" y="2203133"/>
            <a:chExt cx="979488" cy="2554287"/>
          </a:xfrm>
          <a:gradFill flip="none" rotWithShape="1">
            <a:gsLst>
              <a:gs pos="0">
                <a:srgbClr val="43C1C5">
                  <a:shade val="30000"/>
                  <a:satMod val="115000"/>
                </a:srgbClr>
              </a:gs>
              <a:gs pos="50000">
                <a:srgbClr val="43C1C5">
                  <a:shade val="67500"/>
                  <a:satMod val="115000"/>
                </a:srgbClr>
              </a:gs>
              <a:gs pos="100000">
                <a:srgbClr val="43C1C5">
                  <a:shade val="100000"/>
                  <a:satMod val="115000"/>
                </a:srgbClr>
              </a:gs>
            </a:gsLst>
            <a:lin ang="5400000" scaled="1"/>
            <a:tileRect/>
          </a:gradFill>
        </p:grpSpPr>
        <p:sp>
          <p:nvSpPr>
            <p:cNvPr id="44" name="Freeform 3">
              <a:extLst>
                <a:ext uri="{FF2B5EF4-FFF2-40B4-BE49-F238E27FC236}">
                  <a16:creationId xmlns="" xmlns:a16="http://schemas.microsoft.com/office/drawing/2014/main" id="{EED2D600-DCEC-48FE-B71A-8DCC73AC43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3306" y="2720658"/>
              <a:ext cx="979488" cy="2036762"/>
            </a:xfrm>
            <a:custGeom>
              <a:avLst/>
              <a:gdLst>
                <a:gd name="T0" fmla="*/ 2093 w 2719"/>
                <a:gd name="T1" fmla="*/ 0 h 5657"/>
                <a:gd name="T2" fmla="*/ 2093 w 2719"/>
                <a:gd name="T3" fmla="*/ 0 h 5657"/>
                <a:gd name="T4" fmla="*/ 625 w 2719"/>
                <a:gd name="T5" fmla="*/ 0 h 5657"/>
                <a:gd name="T6" fmla="*/ 0 w 2719"/>
                <a:gd name="T7" fmla="*/ 625 h 5657"/>
                <a:gd name="T8" fmla="*/ 0 w 2719"/>
                <a:gd name="T9" fmla="*/ 2499 h 5657"/>
                <a:gd name="T10" fmla="*/ 250 w 2719"/>
                <a:gd name="T11" fmla="*/ 2718 h 5657"/>
                <a:gd name="T12" fmla="*/ 468 w 2719"/>
                <a:gd name="T13" fmla="*/ 2499 h 5657"/>
                <a:gd name="T14" fmla="*/ 468 w 2719"/>
                <a:gd name="T15" fmla="*/ 1032 h 5657"/>
                <a:gd name="T16" fmla="*/ 531 w 2719"/>
                <a:gd name="T17" fmla="*/ 938 h 5657"/>
                <a:gd name="T18" fmla="*/ 625 w 2719"/>
                <a:gd name="T19" fmla="*/ 1032 h 5657"/>
                <a:gd name="T20" fmla="*/ 625 w 2719"/>
                <a:gd name="T21" fmla="*/ 2781 h 5657"/>
                <a:gd name="T22" fmla="*/ 625 w 2719"/>
                <a:gd name="T23" fmla="*/ 3093 h 5657"/>
                <a:gd name="T24" fmla="*/ 625 w 2719"/>
                <a:gd name="T25" fmla="*/ 5312 h 5657"/>
                <a:gd name="T26" fmla="*/ 937 w 2719"/>
                <a:gd name="T27" fmla="*/ 5656 h 5657"/>
                <a:gd name="T28" fmla="*/ 937 w 2719"/>
                <a:gd name="T29" fmla="*/ 5656 h 5657"/>
                <a:gd name="T30" fmla="*/ 1218 w 2719"/>
                <a:gd name="T31" fmla="*/ 5312 h 5657"/>
                <a:gd name="T32" fmla="*/ 1218 w 2719"/>
                <a:gd name="T33" fmla="*/ 3156 h 5657"/>
                <a:gd name="T34" fmla="*/ 1375 w 2719"/>
                <a:gd name="T35" fmla="*/ 3031 h 5657"/>
                <a:gd name="T36" fmla="*/ 1531 w 2719"/>
                <a:gd name="T37" fmla="*/ 3156 h 5657"/>
                <a:gd name="T38" fmla="*/ 1531 w 2719"/>
                <a:gd name="T39" fmla="*/ 5312 h 5657"/>
                <a:gd name="T40" fmla="*/ 1781 w 2719"/>
                <a:gd name="T41" fmla="*/ 5656 h 5657"/>
                <a:gd name="T42" fmla="*/ 1781 w 2719"/>
                <a:gd name="T43" fmla="*/ 5656 h 5657"/>
                <a:gd name="T44" fmla="*/ 2093 w 2719"/>
                <a:gd name="T45" fmla="*/ 5312 h 5657"/>
                <a:gd name="T46" fmla="*/ 2093 w 2719"/>
                <a:gd name="T47" fmla="*/ 3093 h 5657"/>
                <a:gd name="T48" fmla="*/ 2093 w 2719"/>
                <a:gd name="T49" fmla="*/ 2781 h 5657"/>
                <a:gd name="T50" fmla="*/ 2093 w 2719"/>
                <a:gd name="T51" fmla="*/ 1032 h 5657"/>
                <a:gd name="T52" fmla="*/ 2218 w 2719"/>
                <a:gd name="T53" fmla="*/ 938 h 5657"/>
                <a:gd name="T54" fmla="*/ 2250 w 2719"/>
                <a:gd name="T55" fmla="*/ 1032 h 5657"/>
                <a:gd name="T56" fmla="*/ 2250 w 2719"/>
                <a:gd name="T57" fmla="*/ 2499 h 5657"/>
                <a:gd name="T58" fmla="*/ 2468 w 2719"/>
                <a:gd name="T59" fmla="*/ 2718 h 5657"/>
                <a:gd name="T60" fmla="*/ 2718 w 2719"/>
                <a:gd name="T61" fmla="*/ 2499 h 5657"/>
                <a:gd name="T62" fmla="*/ 2718 w 2719"/>
                <a:gd name="T63" fmla="*/ 625 h 5657"/>
                <a:gd name="T64" fmla="*/ 2093 w 2719"/>
                <a:gd name="T65" fmla="*/ 0 h 5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9" h="5657">
                  <a:moveTo>
                    <a:pt x="2093" y="0"/>
                  </a:moveTo>
                  <a:lnTo>
                    <a:pt x="2093" y="0"/>
                  </a:lnTo>
                  <a:cubicBezTo>
                    <a:pt x="625" y="0"/>
                    <a:pt x="625" y="0"/>
                    <a:pt x="625" y="0"/>
                  </a:cubicBezTo>
                  <a:cubicBezTo>
                    <a:pt x="218" y="0"/>
                    <a:pt x="0" y="188"/>
                    <a:pt x="0" y="625"/>
                  </a:cubicBezTo>
                  <a:cubicBezTo>
                    <a:pt x="0" y="2499"/>
                    <a:pt x="0" y="2499"/>
                    <a:pt x="0" y="2499"/>
                  </a:cubicBezTo>
                  <a:cubicBezTo>
                    <a:pt x="0" y="2624"/>
                    <a:pt x="93" y="2718"/>
                    <a:pt x="250" y="2718"/>
                  </a:cubicBezTo>
                  <a:cubicBezTo>
                    <a:pt x="375" y="2718"/>
                    <a:pt x="468" y="2624"/>
                    <a:pt x="468" y="2499"/>
                  </a:cubicBezTo>
                  <a:cubicBezTo>
                    <a:pt x="468" y="2499"/>
                    <a:pt x="468" y="1188"/>
                    <a:pt x="468" y="1032"/>
                  </a:cubicBezTo>
                  <a:cubicBezTo>
                    <a:pt x="468" y="938"/>
                    <a:pt x="531" y="938"/>
                    <a:pt x="531" y="938"/>
                  </a:cubicBezTo>
                  <a:cubicBezTo>
                    <a:pt x="593" y="938"/>
                    <a:pt x="625" y="938"/>
                    <a:pt x="625" y="1032"/>
                  </a:cubicBezTo>
                  <a:cubicBezTo>
                    <a:pt x="625" y="1188"/>
                    <a:pt x="625" y="2249"/>
                    <a:pt x="625" y="2781"/>
                  </a:cubicBezTo>
                  <a:cubicBezTo>
                    <a:pt x="625" y="3093"/>
                    <a:pt x="625" y="3093"/>
                    <a:pt x="625" y="3093"/>
                  </a:cubicBezTo>
                  <a:cubicBezTo>
                    <a:pt x="625" y="5312"/>
                    <a:pt x="625" y="5312"/>
                    <a:pt x="625" y="5312"/>
                  </a:cubicBezTo>
                  <a:cubicBezTo>
                    <a:pt x="625" y="5468"/>
                    <a:pt x="781" y="5656"/>
                    <a:pt x="937" y="5656"/>
                  </a:cubicBezTo>
                  <a:lnTo>
                    <a:pt x="937" y="5656"/>
                  </a:lnTo>
                  <a:cubicBezTo>
                    <a:pt x="1093" y="5656"/>
                    <a:pt x="1218" y="5468"/>
                    <a:pt x="1218" y="5312"/>
                  </a:cubicBezTo>
                  <a:cubicBezTo>
                    <a:pt x="1218" y="5312"/>
                    <a:pt x="1218" y="3249"/>
                    <a:pt x="1218" y="3156"/>
                  </a:cubicBezTo>
                  <a:cubicBezTo>
                    <a:pt x="1218" y="3031"/>
                    <a:pt x="1250" y="3031"/>
                    <a:pt x="1375" y="3031"/>
                  </a:cubicBezTo>
                  <a:cubicBezTo>
                    <a:pt x="1406" y="3031"/>
                    <a:pt x="1531" y="3031"/>
                    <a:pt x="1531" y="3156"/>
                  </a:cubicBezTo>
                  <a:cubicBezTo>
                    <a:pt x="1531" y="3249"/>
                    <a:pt x="1531" y="5312"/>
                    <a:pt x="1531" y="5312"/>
                  </a:cubicBezTo>
                  <a:cubicBezTo>
                    <a:pt x="1531" y="5468"/>
                    <a:pt x="1562" y="5656"/>
                    <a:pt x="1781" y="5656"/>
                  </a:cubicBezTo>
                  <a:lnTo>
                    <a:pt x="1781" y="5656"/>
                  </a:lnTo>
                  <a:cubicBezTo>
                    <a:pt x="1937" y="5656"/>
                    <a:pt x="2093" y="5468"/>
                    <a:pt x="2093" y="5312"/>
                  </a:cubicBezTo>
                  <a:cubicBezTo>
                    <a:pt x="2093" y="3093"/>
                    <a:pt x="2093" y="3093"/>
                    <a:pt x="2093" y="3093"/>
                  </a:cubicBezTo>
                  <a:cubicBezTo>
                    <a:pt x="2093" y="2781"/>
                    <a:pt x="2093" y="2781"/>
                    <a:pt x="2093" y="2781"/>
                  </a:cubicBezTo>
                  <a:cubicBezTo>
                    <a:pt x="2093" y="2249"/>
                    <a:pt x="2093" y="1188"/>
                    <a:pt x="2093" y="1032"/>
                  </a:cubicBezTo>
                  <a:cubicBezTo>
                    <a:pt x="2093" y="938"/>
                    <a:pt x="2156" y="938"/>
                    <a:pt x="2218" y="938"/>
                  </a:cubicBezTo>
                  <a:cubicBezTo>
                    <a:pt x="2218" y="938"/>
                    <a:pt x="2250" y="938"/>
                    <a:pt x="2250" y="1032"/>
                  </a:cubicBezTo>
                  <a:cubicBezTo>
                    <a:pt x="2250" y="1188"/>
                    <a:pt x="2250" y="2499"/>
                    <a:pt x="2250" y="2499"/>
                  </a:cubicBezTo>
                  <a:cubicBezTo>
                    <a:pt x="2250" y="2624"/>
                    <a:pt x="2375" y="2718"/>
                    <a:pt x="2468" y="2718"/>
                  </a:cubicBezTo>
                  <a:cubicBezTo>
                    <a:pt x="2562" y="2718"/>
                    <a:pt x="2718" y="2624"/>
                    <a:pt x="2718" y="2499"/>
                  </a:cubicBezTo>
                  <a:cubicBezTo>
                    <a:pt x="2718" y="625"/>
                    <a:pt x="2718" y="625"/>
                    <a:pt x="2718" y="625"/>
                  </a:cubicBezTo>
                  <a:cubicBezTo>
                    <a:pt x="2718" y="188"/>
                    <a:pt x="2531" y="0"/>
                    <a:pt x="209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  <p:sp>
          <p:nvSpPr>
            <p:cNvPr id="45" name="Freeform 4">
              <a:extLst>
                <a:ext uri="{FF2B5EF4-FFF2-40B4-BE49-F238E27FC236}">
                  <a16:creationId xmlns="" xmlns:a16="http://schemas.microsoft.com/office/drawing/2014/main" id="{27886D39-F748-4FA5-ADFC-D062B2FB5B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519" y="2203133"/>
              <a:ext cx="382587" cy="360362"/>
            </a:xfrm>
            <a:custGeom>
              <a:avLst/>
              <a:gdLst>
                <a:gd name="T0" fmla="*/ 532 w 1064"/>
                <a:gd name="T1" fmla="*/ 0 h 1001"/>
                <a:gd name="T2" fmla="*/ 532 w 1064"/>
                <a:gd name="T3" fmla="*/ 0 h 1001"/>
                <a:gd name="T4" fmla="*/ 0 w 1064"/>
                <a:gd name="T5" fmla="*/ 531 h 1001"/>
                <a:gd name="T6" fmla="*/ 532 w 1064"/>
                <a:gd name="T7" fmla="*/ 1000 h 1001"/>
                <a:gd name="T8" fmla="*/ 1063 w 1064"/>
                <a:gd name="T9" fmla="*/ 531 h 1001"/>
                <a:gd name="T10" fmla="*/ 532 w 1064"/>
                <a:gd name="T11" fmla="*/ 0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4" h="1001">
                  <a:moveTo>
                    <a:pt x="532" y="0"/>
                  </a:moveTo>
                  <a:lnTo>
                    <a:pt x="532" y="0"/>
                  </a:lnTo>
                  <a:cubicBezTo>
                    <a:pt x="219" y="0"/>
                    <a:pt x="0" y="219"/>
                    <a:pt x="0" y="531"/>
                  </a:cubicBezTo>
                  <a:cubicBezTo>
                    <a:pt x="0" y="812"/>
                    <a:pt x="219" y="1000"/>
                    <a:pt x="532" y="1000"/>
                  </a:cubicBezTo>
                  <a:cubicBezTo>
                    <a:pt x="782" y="1000"/>
                    <a:pt x="1063" y="812"/>
                    <a:pt x="1063" y="531"/>
                  </a:cubicBezTo>
                  <a:cubicBezTo>
                    <a:pt x="1063" y="219"/>
                    <a:pt x="782" y="0"/>
                    <a:pt x="532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</p:grpSp>
      <p:grpSp>
        <p:nvGrpSpPr>
          <p:cNvPr id="46" name="Group 36">
            <a:extLst>
              <a:ext uri="{FF2B5EF4-FFF2-40B4-BE49-F238E27FC236}">
                <a16:creationId xmlns="" xmlns:a16="http://schemas.microsoft.com/office/drawing/2014/main" id="{74EB1D9F-B4A8-43C5-974E-737746121FB2}"/>
              </a:ext>
            </a:extLst>
          </p:cNvPr>
          <p:cNvGrpSpPr/>
          <p:nvPr/>
        </p:nvGrpSpPr>
        <p:grpSpPr>
          <a:xfrm flipH="1">
            <a:off x="8237386" y="8635590"/>
            <a:ext cx="318693" cy="831298"/>
            <a:chOff x="2323306" y="2203133"/>
            <a:chExt cx="979488" cy="2554287"/>
          </a:xfrm>
          <a:gradFill flip="none" rotWithShape="1">
            <a:gsLst>
              <a:gs pos="0">
                <a:srgbClr val="43C1C5">
                  <a:shade val="30000"/>
                  <a:satMod val="115000"/>
                </a:srgbClr>
              </a:gs>
              <a:gs pos="50000">
                <a:srgbClr val="43C1C5">
                  <a:shade val="67500"/>
                  <a:satMod val="115000"/>
                </a:srgbClr>
              </a:gs>
              <a:gs pos="100000">
                <a:srgbClr val="43C1C5">
                  <a:shade val="100000"/>
                  <a:satMod val="115000"/>
                </a:srgbClr>
              </a:gs>
            </a:gsLst>
            <a:lin ang="5400000" scaled="1"/>
            <a:tileRect/>
          </a:gradFill>
        </p:grpSpPr>
        <p:sp>
          <p:nvSpPr>
            <p:cNvPr id="47" name="Freeform 3">
              <a:extLst>
                <a:ext uri="{FF2B5EF4-FFF2-40B4-BE49-F238E27FC236}">
                  <a16:creationId xmlns="" xmlns:a16="http://schemas.microsoft.com/office/drawing/2014/main" id="{CC9C21D0-6E4A-4BDD-807D-E36AE64D28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3306" y="2720658"/>
              <a:ext cx="979488" cy="2036762"/>
            </a:xfrm>
            <a:custGeom>
              <a:avLst/>
              <a:gdLst>
                <a:gd name="T0" fmla="*/ 2093 w 2719"/>
                <a:gd name="T1" fmla="*/ 0 h 5657"/>
                <a:gd name="T2" fmla="*/ 2093 w 2719"/>
                <a:gd name="T3" fmla="*/ 0 h 5657"/>
                <a:gd name="T4" fmla="*/ 625 w 2719"/>
                <a:gd name="T5" fmla="*/ 0 h 5657"/>
                <a:gd name="T6" fmla="*/ 0 w 2719"/>
                <a:gd name="T7" fmla="*/ 625 h 5657"/>
                <a:gd name="T8" fmla="*/ 0 w 2719"/>
                <a:gd name="T9" fmla="*/ 2499 h 5657"/>
                <a:gd name="T10" fmla="*/ 250 w 2719"/>
                <a:gd name="T11" fmla="*/ 2718 h 5657"/>
                <a:gd name="T12" fmla="*/ 468 w 2719"/>
                <a:gd name="T13" fmla="*/ 2499 h 5657"/>
                <a:gd name="T14" fmla="*/ 468 w 2719"/>
                <a:gd name="T15" fmla="*/ 1032 h 5657"/>
                <a:gd name="T16" fmla="*/ 531 w 2719"/>
                <a:gd name="T17" fmla="*/ 938 h 5657"/>
                <a:gd name="T18" fmla="*/ 625 w 2719"/>
                <a:gd name="T19" fmla="*/ 1032 h 5657"/>
                <a:gd name="T20" fmla="*/ 625 w 2719"/>
                <a:gd name="T21" fmla="*/ 2781 h 5657"/>
                <a:gd name="T22" fmla="*/ 625 w 2719"/>
                <a:gd name="T23" fmla="*/ 3093 h 5657"/>
                <a:gd name="T24" fmla="*/ 625 w 2719"/>
                <a:gd name="T25" fmla="*/ 5312 h 5657"/>
                <a:gd name="T26" fmla="*/ 937 w 2719"/>
                <a:gd name="T27" fmla="*/ 5656 h 5657"/>
                <a:gd name="T28" fmla="*/ 937 w 2719"/>
                <a:gd name="T29" fmla="*/ 5656 h 5657"/>
                <a:gd name="T30" fmla="*/ 1218 w 2719"/>
                <a:gd name="T31" fmla="*/ 5312 h 5657"/>
                <a:gd name="T32" fmla="*/ 1218 w 2719"/>
                <a:gd name="T33" fmla="*/ 3156 h 5657"/>
                <a:gd name="T34" fmla="*/ 1375 w 2719"/>
                <a:gd name="T35" fmla="*/ 3031 h 5657"/>
                <a:gd name="T36" fmla="*/ 1531 w 2719"/>
                <a:gd name="T37" fmla="*/ 3156 h 5657"/>
                <a:gd name="T38" fmla="*/ 1531 w 2719"/>
                <a:gd name="T39" fmla="*/ 5312 h 5657"/>
                <a:gd name="T40" fmla="*/ 1781 w 2719"/>
                <a:gd name="T41" fmla="*/ 5656 h 5657"/>
                <a:gd name="T42" fmla="*/ 1781 w 2719"/>
                <a:gd name="T43" fmla="*/ 5656 h 5657"/>
                <a:gd name="T44" fmla="*/ 2093 w 2719"/>
                <a:gd name="T45" fmla="*/ 5312 h 5657"/>
                <a:gd name="T46" fmla="*/ 2093 w 2719"/>
                <a:gd name="T47" fmla="*/ 3093 h 5657"/>
                <a:gd name="T48" fmla="*/ 2093 w 2719"/>
                <a:gd name="T49" fmla="*/ 2781 h 5657"/>
                <a:gd name="T50" fmla="*/ 2093 w 2719"/>
                <a:gd name="T51" fmla="*/ 1032 h 5657"/>
                <a:gd name="T52" fmla="*/ 2218 w 2719"/>
                <a:gd name="T53" fmla="*/ 938 h 5657"/>
                <a:gd name="T54" fmla="*/ 2250 w 2719"/>
                <a:gd name="T55" fmla="*/ 1032 h 5657"/>
                <a:gd name="T56" fmla="*/ 2250 w 2719"/>
                <a:gd name="T57" fmla="*/ 2499 h 5657"/>
                <a:gd name="T58" fmla="*/ 2468 w 2719"/>
                <a:gd name="T59" fmla="*/ 2718 h 5657"/>
                <a:gd name="T60" fmla="*/ 2718 w 2719"/>
                <a:gd name="T61" fmla="*/ 2499 h 5657"/>
                <a:gd name="T62" fmla="*/ 2718 w 2719"/>
                <a:gd name="T63" fmla="*/ 625 h 5657"/>
                <a:gd name="T64" fmla="*/ 2093 w 2719"/>
                <a:gd name="T65" fmla="*/ 0 h 5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9" h="5657">
                  <a:moveTo>
                    <a:pt x="2093" y="0"/>
                  </a:moveTo>
                  <a:lnTo>
                    <a:pt x="2093" y="0"/>
                  </a:lnTo>
                  <a:cubicBezTo>
                    <a:pt x="625" y="0"/>
                    <a:pt x="625" y="0"/>
                    <a:pt x="625" y="0"/>
                  </a:cubicBezTo>
                  <a:cubicBezTo>
                    <a:pt x="218" y="0"/>
                    <a:pt x="0" y="188"/>
                    <a:pt x="0" y="625"/>
                  </a:cubicBezTo>
                  <a:cubicBezTo>
                    <a:pt x="0" y="2499"/>
                    <a:pt x="0" y="2499"/>
                    <a:pt x="0" y="2499"/>
                  </a:cubicBezTo>
                  <a:cubicBezTo>
                    <a:pt x="0" y="2624"/>
                    <a:pt x="93" y="2718"/>
                    <a:pt x="250" y="2718"/>
                  </a:cubicBezTo>
                  <a:cubicBezTo>
                    <a:pt x="375" y="2718"/>
                    <a:pt x="468" y="2624"/>
                    <a:pt x="468" y="2499"/>
                  </a:cubicBezTo>
                  <a:cubicBezTo>
                    <a:pt x="468" y="2499"/>
                    <a:pt x="468" y="1188"/>
                    <a:pt x="468" y="1032"/>
                  </a:cubicBezTo>
                  <a:cubicBezTo>
                    <a:pt x="468" y="938"/>
                    <a:pt x="531" y="938"/>
                    <a:pt x="531" y="938"/>
                  </a:cubicBezTo>
                  <a:cubicBezTo>
                    <a:pt x="593" y="938"/>
                    <a:pt x="625" y="938"/>
                    <a:pt x="625" y="1032"/>
                  </a:cubicBezTo>
                  <a:cubicBezTo>
                    <a:pt x="625" y="1188"/>
                    <a:pt x="625" y="2249"/>
                    <a:pt x="625" y="2781"/>
                  </a:cubicBezTo>
                  <a:cubicBezTo>
                    <a:pt x="625" y="3093"/>
                    <a:pt x="625" y="3093"/>
                    <a:pt x="625" y="3093"/>
                  </a:cubicBezTo>
                  <a:cubicBezTo>
                    <a:pt x="625" y="5312"/>
                    <a:pt x="625" y="5312"/>
                    <a:pt x="625" y="5312"/>
                  </a:cubicBezTo>
                  <a:cubicBezTo>
                    <a:pt x="625" y="5468"/>
                    <a:pt x="781" y="5656"/>
                    <a:pt x="937" y="5656"/>
                  </a:cubicBezTo>
                  <a:lnTo>
                    <a:pt x="937" y="5656"/>
                  </a:lnTo>
                  <a:cubicBezTo>
                    <a:pt x="1093" y="5656"/>
                    <a:pt x="1218" y="5468"/>
                    <a:pt x="1218" y="5312"/>
                  </a:cubicBezTo>
                  <a:cubicBezTo>
                    <a:pt x="1218" y="5312"/>
                    <a:pt x="1218" y="3249"/>
                    <a:pt x="1218" y="3156"/>
                  </a:cubicBezTo>
                  <a:cubicBezTo>
                    <a:pt x="1218" y="3031"/>
                    <a:pt x="1250" y="3031"/>
                    <a:pt x="1375" y="3031"/>
                  </a:cubicBezTo>
                  <a:cubicBezTo>
                    <a:pt x="1406" y="3031"/>
                    <a:pt x="1531" y="3031"/>
                    <a:pt x="1531" y="3156"/>
                  </a:cubicBezTo>
                  <a:cubicBezTo>
                    <a:pt x="1531" y="3249"/>
                    <a:pt x="1531" y="5312"/>
                    <a:pt x="1531" y="5312"/>
                  </a:cubicBezTo>
                  <a:cubicBezTo>
                    <a:pt x="1531" y="5468"/>
                    <a:pt x="1562" y="5656"/>
                    <a:pt x="1781" y="5656"/>
                  </a:cubicBezTo>
                  <a:lnTo>
                    <a:pt x="1781" y="5656"/>
                  </a:lnTo>
                  <a:cubicBezTo>
                    <a:pt x="1937" y="5656"/>
                    <a:pt x="2093" y="5468"/>
                    <a:pt x="2093" y="5312"/>
                  </a:cubicBezTo>
                  <a:cubicBezTo>
                    <a:pt x="2093" y="3093"/>
                    <a:pt x="2093" y="3093"/>
                    <a:pt x="2093" y="3093"/>
                  </a:cubicBezTo>
                  <a:cubicBezTo>
                    <a:pt x="2093" y="2781"/>
                    <a:pt x="2093" y="2781"/>
                    <a:pt x="2093" y="2781"/>
                  </a:cubicBezTo>
                  <a:cubicBezTo>
                    <a:pt x="2093" y="2249"/>
                    <a:pt x="2093" y="1188"/>
                    <a:pt x="2093" y="1032"/>
                  </a:cubicBezTo>
                  <a:cubicBezTo>
                    <a:pt x="2093" y="938"/>
                    <a:pt x="2156" y="938"/>
                    <a:pt x="2218" y="938"/>
                  </a:cubicBezTo>
                  <a:cubicBezTo>
                    <a:pt x="2218" y="938"/>
                    <a:pt x="2250" y="938"/>
                    <a:pt x="2250" y="1032"/>
                  </a:cubicBezTo>
                  <a:cubicBezTo>
                    <a:pt x="2250" y="1188"/>
                    <a:pt x="2250" y="2499"/>
                    <a:pt x="2250" y="2499"/>
                  </a:cubicBezTo>
                  <a:cubicBezTo>
                    <a:pt x="2250" y="2624"/>
                    <a:pt x="2375" y="2718"/>
                    <a:pt x="2468" y="2718"/>
                  </a:cubicBezTo>
                  <a:cubicBezTo>
                    <a:pt x="2562" y="2718"/>
                    <a:pt x="2718" y="2624"/>
                    <a:pt x="2718" y="2499"/>
                  </a:cubicBezTo>
                  <a:cubicBezTo>
                    <a:pt x="2718" y="625"/>
                    <a:pt x="2718" y="625"/>
                    <a:pt x="2718" y="625"/>
                  </a:cubicBezTo>
                  <a:cubicBezTo>
                    <a:pt x="2718" y="188"/>
                    <a:pt x="2531" y="0"/>
                    <a:pt x="209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  <p:sp>
          <p:nvSpPr>
            <p:cNvPr id="48" name="Freeform 4">
              <a:extLst>
                <a:ext uri="{FF2B5EF4-FFF2-40B4-BE49-F238E27FC236}">
                  <a16:creationId xmlns="" xmlns:a16="http://schemas.microsoft.com/office/drawing/2014/main" id="{DCBFC3DF-884A-485C-ACAB-D4226C9A02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519" y="2203133"/>
              <a:ext cx="382587" cy="360362"/>
            </a:xfrm>
            <a:custGeom>
              <a:avLst/>
              <a:gdLst>
                <a:gd name="T0" fmla="*/ 532 w 1064"/>
                <a:gd name="T1" fmla="*/ 0 h 1001"/>
                <a:gd name="T2" fmla="*/ 532 w 1064"/>
                <a:gd name="T3" fmla="*/ 0 h 1001"/>
                <a:gd name="T4" fmla="*/ 0 w 1064"/>
                <a:gd name="T5" fmla="*/ 531 h 1001"/>
                <a:gd name="T6" fmla="*/ 532 w 1064"/>
                <a:gd name="T7" fmla="*/ 1000 h 1001"/>
                <a:gd name="T8" fmla="*/ 1063 w 1064"/>
                <a:gd name="T9" fmla="*/ 531 h 1001"/>
                <a:gd name="T10" fmla="*/ 532 w 1064"/>
                <a:gd name="T11" fmla="*/ 0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4" h="1001">
                  <a:moveTo>
                    <a:pt x="532" y="0"/>
                  </a:moveTo>
                  <a:lnTo>
                    <a:pt x="532" y="0"/>
                  </a:lnTo>
                  <a:cubicBezTo>
                    <a:pt x="219" y="0"/>
                    <a:pt x="0" y="219"/>
                    <a:pt x="0" y="531"/>
                  </a:cubicBezTo>
                  <a:cubicBezTo>
                    <a:pt x="0" y="812"/>
                    <a:pt x="219" y="1000"/>
                    <a:pt x="532" y="1000"/>
                  </a:cubicBezTo>
                  <a:cubicBezTo>
                    <a:pt x="782" y="1000"/>
                    <a:pt x="1063" y="812"/>
                    <a:pt x="1063" y="531"/>
                  </a:cubicBezTo>
                  <a:cubicBezTo>
                    <a:pt x="1063" y="219"/>
                    <a:pt x="782" y="0"/>
                    <a:pt x="532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</p:grpSp>
      <p:graphicFrame>
        <p:nvGraphicFramePr>
          <p:cNvPr id="49" name="Диаграмма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319311"/>
              </p:ext>
            </p:extLst>
          </p:nvPr>
        </p:nvGraphicFramePr>
        <p:xfrm>
          <a:off x="12268199" y="7426361"/>
          <a:ext cx="11049001" cy="5765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38027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4" y="1581567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38600" y="274652"/>
            <a:ext cx="203406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Посещения по ОМС 2022-2023 год</a:t>
            </a:r>
            <a:endParaRPr lang="ru-RU" sz="4400" b="1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54" name="Диаграмма 53">
            <a:extLst>
              <a:ext uri="{FF2B5EF4-FFF2-40B4-BE49-F238E27FC236}">
                <a16:creationId xmlns="" xmlns:a16="http://schemas.microsoft.com/office/drawing/2014/main" id="{FC77F334-BEAA-F13C-85FD-32B7942602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090622"/>
              </p:ext>
            </p:extLst>
          </p:nvPr>
        </p:nvGraphicFramePr>
        <p:xfrm>
          <a:off x="3749040" y="1318744"/>
          <a:ext cx="19348704" cy="5751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5" name="Диаграмма 54">
            <a:extLst>
              <a:ext uri="{FF2B5EF4-FFF2-40B4-BE49-F238E27FC236}">
                <a16:creationId xmlns="" xmlns:a16="http://schemas.microsoft.com/office/drawing/2014/main" id="{2A74A775-07C2-AB39-E13E-F523DA4557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6609706"/>
              </p:ext>
            </p:extLst>
          </p:nvPr>
        </p:nvGraphicFramePr>
        <p:xfrm>
          <a:off x="3749040" y="7262912"/>
          <a:ext cx="19348704" cy="5957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40439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945" y="303681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863459" y="888596"/>
            <a:ext cx="72544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2128" b="1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Реализуемые проекты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358549"/>
              </p:ext>
            </p:extLst>
          </p:nvPr>
        </p:nvGraphicFramePr>
        <p:xfrm>
          <a:off x="1938527" y="3051788"/>
          <a:ext cx="12006073" cy="795892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0060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367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kern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Проводятся</a:t>
                      </a:r>
                      <a:endParaRPr lang="ru-RU" sz="36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00207">
                <a:tc>
                  <a:txBody>
                    <a:bodyPr/>
                    <a:lstStyle/>
                    <a:p>
                      <a:pPr marL="0" marR="0" indent="0" algn="l" defTabSz="18284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Диспансерное</a:t>
                      </a:r>
                      <a:r>
                        <a:rPr lang="ru-RU" sz="3200" baseline="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наблюдение, </a:t>
                      </a:r>
                      <a:r>
                        <a:rPr lang="ru-RU" sz="3200" baseline="0" dirty="0" err="1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проактивное</a:t>
                      </a:r>
                      <a:r>
                        <a:rPr lang="ru-RU" sz="3200" baseline="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диспансерное наблюдение</a:t>
                      </a:r>
                      <a:endParaRPr lang="ru-RU" sz="320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14546">
                <a:tc>
                  <a:txBody>
                    <a:bodyPr/>
                    <a:lstStyle/>
                    <a:p>
                      <a:pPr marL="0" marR="0" indent="0" algn="l" defTabSz="18284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Диспансеризация</a:t>
                      </a:r>
                      <a:r>
                        <a:rPr lang="ru-RU" sz="3200" kern="1200" baseline="0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, профилактические медицинские осмотры, углубленная диспансеризация</a:t>
                      </a:r>
                      <a:endParaRPr lang="ru-RU" sz="320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endParaRPr lang="ru-RU" sz="320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91172">
                <a:tc>
                  <a:txBody>
                    <a:bodyPr/>
                    <a:lstStyle/>
                    <a:p>
                      <a:pPr marL="0" marR="0" indent="0" algn="l" defTabSz="18284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Проект «Московское долголетие»</a:t>
                      </a:r>
                      <a:endParaRPr lang="ru-RU" sz="320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910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Проекты «Московское долголетие»</a:t>
                      </a:r>
                      <a:endParaRPr lang="ru-RU" sz="320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491098">
                <a:tc>
                  <a:txBody>
                    <a:bodyPr/>
                    <a:lstStyle/>
                    <a:p>
                      <a:pPr marL="0" marR="0" indent="0" algn="l" defTabSz="18284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Проект «</a:t>
                      </a:r>
                      <a:r>
                        <a:rPr lang="ru-RU" sz="3200" kern="1200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Онкопомощник</a:t>
                      </a:r>
                      <a:r>
                        <a:rPr lang="ru-RU" sz="3200" kern="1200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»</a:t>
                      </a:r>
                      <a:endParaRPr lang="ru-RU" sz="320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endParaRPr lang="ru-RU" sz="320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17859" t="16937" r="29946" b="13904"/>
          <a:stretch/>
        </p:blipFill>
        <p:spPr>
          <a:xfrm>
            <a:off x="14362769" y="3300761"/>
            <a:ext cx="9545445" cy="711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04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385761" y="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058" y="504832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53412" y="1063159"/>
            <a:ext cx="9651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Проактивное</a:t>
            </a:r>
            <a:r>
              <a:rPr lang="ru-RU" sz="4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диспансерное наблюдение</a:t>
            </a:r>
            <a:endParaRPr lang="ru-RU" sz="4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76091" y="2895759"/>
            <a:ext cx="983743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Лечащий врач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определяет необходимые обследования,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 формирует программу ПДН с электронными направлениями на исследования, консультации других специалистов,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определяет необходимую лекарственную терапию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 выписывает электронный рецепт на препараты</a:t>
            </a: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96151" y="2895759"/>
            <a:ext cx="12681137" cy="10618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Помощник врача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информирует пациентов о программе ПДН,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 сообщает о появлении изменений в ней по решению лечащего врача,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помогает пациентам планировать посещение поликлиники в рамках диагностики и лечения,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информирует пациента о перечне, сроках прохождения и правилах подготовки к лабораторным, инструментальным и аппаратным исследованиям,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 заполняет контрольную карту диспансерного наблюдения перед посещением пациента,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обеспечивает взаимодействие пациента с лечащим врачом и специалистами на основе информации о пациенте в системе ЕМИАС,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осуществляет общение с пациентами, в том числе для записи на прием,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приглашает и записывает пациента на внеплановый диспансерный прием к ведущему врачу в случае выявления отклонений в анкете самоконтроля пациента в ЭМК, вызове скорой медицинской помощи, госпитализации.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94285" y="8235041"/>
            <a:ext cx="8401050" cy="4401205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9 нозологий ПДН: 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сахарный диабет,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err="1">
                <a:solidFill>
                  <a:schemeClr val="accent2">
                    <a:lumMod val="50000"/>
                  </a:schemeClr>
                </a:solidFill>
              </a:rPr>
              <a:t>гиперхолестеринемия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артериальная гипертония,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ишемическая болезнь сердца,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фибрилляция и трепетание предсердий,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хроническая сердечная недостаточность,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цереброваскулярные заболевания,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хроническая </a:t>
            </a:r>
            <a:r>
              <a:rPr lang="ru-RU" sz="2800" dirty="0" err="1">
                <a:solidFill>
                  <a:schemeClr val="accent2">
                    <a:lumMod val="50000"/>
                  </a:schemeClr>
                </a:solidFill>
              </a:rPr>
              <a:t>обструктивная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 болезнь легких,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язвенная болезнь. </a:t>
            </a:r>
          </a:p>
        </p:txBody>
      </p:sp>
    </p:spTree>
    <p:extLst>
      <p:ext uri="{BB962C8B-B14F-4D97-AF65-F5344CB8AC3E}">
        <p14:creationId xmlns:p14="http://schemas.microsoft.com/office/powerpoint/2010/main" val="188541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2942</TotalTime>
  <Words>2036</Words>
  <Application>Microsoft Office PowerPoint</Application>
  <PresentationFormat>Произвольный</PresentationFormat>
  <Paragraphs>433</Paragraphs>
  <Slides>39</Slides>
  <Notes>39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9" baseType="lpstr">
      <vt:lpstr>Arial</vt:lpstr>
      <vt:lpstr>Calibri</vt:lpstr>
      <vt:lpstr>Lato Light</vt:lpstr>
      <vt:lpstr>Open Sans</vt:lpstr>
      <vt:lpstr>Open Sans Light</vt:lpstr>
      <vt:lpstr>Tw Cen MT</vt:lpstr>
      <vt:lpstr>Tw Cen MT Condensed</vt:lpstr>
      <vt:lpstr>Wingdings</vt:lpstr>
      <vt:lpstr>Wingdings 3</vt:lpstr>
      <vt:lpstr>Интеграл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Septiandika Pratama</dc:creator>
  <cp:lastModifiedBy>User</cp:lastModifiedBy>
  <cp:revision>180</cp:revision>
  <cp:lastPrinted>2024-01-11T11:11:55Z</cp:lastPrinted>
  <dcterms:created xsi:type="dcterms:W3CDTF">2019-03-14T23:44:23Z</dcterms:created>
  <dcterms:modified xsi:type="dcterms:W3CDTF">2024-01-15T14:02:33Z</dcterms:modified>
</cp:coreProperties>
</file>