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96" r:id="rId4"/>
    <p:sldId id="297" r:id="rId5"/>
    <p:sldId id="328" r:id="rId6"/>
    <p:sldId id="329" r:id="rId7"/>
    <p:sldId id="330" r:id="rId8"/>
    <p:sldId id="302" r:id="rId9"/>
    <p:sldId id="313" r:id="rId10"/>
    <p:sldId id="324" r:id="rId11"/>
    <p:sldId id="314" r:id="rId12"/>
    <p:sldId id="315" r:id="rId13"/>
    <p:sldId id="316" r:id="rId14"/>
    <p:sldId id="331" r:id="rId15"/>
    <p:sldId id="325" r:id="rId16"/>
    <p:sldId id="318" r:id="rId17"/>
    <p:sldId id="327" r:id="rId18"/>
    <p:sldId id="319" r:id="rId19"/>
    <p:sldId id="326" r:id="rId20"/>
    <p:sldId id="332" r:id="rId21"/>
    <p:sldId id="322" r:id="rId22"/>
    <p:sldId id="320" r:id="rId23"/>
    <p:sldId id="321" r:id="rId24"/>
  </p:sldIdLst>
  <p:sldSz cx="12192000" cy="6858000"/>
  <p:notesSz cx="6858000" cy="9144000"/>
  <p:embeddedFontLst>
    <p:embeddedFont>
      <p:font typeface="Calibri Light" panose="020F0302020204030204" pitchFamily="34" charset="0"/>
      <p:regular r:id="rId25"/>
      <p:italic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entury Gothic" panose="020B0502020202020204" pitchFamily="34" charset="0"/>
      <p:regular r:id="rId33"/>
      <p:bold r:id="rId34"/>
      <p:italic r:id="rId35"/>
      <p:boldItalic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0A8"/>
    <a:srgbClr val="2B529D"/>
    <a:srgbClr val="C5D430"/>
    <a:srgbClr val="E73273"/>
    <a:srgbClr val="1F98D5"/>
    <a:srgbClr val="83CAF1"/>
    <a:srgbClr val="30ABDD"/>
    <a:srgbClr val="89B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30ABDD"/>
            </a:solidFill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0D-485C-9543-80CF4D7E3E74}"/>
              </c:ext>
            </c:extLst>
          </c:dPt>
          <c:dPt>
            <c:idx val="1"/>
            <c:bubble3D val="0"/>
            <c:spPr>
              <a:solidFill>
                <a:srgbClr val="30AB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0D-485C-9543-80CF4D7E3E74}"/>
              </c:ext>
            </c:extLst>
          </c:dPt>
          <c:dLbls>
            <c:dLbl>
              <c:idx val="0"/>
              <c:layout>
                <c:manualLayout>
                  <c:x val="-5.9629747783904626E-2"/>
                  <c:y val="-7.95454509866924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70D-485C-9543-80CF4D7E3E7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75576479585941"/>
                  <c:y val="0.1153409039307040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70D-485C-9543-80CF4D7E3E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Лист1!$B$1:$B$2</c:f>
              <c:strCache>
                <c:ptCount val="2"/>
                <c:pt idx="0">
                  <c:v>воспитанники</c:v>
                </c:pt>
                <c:pt idx="1">
                  <c:v>школьники</c:v>
                </c:pt>
              </c:strCache>
            </c:strRef>
          </c:cat>
          <c:val>
            <c:numRef>
              <c:f>Лист1!$C$1:$C$2</c:f>
              <c:numCache>
                <c:formatCode>General</c:formatCode>
                <c:ptCount val="2"/>
                <c:pt idx="0">
                  <c:v>935</c:v>
                </c:pt>
                <c:pt idx="1">
                  <c:v>2169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70D-485C-9543-80CF4D7E3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/>
              <a:t>Кадровый состав</a:t>
            </a:r>
          </a:p>
        </c:rich>
      </c:tx>
      <c:layout>
        <c:manualLayout>
          <c:xMode val="edge"/>
          <c:yMode val="edge"/>
          <c:x val="0.13462093418124019"/>
          <c:y val="0.104797360579339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chemeClr val="accent1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7E-4A90-8EE3-1CEBAB060A86}"/>
              </c:ext>
            </c:extLst>
          </c:dPt>
          <c:dPt>
            <c:idx val="1"/>
            <c:bubble3D val="0"/>
            <c:spPr>
              <a:solidFill>
                <a:srgbClr val="F080A8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E7E-4A90-8EE3-1CEBAB060A86}"/>
              </c:ext>
            </c:extLst>
          </c:dPt>
          <c:dPt>
            <c:idx val="2"/>
            <c:bubble3D val="0"/>
            <c:spPr>
              <a:solidFill>
                <a:srgbClr val="C5D43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E7E-4A90-8EE3-1CEBAB060A8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E7E-4A90-8EE3-1CEBAB060A8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E7E-4A90-8EE3-1CEBAB060A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Лист1!$B$12:$B$15</c:f>
              <c:strCache>
                <c:ptCount val="4"/>
                <c:pt idx="0">
                  <c:v>Учителя</c:v>
                </c:pt>
                <c:pt idx="1">
                  <c:v>Воспитатели</c:v>
                </c:pt>
                <c:pt idx="2">
                  <c:v>Прочие педагогические работники</c:v>
                </c:pt>
                <c:pt idx="3">
                  <c:v>Прочие сотрудники</c:v>
                </c:pt>
              </c:strCache>
            </c:strRef>
          </c:cat>
          <c:val>
            <c:numRef>
              <c:f>Лист1!$C$12:$C$15</c:f>
              <c:numCache>
                <c:formatCode>0%</c:formatCode>
                <c:ptCount val="4"/>
                <c:pt idx="0">
                  <c:v>0.36</c:v>
                </c:pt>
                <c:pt idx="1">
                  <c:v>0.23</c:v>
                </c:pt>
                <c:pt idx="2">
                  <c:v>0.16</c:v>
                </c:pt>
                <c:pt idx="3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E7E-4A90-8EE3-1CEBAB060A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legend>
      <c:legendPos val="tr"/>
      <c:legendEntry>
        <c:idx val="3"/>
        <c:txPr>
          <a:bodyPr rot="0" spcFirstLastPara="1" vertOverflow="ellipsis" vert="horz" wrap="square" anchor="ctr" anchorCtr="1"/>
          <a:lstStyle/>
          <a:p>
            <a:pPr rtl="0">
              <a:lnSpc>
                <a:spcPct val="100000"/>
              </a:lnSpc>
              <a:defRPr sz="1400" b="0" i="0" u="none" strike="noStrike" kern="6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7582958191368361"/>
          <c:y val="0.3342916076063599"/>
          <c:w val="0.37562825529146926"/>
          <c:h val="0.510865505106311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6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50306211723536E-2"/>
          <c:y val="0.24463658400980928"/>
          <c:w val="0.52681583552055988"/>
          <c:h val="0.64723546630285789"/>
        </c:manualLayout>
      </c:layout>
      <c:doughnutChart>
        <c:varyColors val="1"/>
        <c:ser>
          <c:idx val="0"/>
          <c:order val="0"/>
          <c:tx>
            <c:strRef>
              <c:f>Лист1!$C$18</c:f>
              <c:strCache>
                <c:ptCount val="1"/>
                <c:pt idx="0">
                  <c:v>Кадры</c:v>
                </c:pt>
              </c:strCache>
            </c:strRef>
          </c:tx>
          <c:dPt>
            <c:idx val="0"/>
            <c:bubble3D val="0"/>
            <c:spPr>
              <a:solidFill>
                <a:srgbClr val="E7327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158-43A5-BCCA-942FA7488A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158-43A5-BCCA-942FA7488A1C}"/>
              </c:ext>
            </c:extLst>
          </c:dPt>
          <c:dPt>
            <c:idx val="2"/>
            <c:bubble3D val="0"/>
            <c:spPr>
              <a:solidFill>
                <a:srgbClr val="30AB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158-43A5-BCCA-942FA7488A1C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158-43A5-BCCA-942FA7488A1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158-43A5-BCCA-942FA7488A1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Лист1!$B$19:$B$21</c:f>
              <c:strCache>
                <c:ptCount val="3"/>
                <c:pt idx="0">
                  <c:v>Высшая категория</c:v>
                </c:pt>
                <c:pt idx="1">
                  <c:v>1-ая категория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Лист1!$C$19:$C$21</c:f>
              <c:numCache>
                <c:formatCode>0%</c:formatCode>
                <c:ptCount val="3"/>
                <c:pt idx="0">
                  <c:v>0.27</c:v>
                </c:pt>
                <c:pt idx="1">
                  <c:v>0.32</c:v>
                </c:pt>
                <c:pt idx="2">
                  <c:v>0.41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158-43A5-BCCA-942FA7488A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4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8071071321208E-2"/>
          <c:y val="0.18885319810395693"/>
          <c:w val="0.95288250492125981"/>
          <c:h val="0.68956052300141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ниже 160</c:v>
                </c:pt>
                <c:pt idx="1">
                  <c:v>от 160 до 189</c:v>
                </c:pt>
                <c:pt idx="2">
                  <c:v>от 190 до 219</c:v>
                </c:pt>
                <c:pt idx="3">
                  <c:v>выше 220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</c:v>
                </c:pt>
                <c:pt idx="1">
                  <c:v>18</c:v>
                </c:pt>
                <c:pt idx="2">
                  <c:v>14</c:v>
                </c:pt>
                <c:pt idx="3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9-450A-8776-446DD0128A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ниже 160</c:v>
                </c:pt>
                <c:pt idx="1">
                  <c:v>от 160 до 189</c:v>
                </c:pt>
                <c:pt idx="2">
                  <c:v>от 190 до 219</c:v>
                </c:pt>
                <c:pt idx="3">
                  <c:v>выше 220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23</c:v>
                </c:pt>
                <c:pt idx="1">
                  <c:v>16</c:v>
                </c:pt>
                <c:pt idx="2">
                  <c:v>26</c:v>
                </c:pt>
                <c:pt idx="3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9-450A-8776-446DD012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5105216"/>
        <c:axId val="223379800"/>
      </c:barChart>
      <c:catAx>
        <c:axId val="35510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379800"/>
        <c:crosses val="autoZero"/>
        <c:auto val="1"/>
        <c:lblAlgn val="ctr"/>
        <c:lblOffset val="100"/>
        <c:noMultiLvlLbl val="0"/>
      </c:catAx>
      <c:valAx>
        <c:axId val="223379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510521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4.1505770706017221E-2"/>
          <c:y val="7.1227761277348284E-2"/>
          <c:w val="0.21062206721546786"/>
          <c:h val="0.129059247910005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798295868026E-2"/>
          <c:y val="0.10232280249246258"/>
          <c:w val="0.95288250492125981"/>
          <c:h val="0.7134945243527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14-15 баллов по четырем предметам</c:v>
                </c:pt>
                <c:pt idx="1">
                  <c:v>16-17 баллов по четырем предметам</c:v>
                </c:pt>
                <c:pt idx="2">
                  <c:v>18-19 баллов по четырем предметам</c:v>
                </c:pt>
                <c:pt idx="3">
                  <c:v>20 баллов по четырем предметам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12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9-450A-8776-446DD0128A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30ABDD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14-15 баллов по четырем предметам</c:v>
                </c:pt>
                <c:pt idx="1">
                  <c:v>16-17 баллов по четырем предметам</c:v>
                </c:pt>
                <c:pt idx="2">
                  <c:v>18-19 баллов по четырем предметам</c:v>
                </c:pt>
                <c:pt idx="3">
                  <c:v>20 баллов по четырем предметам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33</c:v>
                </c:pt>
                <c:pt idx="2">
                  <c:v>17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9-450A-8776-446DD012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5305632"/>
        <c:axId val="355304064"/>
      </c:barChart>
      <c:catAx>
        <c:axId val="35530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304064"/>
        <c:crosses val="autoZero"/>
        <c:auto val="1"/>
        <c:lblAlgn val="ctr"/>
        <c:lblOffset val="100"/>
        <c:noMultiLvlLbl val="0"/>
      </c:catAx>
      <c:valAx>
        <c:axId val="355304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53056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75815712946448854"/>
          <c:y val="0.16273161110228915"/>
          <c:w val="0.21062206721546786"/>
          <c:h val="0.124752137037868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8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5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7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51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1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2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87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1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9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3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90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EC87B-AD7E-45BF-93C0-03B4D6C340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.png"/><Relationship Id="rId7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3.png"/><Relationship Id="rId7" Type="http://schemas.openxmlformats.org/officeDocument/2006/relationships/image" Target="../media/image5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3.png"/><Relationship Id="rId7" Type="http://schemas.openxmlformats.org/officeDocument/2006/relationships/image" Target="../media/image7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3.png"/><Relationship Id="rId7" Type="http://schemas.openxmlformats.org/officeDocument/2006/relationships/image" Target="../media/image8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komanda_2116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89.png"/><Relationship Id="rId12" Type="http://schemas.openxmlformats.org/officeDocument/2006/relationships/image" Target="../media/image9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gif"/><Relationship Id="rId11" Type="http://schemas.openxmlformats.org/officeDocument/2006/relationships/hyperlink" Target="https://t.me/sch2116" TargetMode="External"/><Relationship Id="rId5" Type="http://schemas.openxmlformats.org/officeDocument/2006/relationships/hyperlink" Target="https://sch2116.mskobr.ru/" TargetMode="External"/><Relationship Id="rId10" Type="http://schemas.openxmlformats.org/officeDocument/2006/relationships/image" Target="../media/image91.png"/><Relationship Id="rId4" Type="http://schemas.openxmlformats.org/officeDocument/2006/relationships/image" Target="../media/image87.png"/><Relationship Id="rId9" Type="http://schemas.openxmlformats.org/officeDocument/2006/relationships/image" Target="../media/image9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5F04D6-F514-4EBB-B203-128E3F110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F5B5A4C-E2D5-4FA2-8F35-A73598B1B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3" y="1269422"/>
            <a:ext cx="8773917" cy="2737184"/>
          </a:xfrm>
          <a:prstGeom prst="rect">
            <a:avLst/>
          </a:prstGeom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B9436380-EC8F-4575-AD54-3B0198E970F4}"/>
              </a:ext>
            </a:extLst>
          </p:cNvPr>
          <p:cNvSpPr txBox="1">
            <a:spLocks/>
          </p:cNvSpPr>
          <p:nvPr/>
        </p:nvSpPr>
        <p:spPr>
          <a:xfrm>
            <a:off x="2637915" y="4650850"/>
            <a:ext cx="8922540" cy="2134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Пушкин Павел Павлович, </a:t>
            </a:r>
          </a:p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директор ГБОУ Школа №2116</a:t>
            </a:r>
          </a:p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17.01.2024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98C2E3B-A448-4BDC-8E47-4305E8A6CAC9}"/>
              </a:ext>
            </a:extLst>
          </p:cNvPr>
          <p:cNvSpPr txBox="1"/>
          <p:nvPr/>
        </p:nvSpPr>
        <p:spPr>
          <a:xfrm>
            <a:off x="1042234" y="1847028"/>
            <a:ext cx="6877519" cy="143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>
                <a:cs typeface="Times New Roman" panose="02020603050405020304" pitchFamily="18" charset="0"/>
              </a:rPr>
              <a:t>Информация об осуществлении </a:t>
            </a:r>
            <a:br>
              <a:rPr lang="ru-RU" sz="3600" b="1" dirty="0">
                <a:cs typeface="Times New Roman" panose="02020603050405020304" pitchFamily="18" charset="0"/>
              </a:rPr>
            </a:br>
            <a:r>
              <a:rPr lang="ru-RU" sz="3600" b="1" dirty="0">
                <a:cs typeface="Times New Roman" panose="02020603050405020304" pitchFamily="18" charset="0"/>
              </a:rPr>
              <a:t>образовательной деятельности ГБОУ Школа №2116 в 2023 году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5E9EF496-C99A-4421-8882-36E3CEF1A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157" y="356135"/>
            <a:ext cx="965207" cy="87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57;p13"/>
          <p:cNvPicPr preferRelativeResize="0"/>
          <p:nvPr/>
        </p:nvPicPr>
        <p:blipFill rotWithShape="1">
          <a:blip r:embed="rId5">
            <a:alphaModFix/>
          </a:blip>
          <a:srcRect t="31903" b="34418"/>
          <a:stretch/>
        </p:blipFill>
        <p:spPr>
          <a:xfrm>
            <a:off x="635808" y="356135"/>
            <a:ext cx="2207145" cy="876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299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3631892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Инженерный класс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746934" y="1400104"/>
            <a:ext cx="463031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2B529D"/>
                </a:solidFill>
                <a:cs typeface="Arial" panose="020B0604020202020204" pitchFamily="34" charset="0"/>
              </a:rPr>
              <a:t>Реализация городского стандарта: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Углубленное изучение предметов:</a:t>
            </a: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физика, математика, информатика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Предпрофессиональные спецкурсы:</a:t>
            </a:r>
            <a:b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инженерный практикум и технологии современного производства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100% обучающихся 10В посещают занятия проектно-исследовательской деятельности на базе вузов:                   </a:t>
            </a: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РГУ им. А.Н. Косыгина и РТУ МИРЭА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100% обучающихся 11Г получили свидетельство по профессии </a:t>
            </a: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«Чертежник-конструктор»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E4E71A4-DED2-6599-312C-054BA1F2AE5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37407" y="1227684"/>
            <a:ext cx="5779888" cy="5779888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49E6A3E-00EB-4380-AAD2-49A4A39CD9B4}"/>
              </a:ext>
            </a:extLst>
          </p:cNvPr>
          <p:cNvSpPr/>
          <p:nvPr/>
        </p:nvSpPr>
        <p:spPr>
          <a:xfrm>
            <a:off x="7297563" y="2226435"/>
            <a:ext cx="3859575" cy="3782385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6" descr="https://yt3.googleusercontent.com/_G22_XK4XRWf5o9IPkJyQIw_O5iyUn_fNvZhyAZ2IV0SgKZedHB2oj2CJts1fSCe-rGuYakWSQ=s900-c-k-c0x00ffffff-no-rj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268" y="4287270"/>
            <a:ext cx="900921" cy="90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93F9857-61C7-B953-C0B9-0043FBB614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325" y="5690679"/>
            <a:ext cx="810805" cy="89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5264198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Кадетское движение школы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036864" y="1423656"/>
            <a:ext cx="5730020" cy="5079781"/>
          </a:xfrm>
          <a:custGeom>
            <a:avLst/>
            <a:gdLst>
              <a:gd name="connsiteX0" fmla="*/ 0 w 5730020"/>
              <a:gd name="connsiteY0" fmla="*/ 0 h 5079781"/>
              <a:gd name="connsiteX1" fmla="*/ 5730020 w 5730020"/>
              <a:gd name="connsiteY1" fmla="*/ 0 h 5079781"/>
              <a:gd name="connsiteX2" fmla="*/ 5730020 w 5730020"/>
              <a:gd name="connsiteY2" fmla="*/ 5079781 h 5079781"/>
              <a:gd name="connsiteX3" fmla="*/ 0 w 5730020"/>
              <a:gd name="connsiteY3" fmla="*/ 5079781 h 5079781"/>
              <a:gd name="connsiteX4" fmla="*/ 0 w 5730020"/>
              <a:gd name="connsiteY4" fmla="*/ 0 h 507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0020" h="5079781" extrusionOk="0">
                <a:moveTo>
                  <a:pt x="0" y="0"/>
                </a:moveTo>
                <a:cubicBezTo>
                  <a:pt x="2192078" y="-71378"/>
                  <a:pt x="4246237" y="-65020"/>
                  <a:pt x="5730020" y="0"/>
                </a:cubicBezTo>
                <a:cubicBezTo>
                  <a:pt x="5818477" y="1426691"/>
                  <a:pt x="5888220" y="2695438"/>
                  <a:pt x="5730020" y="5079781"/>
                </a:cubicBezTo>
                <a:cubicBezTo>
                  <a:pt x="3163497" y="4952927"/>
                  <a:pt x="1172250" y="4925385"/>
                  <a:pt x="0" y="5079781"/>
                </a:cubicBezTo>
                <a:cubicBezTo>
                  <a:pt x="15520" y="3828035"/>
                  <a:pt x="-102864" y="223442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842752" y="1521018"/>
            <a:ext cx="509829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Конкурс «Лучший кадетский класс» за 2022/2023 учебный год (достижения кадет в учебе, спорте, олимпиадах, военной подготовке, творческих и интеллектуальных конкурсах, результаты демонстрационного и предпрофессионального экзаменов):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2B529D"/>
                </a:solidFill>
                <a:cs typeface="Arial" panose="020B0604020202020204" pitchFamily="34" charset="0"/>
              </a:rPr>
              <a:t>🏆 7Б класс ТОП-150 (85 место)</a:t>
            </a:r>
          </a:p>
          <a:p>
            <a:endParaRPr lang="ru-RU" sz="2800" b="1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2B529D"/>
                </a:solidFill>
                <a:cs typeface="Arial" panose="020B0604020202020204" pitchFamily="34" charset="0"/>
              </a:rPr>
              <a:t>🏆 8Б класс ТОП-20 (9 место)</a:t>
            </a:r>
          </a:p>
          <a:p>
            <a:endParaRPr lang="ru-RU" sz="2800" b="1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2B529D"/>
                </a:solidFill>
                <a:cs typeface="Arial" panose="020B0604020202020204" pitchFamily="34" charset="0"/>
              </a:rPr>
              <a:t>🏆 9Б класс ТОП-150 (96 место)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</p:txBody>
      </p:sp>
      <p:pic>
        <p:nvPicPr>
          <p:cNvPr id="8194" name="Picture 2" descr="https://sun9-59.userapi.com/impg/qeaoKnuqg1SOHcCVEDDjVVn8azjqY2A61TqEvA/e9k7nCi2ZRY.jpg?size=1072x712&amp;quality=95&amp;sign=38d1121c3dd4cef1a4fcfe41f3c4cc0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101" y="4179981"/>
            <a:ext cx="2515430" cy="167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sun9-58.userapi.com/impg/VO8Pq5GYLDmh__P9hkiHlwN0vsvXAakjwaYoFg/aeoyVc-PQOw.jpg?size=1280x853&amp;quality=95&amp;sign=18c33acbf4010518b7ecae8f1a4d8af2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525" y="4179981"/>
            <a:ext cx="2507023" cy="167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sun9-1.userapi.com/impg/Va7gjXo0N-i2FgpolPMT3zQqVtl-auIHk0rscA/xCi3wf2jmQ0.jpg?size=1280x960&amp;quality=95&amp;sign=2d16608de4486dc575ffc2070c314005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247" y="1819675"/>
            <a:ext cx="2534345" cy="19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sun9-31.userapi.com/impg/pMgqcBiS3ay55KTEqBYSyB-4LsW7WiSJZmqbww/zDhELfinhl8.jpg?size=1280x960&amp;quality=95&amp;sign=81af0c8c42c67363e86d28aaf13989d0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525" y="1819675"/>
            <a:ext cx="2507023" cy="18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52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953478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796485" y="361879"/>
            <a:ext cx="4680384" cy="8125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latin typeface="+mn-lt"/>
              </a:rPr>
              <a:t>Дополнительное образование </a:t>
            </a:r>
          </a:p>
          <a:p>
            <a:r>
              <a:rPr lang="ru-RU" sz="2600" b="1" dirty="0">
                <a:latin typeface="+mn-lt"/>
              </a:rPr>
              <a:t>и Московское долголетие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1100915" y="1210955"/>
            <a:ext cx="4871258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ru-RU" sz="1600" b="1" dirty="0">
              <a:solidFill>
                <a:srgbClr val="E73273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E73273"/>
                </a:solidFill>
                <a:cs typeface="Arial" panose="020B0604020202020204" pitchFamily="34" charset="0"/>
              </a:rPr>
              <a:t>Дополнительное образование </a:t>
            </a: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В 2023-2024 году на бюджетной и внебюджетной основе – 212 программ (258 групп)</a:t>
            </a:r>
          </a:p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2B529D"/>
                </a:solidFill>
                <a:cs typeface="Arial" panose="020B0604020202020204" pitchFamily="34" charset="0"/>
              </a:rPr>
              <a:t>На 31.12.2023 97% обучающихся посещают занятия по программам дополнительного образования</a:t>
            </a:r>
          </a:p>
          <a:p>
            <a:r>
              <a:rPr lang="ru-RU" sz="1600" b="1" dirty="0">
                <a:solidFill>
                  <a:srgbClr val="2B529D"/>
                </a:solidFill>
                <a:cs typeface="Arial" panose="020B0604020202020204" pitchFamily="34" charset="0"/>
              </a:rPr>
              <a:t>Направленности: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художественная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естественно-научная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техническая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туристско-краеведческая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социально-гуманитарная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физкультурно-спортивная</a:t>
            </a:r>
          </a:p>
          <a:p>
            <a:pPr>
              <a:spcAft>
                <a:spcPts val="600"/>
              </a:spcAft>
            </a:pPr>
            <a:endParaRPr lang="ru-RU" sz="8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8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E73273"/>
                </a:solidFill>
                <a:cs typeface="Arial" panose="020B0604020202020204" pitchFamily="34" charset="0"/>
              </a:rPr>
              <a:t>Московское долголетие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Расширение программ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Английский язык, Информационные                   технологии, Гимнастика/ОФП/йога,                     Вокал/пение, Спортивные игры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6326155" y="1400105"/>
            <a:ext cx="5417976" cy="5199750"/>
          </a:xfrm>
          <a:custGeom>
            <a:avLst/>
            <a:gdLst>
              <a:gd name="connsiteX0" fmla="*/ 0 w 5417976"/>
              <a:gd name="connsiteY0" fmla="*/ 0 h 5199750"/>
              <a:gd name="connsiteX1" fmla="*/ 5417976 w 5417976"/>
              <a:gd name="connsiteY1" fmla="*/ 0 h 5199750"/>
              <a:gd name="connsiteX2" fmla="*/ 5417976 w 5417976"/>
              <a:gd name="connsiteY2" fmla="*/ 5199750 h 5199750"/>
              <a:gd name="connsiteX3" fmla="*/ 0 w 5417976"/>
              <a:gd name="connsiteY3" fmla="*/ 5199750 h 5199750"/>
              <a:gd name="connsiteX4" fmla="*/ 0 w 5417976"/>
              <a:gd name="connsiteY4" fmla="*/ 0 h 519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7976" h="5199750" extrusionOk="0">
                <a:moveTo>
                  <a:pt x="0" y="0"/>
                </a:moveTo>
                <a:cubicBezTo>
                  <a:pt x="1246083" y="-71378"/>
                  <a:pt x="4798053" y="-65020"/>
                  <a:pt x="5417976" y="0"/>
                </a:cubicBezTo>
                <a:cubicBezTo>
                  <a:pt x="5506433" y="1027839"/>
                  <a:pt x="5576176" y="2610805"/>
                  <a:pt x="5417976" y="5199750"/>
                </a:cubicBezTo>
                <a:cubicBezTo>
                  <a:pt x="2981132" y="5072896"/>
                  <a:pt x="1012003" y="5045354"/>
                  <a:pt x="0" y="5199750"/>
                </a:cubicBezTo>
                <a:cubicBezTo>
                  <a:pt x="15520" y="4588769"/>
                  <a:pt x="-102864" y="1332682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AF98AD95-E0D6-48BD-B80E-C54E0580F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223" y="5305910"/>
            <a:ext cx="1127448" cy="11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sun9-1.userapi.com/impg/HvwMPVFqVdywtKz64qHHTo_BcjwhJa33FNlfeQ/z2GA57Gvgdc.jpg?size=1024x768&amp;quality=95&amp;sign=8b699aab3349110c15db9675550f54e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708" y="1751432"/>
            <a:ext cx="2572016" cy="19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sun9-50.userapi.com/impg/m8krHG88eu7UMvNYKzgakjJSDZiYWAMQgbmG2w/2vjSsQVM3mU.jpg?size=1129x769&amp;quality=95&amp;sign=eb6f0318e18fe6a9abfb95fc0cad789d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16" y="4213838"/>
            <a:ext cx="2552736" cy="173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sun9-26.userapi.com/impg/KeEpwO5xvpl0l8Jdzg0XaBtXDM_fDYyOhVmmQA/tFO22mgr184.jpg?size=1280x960&amp;quality=95&amp;sign=9750978b3dcb280dda2c2233324c4ba4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92" y="4065583"/>
            <a:ext cx="2713687" cy="203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sun9-41.userapi.com/impg/TmOJX9sVxs4z_xmCEPlRqpIcxlooFYoXo4E8Dg/3aDSiCrUVIY.jpg?size=1280x960&amp;quality=95&amp;sign=f64bdef877f4bd96ca28544c960582e2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058" y="1842752"/>
            <a:ext cx="2328496" cy="174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842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7672613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Психолого-педагогическая служба школы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036864" y="1423656"/>
            <a:ext cx="5730020" cy="5079781"/>
          </a:xfrm>
          <a:custGeom>
            <a:avLst/>
            <a:gdLst>
              <a:gd name="connsiteX0" fmla="*/ 0 w 5730020"/>
              <a:gd name="connsiteY0" fmla="*/ 0 h 5079781"/>
              <a:gd name="connsiteX1" fmla="*/ 5730020 w 5730020"/>
              <a:gd name="connsiteY1" fmla="*/ 0 h 5079781"/>
              <a:gd name="connsiteX2" fmla="*/ 5730020 w 5730020"/>
              <a:gd name="connsiteY2" fmla="*/ 5079781 h 5079781"/>
              <a:gd name="connsiteX3" fmla="*/ 0 w 5730020"/>
              <a:gd name="connsiteY3" fmla="*/ 5079781 h 5079781"/>
              <a:gd name="connsiteX4" fmla="*/ 0 w 5730020"/>
              <a:gd name="connsiteY4" fmla="*/ 0 h 507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0020" h="5079781" extrusionOk="0">
                <a:moveTo>
                  <a:pt x="0" y="0"/>
                </a:moveTo>
                <a:cubicBezTo>
                  <a:pt x="2192078" y="-71378"/>
                  <a:pt x="4246237" y="-65020"/>
                  <a:pt x="5730020" y="0"/>
                </a:cubicBezTo>
                <a:cubicBezTo>
                  <a:pt x="5818477" y="1426691"/>
                  <a:pt x="5888220" y="2695438"/>
                  <a:pt x="5730020" y="5079781"/>
                </a:cubicBezTo>
                <a:cubicBezTo>
                  <a:pt x="3163497" y="4952927"/>
                  <a:pt x="1172250" y="4925385"/>
                  <a:pt x="0" y="5079781"/>
                </a:cubicBezTo>
                <a:cubicBezTo>
                  <a:pt x="15520" y="3828035"/>
                  <a:pt x="-102864" y="223442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767782" y="1562889"/>
            <a:ext cx="525130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ГБОУ Школа №2116 – школа участница проекта «Ресурсная школа»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Работа консультативной площадки (запись на сайте школы) – проведено более 1000 консультаций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Проведение родительских клубов онлайн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Созданы специальные условия для детей с различными нозологиями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Психолого-педагогический консилиум школы работает с целью создания оптимальных условий для обучения, развития, социализации и адаптации обучающихся посредством психолого-педагогического сопровождения</a:t>
            </a:r>
          </a:p>
        </p:txBody>
      </p:sp>
      <p:pic>
        <p:nvPicPr>
          <p:cNvPr id="1034" name="Picture 10" descr="https://sun9-59.userapi.com/impg/mnE2QKUUnI2kAudPKwDpArFjLi0LtqsoqkGUGQ/RVwN0l66Cns.jpg?size=1053x602&amp;quality=95&amp;sign=0e8c939246f9e611d86f5bcbcba2c7e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91" y="1675566"/>
            <a:ext cx="2781437" cy="159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57.userapi.com/impg/TvOzdmzTwpKWPnbTi4D9EAEpxhbpXp0tGIC-5Q/drnVnnQtEAg.jpg?size=1280x960&amp;quality=95&amp;sign=a12a0e75ae0f231c11c8a3d53ca0636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119" y="3775420"/>
            <a:ext cx="2698678" cy="202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un9-11.userapi.com/impg/TCGg4aTwQURxc8Ji4B8tOMONoAVUSsYjm4lU8A/Des9CCaj5Yk.jpg?size=607x1080&amp;quality=95&amp;sign=fb51b62f8e6e9e2385f6485f921af504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" b="11070"/>
          <a:stretch/>
        </p:blipFill>
        <p:spPr bwMode="auto">
          <a:xfrm>
            <a:off x="9680758" y="1615759"/>
            <a:ext cx="1496226" cy="227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9-3.userapi.com/impg/31hW4ygAvEmuTopj1yHuu5C5mBobgI4pvEP9jg/xKwf50dNxPk.jpg?size=1080x1080&amp;quality=95&amp;sign=4fc35df703ed0614f92df94d730fa748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894" y="3999355"/>
            <a:ext cx="2163954" cy="216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904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6" y="418143"/>
            <a:ext cx="5492466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483657"/>
            <a:ext cx="5198346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Спортивные достижения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77B3736-C237-4CDD-8231-FE979305F809}"/>
              </a:ext>
            </a:extLst>
          </p:cNvPr>
          <p:cNvSpPr/>
          <p:nvPr/>
        </p:nvSpPr>
        <p:spPr>
          <a:xfrm>
            <a:off x="1180557" y="1359105"/>
            <a:ext cx="2460071" cy="5353878"/>
          </a:xfrm>
          <a:custGeom>
            <a:avLst/>
            <a:gdLst>
              <a:gd name="connsiteX0" fmla="*/ 0 w 2460071"/>
              <a:gd name="connsiteY0" fmla="*/ 0 h 5353878"/>
              <a:gd name="connsiteX1" fmla="*/ 2460071 w 2460071"/>
              <a:gd name="connsiteY1" fmla="*/ 0 h 5353878"/>
              <a:gd name="connsiteX2" fmla="*/ 2460071 w 2460071"/>
              <a:gd name="connsiteY2" fmla="*/ 5353878 h 5353878"/>
              <a:gd name="connsiteX3" fmla="*/ 0 w 2460071"/>
              <a:gd name="connsiteY3" fmla="*/ 5353878 h 5353878"/>
              <a:gd name="connsiteX4" fmla="*/ 0 w 2460071"/>
              <a:gd name="connsiteY4" fmla="*/ 0 h 535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0071" h="5353878" extrusionOk="0">
                <a:moveTo>
                  <a:pt x="0" y="0"/>
                </a:moveTo>
                <a:cubicBezTo>
                  <a:pt x="691011" y="-71378"/>
                  <a:pt x="1712426" y="-65020"/>
                  <a:pt x="2460071" y="0"/>
                </a:cubicBezTo>
                <a:cubicBezTo>
                  <a:pt x="2548528" y="1564732"/>
                  <a:pt x="2618271" y="3222582"/>
                  <a:pt x="2460071" y="5353878"/>
                </a:cubicBezTo>
                <a:cubicBezTo>
                  <a:pt x="1255770" y="5227024"/>
                  <a:pt x="998761" y="5199482"/>
                  <a:pt x="0" y="5353878"/>
                </a:cubicBezTo>
                <a:cubicBezTo>
                  <a:pt x="15520" y="4565386"/>
                  <a:pt x="-102864" y="22671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2E6BE61F-89D4-47FF-9B7E-75CB0826CB2D}"/>
              </a:ext>
            </a:extLst>
          </p:cNvPr>
          <p:cNvSpPr/>
          <p:nvPr/>
        </p:nvSpPr>
        <p:spPr>
          <a:xfrm>
            <a:off x="4698938" y="1321242"/>
            <a:ext cx="2095463" cy="5174879"/>
          </a:xfrm>
          <a:custGeom>
            <a:avLst/>
            <a:gdLst>
              <a:gd name="connsiteX0" fmla="*/ 0 w 2095463"/>
              <a:gd name="connsiteY0" fmla="*/ 0 h 5174879"/>
              <a:gd name="connsiteX1" fmla="*/ 2095463 w 2095463"/>
              <a:gd name="connsiteY1" fmla="*/ 0 h 5174879"/>
              <a:gd name="connsiteX2" fmla="*/ 2095463 w 2095463"/>
              <a:gd name="connsiteY2" fmla="*/ 5174879 h 5174879"/>
              <a:gd name="connsiteX3" fmla="*/ 0 w 2095463"/>
              <a:gd name="connsiteY3" fmla="*/ 5174879 h 5174879"/>
              <a:gd name="connsiteX4" fmla="*/ 0 w 2095463"/>
              <a:gd name="connsiteY4" fmla="*/ 0 h 51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5174879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630510"/>
                  <a:pt x="2253663" y="2882075"/>
                  <a:pt x="2095463" y="5174879"/>
                </a:cubicBezTo>
                <a:cubicBezTo>
                  <a:pt x="1546369" y="5048025"/>
                  <a:pt x="907440" y="5020483"/>
                  <a:pt x="0" y="5174879"/>
                </a:cubicBezTo>
                <a:cubicBezTo>
                  <a:pt x="15520" y="3552334"/>
                  <a:pt x="-102864" y="808413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72BDFA03-0949-4FB0-B8F6-4760C5220DAD}"/>
              </a:ext>
            </a:extLst>
          </p:cNvPr>
          <p:cNvSpPr/>
          <p:nvPr/>
        </p:nvSpPr>
        <p:spPr>
          <a:xfrm>
            <a:off x="9846454" y="1321242"/>
            <a:ext cx="2095463" cy="3928091"/>
          </a:xfrm>
          <a:custGeom>
            <a:avLst/>
            <a:gdLst>
              <a:gd name="connsiteX0" fmla="*/ 0 w 2095463"/>
              <a:gd name="connsiteY0" fmla="*/ 0 h 3928091"/>
              <a:gd name="connsiteX1" fmla="*/ 2095463 w 2095463"/>
              <a:gd name="connsiteY1" fmla="*/ 0 h 3928091"/>
              <a:gd name="connsiteX2" fmla="*/ 2095463 w 2095463"/>
              <a:gd name="connsiteY2" fmla="*/ 3928091 h 3928091"/>
              <a:gd name="connsiteX3" fmla="*/ 0 w 2095463"/>
              <a:gd name="connsiteY3" fmla="*/ 3928091 h 3928091"/>
              <a:gd name="connsiteX4" fmla="*/ 0 w 2095463"/>
              <a:gd name="connsiteY4" fmla="*/ 0 h 392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3928091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495159"/>
                  <a:pt x="2253663" y="3146470"/>
                  <a:pt x="2095463" y="3928091"/>
                </a:cubicBezTo>
                <a:cubicBezTo>
                  <a:pt x="1546369" y="3801237"/>
                  <a:pt x="907440" y="3773695"/>
                  <a:pt x="0" y="3928091"/>
                </a:cubicBezTo>
                <a:cubicBezTo>
                  <a:pt x="15520" y="2882300"/>
                  <a:pt x="-102864" y="143810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DEAAD490-E0B6-47F5-A256-A9CE38F1BD8D}"/>
              </a:ext>
            </a:extLst>
          </p:cNvPr>
          <p:cNvSpPr/>
          <p:nvPr/>
        </p:nvSpPr>
        <p:spPr>
          <a:xfrm>
            <a:off x="7272696" y="1321242"/>
            <a:ext cx="2095463" cy="5174879"/>
          </a:xfrm>
          <a:custGeom>
            <a:avLst/>
            <a:gdLst>
              <a:gd name="connsiteX0" fmla="*/ 0 w 2095463"/>
              <a:gd name="connsiteY0" fmla="*/ 0 h 5174879"/>
              <a:gd name="connsiteX1" fmla="*/ 2095463 w 2095463"/>
              <a:gd name="connsiteY1" fmla="*/ 0 h 5174879"/>
              <a:gd name="connsiteX2" fmla="*/ 2095463 w 2095463"/>
              <a:gd name="connsiteY2" fmla="*/ 5174879 h 5174879"/>
              <a:gd name="connsiteX3" fmla="*/ 0 w 2095463"/>
              <a:gd name="connsiteY3" fmla="*/ 5174879 h 5174879"/>
              <a:gd name="connsiteX4" fmla="*/ 0 w 2095463"/>
              <a:gd name="connsiteY4" fmla="*/ 0 h 51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5174879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630510"/>
                  <a:pt x="2253663" y="2882075"/>
                  <a:pt x="2095463" y="5174879"/>
                </a:cubicBezTo>
                <a:cubicBezTo>
                  <a:pt x="1546369" y="5048025"/>
                  <a:pt x="907440" y="5020483"/>
                  <a:pt x="0" y="5174879"/>
                </a:cubicBezTo>
                <a:cubicBezTo>
                  <a:pt x="15520" y="3552334"/>
                  <a:pt x="-102864" y="808413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80247" y="2442324"/>
            <a:ext cx="1690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Получено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212 знаков ГТО</a:t>
            </a:r>
            <a:endParaRPr lang="ru-RU" b="1" dirty="0"/>
          </a:p>
        </p:txBody>
      </p:sp>
      <p:pic>
        <p:nvPicPr>
          <p:cNvPr id="5" name="Picture 2" descr="https://vpk.net.ru/images/2020/art41/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9" b="22425"/>
          <a:stretch/>
        </p:blipFill>
        <p:spPr bwMode="auto">
          <a:xfrm>
            <a:off x="1095380" y="1498451"/>
            <a:ext cx="2460071" cy="88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Школьная спортивная лига. Футбо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0"/>
          <a:stretch/>
        </p:blipFill>
        <p:spPr bwMode="auto">
          <a:xfrm>
            <a:off x="4958310" y="1588552"/>
            <a:ext cx="1720078" cy="13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252724" y="3426159"/>
            <a:ext cx="2387904" cy="294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Победы на турнирах и соревнованиях по разным видам спорта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Спортивная и художественная акробатика и гимнастика, танцевальный спорт, хореография, карате, футбол, туризм и др.</a:t>
            </a:r>
          </a:p>
        </p:txBody>
      </p:sp>
      <p:pic>
        <p:nvPicPr>
          <p:cNvPr id="9" name="Picture 6" descr="Школьная спортивная лига. Баскетбол и баскетбол 3х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90"/>
          <a:stretch/>
        </p:blipFill>
        <p:spPr bwMode="auto">
          <a:xfrm>
            <a:off x="7489548" y="1622941"/>
            <a:ext cx="1710249" cy="131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Школьная спортивная лига. Волейбол. Сборные команды Московского образования по волейболу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4" t="14338"/>
          <a:stretch/>
        </p:blipFill>
        <p:spPr bwMode="auto">
          <a:xfrm>
            <a:off x="10098676" y="1601807"/>
            <a:ext cx="1597550" cy="134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57120" y="3258322"/>
            <a:ext cx="21224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Победный мяч (баскетбол)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 и 3 места в разных возрастных категориях</a:t>
            </a:r>
          </a:p>
          <a:p>
            <a:pPr algn="ctr"/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Баскетбол 3*3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1 и 3 места в разных возрастных категориях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20696" y="3258322"/>
            <a:ext cx="18852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Волейбол</a:t>
            </a:r>
          </a:p>
          <a:p>
            <a:pPr algn="ctr"/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Два 1 места в разных возрастных категориях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77340" y="3111263"/>
            <a:ext cx="1686173" cy="3215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Футбол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1 и 3 места в разных возрастных категориях</a:t>
            </a:r>
          </a:p>
          <a:p>
            <a:pPr algn="ctr"/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Мини-футбол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1, 2 и 3 места в разных возрастных категориях</a:t>
            </a:r>
          </a:p>
        </p:txBody>
      </p:sp>
      <p:sp>
        <p:nvSpPr>
          <p:cNvPr id="20" name="Прямоугольник: скругленные углы 32">
            <a:extLst>
              <a:ext uri="{FF2B5EF4-FFF2-40B4-BE49-F238E27FC236}">
                <a16:creationId xmlns:a16="http://schemas.microsoft.com/office/drawing/2014/main" xmlns="" id="{7F234888-7302-44AA-893A-60C322202B04}"/>
              </a:ext>
            </a:extLst>
          </p:cNvPr>
          <p:cNvSpPr/>
          <p:nvPr/>
        </p:nvSpPr>
        <p:spPr>
          <a:xfrm>
            <a:off x="9660786" y="5596268"/>
            <a:ext cx="2466797" cy="434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73273"/>
              </a:gs>
              <a:gs pos="85000">
                <a:srgbClr val="FFC00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D992F73-EF13-4AA7-92B6-AF6A933D09D1}"/>
              </a:ext>
            </a:extLst>
          </p:cNvPr>
          <p:cNvSpPr txBox="1"/>
          <p:nvPr/>
        </p:nvSpPr>
        <p:spPr>
          <a:xfrm>
            <a:off x="9761278" y="5634812"/>
            <a:ext cx="2180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МРСД</a:t>
            </a:r>
          </a:p>
        </p:txBody>
      </p:sp>
    </p:spTree>
    <p:extLst>
      <p:ext uri="{BB962C8B-B14F-4D97-AF65-F5344CB8AC3E}">
        <p14:creationId xmlns:p14="http://schemas.microsoft.com/office/powerpoint/2010/main" val="749697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6601294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Реализация федеральных проектов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426653" y="1364947"/>
            <a:ext cx="3223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Церемония поднятия (спуска)</a:t>
            </a:r>
            <a:r>
              <a:rPr lang="en-US" sz="1600" b="1" dirty="0"/>
              <a:t> </a:t>
            </a:r>
            <a:r>
              <a:rPr lang="ru-RU" sz="1600" b="1" dirty="0"/>
              <a:t>Государственного флага</a:t>
            </a:r>
            <a:r>
              <a:rPr lang="en-US" sz="1600" b="1" dirty="0"/>
              <a:t> </a:t>
            </a:r>
            <a:r>
              <a:rPr lang="ru-RU" sz="1600" b="1" dirty="0"/>
              <a:t>Российской Федерации</a:t>
            </a:r>
            <a:endParaRPr lang="en-US" sz="16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8630077" y="1477048"/>
            <a:ext cx="25805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«Разговоры о важном»</a:t>
            </a:r>
            <a:endParaRPr lang="en-US" sz="1600" b="1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918363" y="1357725"/>
            <a:ext cx="5244694" cy="1604931"/>
          </a:xfrm>
          <a:custGeom>
            <a:avLst/>
            <a:gdLst>
              <a:gd name="connsiteX0" fmla="*/ 0 w 5244694"/>
              <a:gd name="connsiteY0" fmla="*/ 0 h 1604931"/>
              <a:gd name="connsiteX1" fmla="*/ 5244694 w 5244694"/>
              <a:gd name="connsiteY1" fmla="*/ 0 h 1604931"/>
              <a:gd name="connsiteX2" fmla="*/ 5244694 w 5244694"/>
              <a:gd name="connsiteY2" fmla="*/ 1604931 h 1604931"/>
              <a:gd name="connsiteX3" fmla="*/ 0 w 5244694"/>
              <a:gd name="connsiteY3" fmla="*/ 1604931 h 1604931"/>
              <a:gd name="connsiteX4" fmla="*/ 0 w 5244694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4694" h="1604931" extrusionOk="0">
                <a:moveTo>
                  <a:pt x="0" y="0"/>
                </a:moveTo>
                <a:cubicBezTo>
                  <a:pt x="1353216" y="-71378"/>
                  <a:pt x="3639061" y="-65020"/>
                  <a:pt x="5244694" y="0"/>
                </a:cubicBezTo>
                <a:cubicBezTo>
                  <a:pt x="5320958" y="376204"/>
                  <a:pt x="5169038" y="932353"/>
                  <a:pt x="5244694" y="1604931"/>
                </a:cubicBezTo>
                <a:cubicBezTo>
                  <a:pt x="2765365" y="1478077"/>
                  <a:pt x="1563342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20" name="Picture 10" descr="https://sun9-70.userapi.com/impg/tfRssnuT6yrotE3HYbfRLHJv0f799op5hoII-g/JsJ_SxFXL1I.jpg?size=810x1080&amp;quality=95&amp;sign=9668f381f585f1385bec9ff266577903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37" y="1474058"/>
            <a:ext cx="991276" cy="132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12.userapi.com/impg/NmDkQcMh6bFv57f8hKn7blntyEbiEnsJMRpFOQ/Ujly9ai45WQ.jpg?size=1280x960&amp;quality=95&amp;sign=eccedb19d85e936e2db68bddd8a4ece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897" y="1505847"/>
            <a:ext cx="1482567" cy="111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63.userapi.com/impg/gI2T-LD-IXxM90GTTNM4SXX88yICia2spK58LA/V8WDPfhnvB0.jpg?size=810x1080&amp;quality=95&amp;sign=47b1df56eb40899ef1a746a2ffaafd0a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 t="18027" r="5901" b="-1"/>
          <a:stretch/>
        </p:blipFill>
        <p:spPr bwMode="auto">
          <a:xfrm>
            <a:off x="1240423" y="5185529"/>
            <a:ext cx="1057624" cy="126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393963" y="5062408"/>
            <a:ext cx="36731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Школьный театр («Теория Действия»)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615701" y="5108574"/>
            <a:ext cx="28499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Школьный спортивный клуб</a:t>
            </a:r>
          </a:p>
          <a:p>
            <a:pPr algn="ctr"/>
            <a:r>
              <a:rPr lang="ru-RU" sz="1600" b="1" dirty="0"/>
              <a:t>(«</a:t>
            </a:r>
            <a:r>
              <a:rPr lang="ru-RU" sz="1600" b="1" dirty="0" err="1"/>
              <a:t>Олимпик</a:t>
            </a:r>
            <a:r>
              <a:rPr lang="ru-RU" sz="1600" b="1" dirty="0"/>
              <a:t>»)</a:t>
            </a:r>
            <a:endParaRPr lang="en-US" sz="1600" b="1" dirty="0"/>
          </a:p>
        </p:txBody>
      </p:sp>
      <p:pic>
        <p:nvPicPr>
          <p:cNvPr id="6152" name="Picture 8" descr="https://sun9-77.userapi.com/impg/6e4NsuGcFu6as5BLRFMfFETzC7l7-cgh7rDdlQ/pYKeGr7OtEw.jpg?size=1024x768&amp;quality=95&amp;sign=75b6a640202db54fd86daf4596a4fa90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897" y="5185529"/>
            <a:ext cx="1598781" cy="119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931808" y="3206522"/>
            <a:ext cx="5231250" cy="1604931"/>
          </a:xfrm>
          <a:custGeom>
            <a:avLst/>
            <a:gdLst>
              <a:gd name="connsiteX0" fmla="*/ 0 w 5231250"/>
              <a:gd name="connsiteY0" fmla="*/ 0 h 1604931"/>
              <a:gd name="connsiteX1" fmla="*/ 5231250 w 5231250"/>
              <a:gd name="connsiteY1" fmla="*/ 0 h 1604931"/>
              <a:gd name="connsiteX2" fmla="*/ 5231250 w 5231250"/>
              <a:gd name="connsiteY2" fmla="*/ 1604931 h 1604931"/>
              <a:gd name="connsiteX3" fmla="*/ 0 w 5231250"/>
              <a:gd name="connsiteY3" fmla="*/ 1604931 h 1604931"/>
              <a:gd name="connsiteX4" fmla="*/ 0 w 5231250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1250" h="1604931" extrusionOk="0">
                <a:moveTo>
                  <a:pt x="0" y="0"/>
                </a:moveTo>
                <a:cubicBezTo>
                  <a:pt x="1716319" y="-71378"/>
                  <a:pt x="4072073" y="-65020"/>
                  <a:pt x="5231250" y="0"/>
                </a:cubicBezTo>
                <a:cubicBezTo>
                  <a:pt x="5307514" y="376204"/>
                  <a:pt x="5155594" y="932353"/>
                  <a:pt x="5231250" y="1604931"/>
                </a:cubicBezTo>
                <a:cubicBezTo>
                  <a:pt x="3066395" y="1478077"/>
                  <a:pt x="1251326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8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997732" y="5014278"/>
            <a:ext cx="5165325" cy="1604931"/>
          </a:xfrm>
          <a:custGeom>
            <a:avLst/>
            <a:gdLst>
              <a:gd name="connsiteX0" fmla="*/ 0 w 5165325"/>
              <a:gd name="connsiteY0" fmla="*/ 0 h 1604931"/>
              <a:gd name="connsiteX1" fmla="*/ 5165325 w 5165325"/>
              <a:gd name="connsiteY1" fmla="*/ 0 h 1604931"/>
              <a:gd name="connsiteX2" fmla="*/ 5165325 w 5165325"/>
              <a:gd name="connsiteY2" fmla="*/ 1604931 h 1604931"/>
              <a:gd name="connsiteX3" fmla="*/ 0 w 5165325"/>
              <a:gd name="connsiteY3" fmla="*/ 1604931 h 1604931"/>
              <a:gd name="connsiteX4" fmla="*/ 0 w 5165325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325" h="1604931" extrusionOk="0">
                <a:moveTo>
                  <a:pt x="0" y="0"/>
                </a:moveTo>
                <a:cubicBezTo>
                  <a:pt x="1344046" y="-71378"/>
                  <a:pt x="4042610" y="-65020"/>
                  <a:pt x="5165325" y="0"/>
                </a:cubicBezTo>
                <a:cubicBezTo>
                  <a:pt x="5241589" y="376204"/>
                  <a:pt x="5089669" y="932353"/>
                  <a:pt x="5165325" y="1604931"/>
                </a:cubicBezTo>
                <a:cubicBezTo>
                  <a:pt x="4629233" y="1478077"/>
                  <a:pt x="1874115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2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6543814" y="1357725"/>
            <a:ext cx="5244694" cy="1604931"/>
          </a:xfrm>
          <a:custGeom>
            <a:avLst/>
            <a:gdLst>
              <a:gd name="connsiteX0" fmla="*/ 0 w 5244694"/>
              <a:gd name="connsiteY0" fmla="*/ 0 h 1604931"/>
              <a:gd name="connsiteX1" fmla="*/ 5244694 w 5244694"/>
              <a:gd name="connsiteY1" fmla="*/ 0 h 1604931"/>
              <a:gd name="connsiteX2" fmla="*/ 5244694 w 5244694"/>
              <a:gd name="connsiteY2" fmla="*/ 1604931 h 1604931"/>
              <a:gd name="connsiteX3" fmla="*/ 0 w 5244694"/>
              <a:gd name="connsiteY3" fmla="*/ 1604931 h 1604931"/>
              <a:gd name="connsiteX4" fmla="*/ 0 w 5244694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4694" h="1604931" extrusionOk="0">
                <a:moveTo>
                  <a:pt x="0" y="0"/>
                </a:moveTo>
                <a:cubicBezTo>
                  <a:pt x="1353216" y="-71378"/>
                  <a:pt x="3639061" y="-65020"/>
                  <a:pt x="5244694" y="0"/>
                </a:cubicBezTo>
                <a:cubicBezTo>
                  <a:pt x="5320958" y="376204"/>
                  <a:pt x="5169038" y="932353"/>
                  <a:pt x="5244694" y="1604931"/>
                </a:cubicBezTo>
                <a:cubicBezTo>
                  <a:pt x="2765365" y="1478077"/>
                  <a:pt x="1563342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6557259" y="3206522"/>
            <a:ext cx="5231250" cy="1604931"/>
          </a:xfrm>
          <a:custGeom>
            <a:avLst/>
            <a:gdLst>
              <a:gd name="connsiteX0" fmla="*/ 0 w 5231250"/>
              <a:gd name="connsiteY0" fmla="*/ 0 h 1604931"/>
              <a:gd name="connsiteX1" fmla="*/ 5231250 w 5231250"/>
              <a:gd name="connsiteY1" fmla="*/ 0 h 1604931"/>
              <a:gd name="connsiteX2" fmla="*/ 5231250 w 5231250"/>
              <a:gd name="connsiteY2" fmla="*/ 1604931 h 1604931"/>
              <a:gd name="connsiteX3" fmla="*/ 0 w 5231250"/>
              <a:gd name="connsiteY3" fmla="*/ 1604931 h 1604931"/>
              <a:gd name="connsiteX4" fmla="*/ 0 w 5231250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1250" h="1604931" extrusionOk="0">
                <a:moveTo>
                  <a:pt x="0" y="0"/>
                </a:moveTo>
                <a:cubicBezTo>
                  <a:pt x="1716319" y="-71378"/>
                  <a:pt x="4072073" y="-65020"/>
                  <a:pt x="5231250" y="0"/>
                </a:cubicBezTo>
                <a:cubicBezTo>
                  <a:pt x="5307514" y="376204"/>
                  <a:pt x="5155594" y="932353"/>
                  <a:pt x="5231250" y="1604931"/>
                </a:cubicBezTo>
                <a:cubicBezTo>
                  <a:pt x="3066395" y="1478077"/>
                  <a:pt x="1251326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4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6623183" y="5014278"/>
            <a:ext cx="5165325" cy="1604931"/>
          </a:xfrm>
          <a:custGeom>
            <a:avLst/>
            <a:gdLst>
              <a:gd name="connsiteX0" fmla="*/ 0 w 5165325"/>
              <a:gd name="connsiteY0" fmla="*/ 0 h 1604931"/>
              <a:gd name="connsiteX1" fmla="*/ 5165325 w 5165325"/>
              <a:gd name="connsiteY1" fmla="*/ 0 h 1604931"/>
              <a:gd name="connsiteX2" fmla="*/ 5165325 w 5165325"/>
              <a:gd name="connsiteY2" fmla="*/ 1604931 h 1604931"/>
              <a:gd name="connsiteX3" fmla="*/ 0 w 5165325"/>
              <a:gd name="connsiteY3" fmla="*/ 1604931 h 1604931"/>
              <a:gd name="connsiteX4" fmla="*/ 0 w 5165325"/>
              <a:gd name="connsiteY4" fmla="*/ 0 h 16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325" h="1604931" extrusionOk="0">
                <a:moveTo>
                  <a:pt x="0" y="0"/>
                </a:moveTo>
                <a:cubicBezTo>
                  <a:pt x="1344046" y="-71378"/>
                  <a:pt x="4042610" y="-65020"/>
                  <a:pt x="5165325" y="0"/>
                </a:cubicBezTo>
                <a:cubicBezTo>
                  <a:pt x="5241589" y="376204"/>
                  <a:pt x="5089669" y="932353"/>
                  <a:pt x="5165325" y="1604931"/>
                </a:cubicBezTo>
                <a:cubicBezTo>
                  <a:pt x="4629233" y="1478077"/>
                  <a:pt x="1874115" y="1450535"/>
                  <a:pt x="0" y="1604931"/>
                </a:cubicBezTo>
                <a:cubicBezTo>
                  <a:pt x="-43189" y="1125416"/>
                  <a:pt x="-130514" y="43923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35" name="Picture 6" descr="https://sun9-65.userapi.com/impg/-Ngm_P8ODirORA1kKQSk26cULYzHGIUM5okH_w/Usb3PBRh3Z8.jpg?size=1280x960&amp;quality=95&amp;sign=3c0273221eff6358cd5714126217cea6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15116" r="3856" b="10819"/>
          <a:stretch/>
        </p:blipFill>
        <p:spPr bwMode="auto">
          <a:xfrm>
            <a:off x="1083435" y="3480069"/>
            <a:ext cx="1685097" cy="99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383785" y="3361726"/>
            <a:ext cx="2202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Движение Первых</a:t>
            </a:r>
          </a:p>
        </p:txBody>
      </p:sp>
      <p:pic>
        <p:nvPicPr>
          <p:cNvPr id="38" name="Picture 6" descr="https://sun9-70.userapi.com/impg/EElZB28tqaxqCehmbVNq2jyYcyN55k2C1zM6BQ/97LTDeS0MX4.jpg?size=1114x960&amp;quality=95&amp;sign=56159df0d66822f48a1751f6293df3bb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105" y="3339391"/>
            <a:ext cx="1484363" cy="127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202748" y="2134283"/>
            <a:ext cx="35964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Еженедельно в понедельник и перед торжественными событиями, проведено более 120 Церемоний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242464" y="1822605"/>
            <a:ext cx="35964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Каждый понедельник на 1 уроке, проводится с использованием федеральных и региональных материалов, начинается с Церемонии и анонса недели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806977" y="3700280"/>
            <a:ext cx="34492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Активное участие учеников в мероприятиях Первых, поддержка инициатив, реализация воспитательных событий первичной организации в школе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538174" y="5668020"/>
            <a:ext cx="3092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Организация школьной спортивной лиги на базе школы, участие в городских спортивных лигах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548845" y="5430508"/>
            <a:ext cx="34492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Площадка для взаимодействия и неформального общения детей, родителей, педагогов путем совместного участия в коллективном творческом деле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8289725" y="3234107"/>
            <a:ext cx="35894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Советник директора по воспитанию</a:t>
            </a:r>
          </a:p>
          <a:p>
            <a:pPr algn="ctr"/>
            <a:r>
              <a:rPr lang="ru-RU" sz="1600" b="1" dirty="0"/>
              <a:t>и взаимодействию с детскими</a:t>
            </a:r>
          </a:p>
          <a:p>
            <a:pPr algn="ctr"/>
            <a:r>
              <a:rPr lang="ru-RU" sz="1600" b="1" dirty="0"/>
              <a:t>общественными объединениями</a:t>
            </a:r>
            <a:endParaRPr lang="en-US" sz="16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243077" y="3983227"/>
            <a:ext cx="36827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Позитивная социализация и развитие личности обучающихся, раскрытие их талантов и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1165499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372858"/>
            <a:ext cx="6828280" cy="8125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latin typeface="+mn-lt"/>
              </a:rPr>
              <a:t>Советники директора по воспитанию и </a:t>
            </a:r>
          </a:p>
          <a:p>
            <a:r>
              <a:rPr lang="ru-RU" sz="2600" b="1" dirty="0">
                <a:latin typeface="+mn-lt"/>
              </a:rPr>
              <a:t>взаимодействию с детскими объединениями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173706" y="1425838"/>
            <a:ext cx="5072785" cy="4933601"/>
          </a:xfrm>
          <a:custGeom>
            <a:avLst/>
            <a:gdLst>
              <a:gd name="connsiteX0" fmla="*/ 0 w 5072785"/>
              <a:gd name="connsiteY0" fmla="*/ 0 h 4933601"/>
              <a:gd name="connsiteX1" fmla="*/ 5072785 w 5072785"/>
              <a:gd name="connsiteY1" fmla="*/ 0 h 4933601"/>
              <a:gd name="connsiteX2" fmla="*/ 5072785 w 5072785"/>
              <a:gd name="connsiteY2" fmla="*/ 4933601 h 4933601"/>
              <a:gd name="connsiteX3" fmla="*/ 0 w 5072785"/>
              <a:gd name="connsiteY3" fmla="*/ 4933601 h 4933601"/>
              <a:gd name="connsiteX4" fmla="*/ 0 w 5072785"/>
              <a:gd name="connsiteY4" fmla="*/ 0 h 49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2785" h="4933601" extrusionOk="0">
                <a:moveTo>
                  <a:pt x="0" y="0"/>
                </a:moveTo>
                <a:cubicBezTo>
                  <a:pt x="665696" y="-71378"/>
                  <a:pt x="3845468" y="-65020"/>
                  <a:pt x="5072785" y="0"/>
                </a:cubicBezTo>
                <a:cubicBezTo>
                  <a:pt x="5161242" y="1206714"/>
                  <a:pt x="5230985" y="2694925"/>
                  <a:pt x="5072785" y="4933601"/>
                </a:cubicBezTo>
                <a:cubicBezTo>
                  <a:pt x="3828730" y="4806747"/>
                  <a:pt x="875002" y="4779205"/>
                  <a:pt x="0" y="4933601"/>
                </a:cubicBezTo>
                <a:cubicBezTo>
                  <a:pt x="15520" y="2921821"/>
                  <a:pt x="-102864" y="204498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886585" y="1370057"/>
            <a:ext cx="5176202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i="1" dirty="0">
                <a:solidFill>
                  <a:srgbClr val="2B529D"/>
                </a:solidFill>
                <a:cs typeface="Arial" panose="020B0604020202020204" pitchFamily="34" charset="0"/>
              </a:rPr>
              <a:t>Основные задачи</a:t>
            </a:r>
          </a:p>
          <a:p>
            <a:pPr algn="ctr">
              <a:spcAft>
                <a:spcPts val="600"/>
              </a:spcAft>
            </a:pPr>
            <a:endParaRPr lang="ru-RU" sz="1000" b="1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Позитивная социализация и развитие личности обучающихся через деятельность по направлениям: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самоуправление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детские общественные объединения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федеральные и городские проекты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Реализации плана воспитательной работы школы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Профилактика социальных рисков и негативных проявлений обучающихся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Формирование родительских сообществ</a:t>
            </a:r>
          </a:p>
        </p:txBody>
      </p:sp>
      <p:pic>
        <p:nvPicPr>
          <p:cNvPr id="2050" name="Picture 2" descr="https://sun9-57.userapi.com/impg/hLvVioBhixSVOFR_WkL4bAfhCwfu90VMNxcYJg/4JhotHbmXWQ.jpg?size=720x1080&amp;quality=95&amp;sign=07083fdb646c3f44d6877b0be9c4c6fd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494" y="1559552"/>
            <a:ext cx="1552541" cy="232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40.userapi.com/impg/mWJPgAVAYvp_E_NdMtqfm-H5GMTY8OfpG-5IWA/JgT39Huc1hs.jpg?size=810x1080&amp;quality=95&amp;sign=d13edadbc1f709e328ebd41ff80c71eb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679" y="4070797"/>
            <a:ext cx="1502950" cy="200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0.userapi.com/impg/EElZB28tqaxqCehmbVNq2jyYcyN55k2C1zM6BQ/97LTDeS0MX4.jpg?size=1114x960&amp;quality=95&amp;sign=56159df0d66822f48a1751f6293df3bb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901" y="1551980"/>
            <a:ext cx="2716138" cy="23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2.userapi.com/impg/qL7nKQ4JLUVeg2RQK3hk63-74MWRsyGBVblzbA/pArVG5Nqa0s.jpg?size=1280x960&amp;quality=95&amp;sign=5eb40efed6b52f3bbfffae9dde552cca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544" y="4070797"/>
            <a:ext cx="2730298" cy="204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33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3518912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Движение Первых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143878" y="1423656"/>
            <a:ext cx="5623005" cy="4933601"/>
          </a:xfrm>
          <a:custGeom>
            <a:avLst/>
            <a:gdLst>
              <a:gd name="connsiteX0" fmla="*/ 0 w 5623005"/>
              <a:gd name="connsiteY0" fmla="*/ 0 h 4933601"/>
              <a:gd name="connsiteX1" fmla="*/ 5623005 w 5623005"/>
              <a:gd name="connsiteY1" fmla="*/ 0 h 4933601"/>
              <a:gd name="connsiteX2" fmla="*/ 5623005 w 5623005"/>
              <a:gd name="connsiteY2" fmla="*/ 4933601 h 4933601"/>
              <a:gd name="connsiteX3" fmla="*/ 0 w 5623005"/>
              <a:gd name="connsiteY3" fmla="*/ 4933601 h 4933601"/>
              <a:gd name="connsiteX4" fmla="*/ 0 w 5623005"/>
              <a:gd name="connsiteY4" fmla="*/ 0 h 49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23005" h="4933601" extrusionOk="0">
                <a:moveTo>
                  <a:pt x="0" y="0"/>
                </a:moveTo>
                <a:cubicBezTo>
                  <a:pt x="1575176" y="-71378"/>
                  <a:pt x="4143007" y="-65020"/>
                  <a:pt x="5623005" y="0"/>
                </a:cubicBezTo>
                <a:cubicBezTo>
                  <a:pt x="5711462" y="1206714"/>
                  <a:pt x="5781205" y="2694925"/>
                  <a:pt x="5623005" y="4933601"/>
                </a:cubicBezTo>
                <a:cubicBezTo>
                  <a:pt x="4097669" y="4806747"/>
                  <a:pt x="2153004" y="4779205"/>
                  <a:pt x="0" y="4933601"/>
                </a:cubicBezTo>
                <a:cubicBezTo>
                  <a:pt x="15520" y="2921821"/>
                  <a:pt x="-102864" y="204498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746935" y="1443710"/>
            <a:ext cx="53969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Общероссийское общественно-государственное движение детей и молодежи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  <a:sym typeface="Tahoma"/>
              </a:rPr>
              <a:t>Единая среда для развития и самореализации школьников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  <a:sym typeface="Tahoma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  <a:sym typeface="Tahoma"/>
              </a:rPr>
              <a:t>Платформа для создания и развития молодежных инициатив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  <a:sym typeface="Tahoma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  <a:sym typeface="Tahoma"/>
              </a:rPr>
              <a:t>Лучшие практики работы с детьми и молодёжью</a:t>
            </a:r>
          </a:p>
        </p:txBody>
      </p:sp>
      <p:pic>
        <p:nvPicPr>
          <p:cNvPr id="16" name="Picture 2" descr="https://sun9-19.userapi.com/impg/uQg5PfGkMCcKQqFClLgk89Yze-z_qw4z0e1WsA/UAdFEyOG0Zk.jpg?size=807x605&amp;quality=95&amp;sign=0dc8e30fcc70c09660288ec9dfa0a4ed&amp;c_uniq_tag=PqOG3BXuUvS-f14O5uWzDACBfPCml6VfwuKTgDPdRXg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520" y="3973651"/>
            <a:ext cx="2672709" cy="200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9.userapi.com/impg/S_AKhzknyCF7pXkU8cdfjOh1Cvl5cq_u5thfYA/P8nf5tw7mIo.jpg?size=1280x960&amp;quality=95&amp;sign=45f50e5f52a7ed7d10158ecf3ee7491c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514" y="4094858"/>
            <a:ext cx="2348385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65.userapi.com/impg/-Ngm_P8ODirORA1kKQSk26cULYzHGIUM5okH_w/Usb3PBRh3Z8.jpg?size=1280x960&amp;quality=95&amp;sign=3c0273221eff6358cd5714126217cea6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15116" r="3856" b="10819"/>
          <a:stretch/>
        </p:blipFill>
        <p:spPr bwMode="auto">
          <a:xfrm>
            <a:off x="7047423" y="1619028"/>
            <a:ext cx="3708902" cy="219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2.userapi.com/impg/AOzRA4awd2WQWjn28R6XNMgVXXc6ollqXGJkeg/FhsZ1tjzvGs.jpg?size=810x1080&amp;quality=95&amp;sign=c6c7266dc103033bd2cfd18c9551221a&amp;type=albu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5" b="40549"/>
          <a:stretch/>
        </p:blipFill>
        <p:spPr bwMode="auto">
          <a:xfrm>
            <a:off x="1689772" y="4429728"/>
            <a:ext cx="3401172" cy="216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33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265752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1" y="511358"/>
            <a:ext cx="82855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Движение Первых в ГБОУ Школа №2116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9285316" y="1400104"/>
            <a:ext cx="2697214" cy="5301638"/>
          </a:xfrm>
          <a:custGeom>
            <a:avLst/>
            <a:gdLst>
              <a:gd name="connsiteX0" fmla="*/ 0 w 2697214"/>
              <a:gd name="connsiteY0" fmla="*/ 0 h 5301638"/>
              <a:gd name="connsiteX1" fmla="*/ 2697214 w 2697214"/>
              <a:gd name="connsiteY1" fmla="*/ 0 h 5301638"/>
              <a:gd name="connsiteX2" fmla="*/ 2697214 w 2697214"/>
              <a:gd name="connsiteY2" fmla="*/ 5301638 h 5301638"/>
              <a:gd name="connsiteX3" fmla="*/ 0 w 2697214"/>
              <a:gd name="connsiteY3" fmla="*/ 5301638 h 5301638"/>
              <a:gd name="connsiteX4" fmla="*/ 0 w 2697214"/>
              <a:gd name="connsiteY4" fmla="*/ 0 h 530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7214" h="5301638" extrusionOk="0">
                <a:moveTo>
                  <a:pt x="0" y="0"/>
                </a:moveTo>
                <a:cubicBezTo>
                  <a:pt x="1135306" y="-71378"/>
                  <a:pt x="1563635" y="-65020"/>
                  <a:pt x="2697214" y="0"/>
                </a:cubicBezTo>
                <a:cubicBezTo>
                  <a:pt x="2785671" y="562256"/>
                  <a:pt x="2855414" y="3639307"/>
                  <a:pt x="2697214" y="5301638"/>
                </a:cubicBezTo>
                <a:cubicBezTo>
                  <a:pt x="1520167" y="5174784"/>
                  <a:pt x="672809" y="5147242"/>
                  <a:pt x="0" y="5301638"/>
                </a:cubicBezTo>
                <a:cubicBezTo>
                  <a:pt x="15520" y="4590643"/>
                  <a:pt x="-102864" y="133789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1086951" y="1400104"/>
            <a:ext cx="7973921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Увеличение численности вовлеченных учеников в «Движение Первых»: с 1,5% до 5% от контингента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Проведен Фестиваль Движения и Конференция Первых​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Школа активно и результативно принимает участие в проектах «Первых» - «</a:t>
            </a:r>
            <a:r>
              <a:rPr lang="ru-RU" sz="2400" dirty="0" err="1">
                <a:solidFill>
                  <a:srgbClr val="2B529D"/>
                </a:solidFill>
                <a:cs typeface="Arial" panose="020B0604020202020204" pitchFamily="34" charset="0"/>
              </a:rPr>
              <a:t>Медиамарафон</a:t>
            </a: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», «Хранители истории», «</a:t>
            </a:r>
            <a:r>
              <a:rPr lang="ru-RU" sz="2400" dirty="0" err="1">
                <a:solidFill>
                  <a:srgbClr val="2B529D"/>
                </a:solidFill>
                <a:cs typeface="Arial" panose="020B0604020202020204" pitchFamily="34" charset="0"/>
              </a:rPr>
              <a:t>Технодвиж</a:t>
            </a: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», «Юный полярник», «Мы - граждане России» и др.​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B529D"/>
                </a:solidFill>
                <a:cs typeface="Arial" panose="020B0604020202020204" pitchFamily="34" charset="0"/>
              </a:rPr>
              <a:t>В каждом здании школы работает Центр детских инициатив для развития детских проектов​​</a:t>
            </a:r>
            <a:endParaRPr lang="ru-RU" sz="2800" dirty="0">
              <a:solidFill>
                <a:srgbClr val="2B529D"/>
              </a:solidFill>
              <a:cs typeface="Arial" panose="020B0604020202020204" pitchFamily="34" charset="0"/>
            </a:endParaRPr>
          </a:p>
        </p:txBody>
      </p:sp>
      <p:pic>
        <p:nvPicPr>
          <p:cNvPr id="4104" name="Picture 8" descr="https://sun9-31.userapi.com/impg/3M1wDXpBV_aQ7unlk7Apzr6HlWesfshPfPVEig/8oTH-Bi6Y7c.jpg?size=1280x960&amp;quality=95&amp;sign=6db96e4ac6be8d238efc5f42bbbfff8c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396" y="1538988"/>
            <a:ext cx="2146332" cy="160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un9-72.userapi.com/impg/_oRsaXXRPu37co76WnVW4moA7b6qkyJuGfp84Q/6fBkc0HBdzs.jpg?size=1280x960&amp;quality=95&amp;sign=b4bc3c444b160caf75e93143b921f2dd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333" y="4802241"/>
            <a:ext cx="2296457" cy="172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sun9-45.userapi.com/impg/ikj9g0uCEN-Jx2hOwt4ODBvJJPWj5j_90_X8uA/TmdIF0u4O0w.jpg?size=1280x752&amp;quality=95&amp;sign=77896c88fc3fbba71f028e983055f7c3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208" y="3265030"/>
            <a:ext cx="2418582" cy="142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077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4572131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Воспитательная работа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1153065" y="4357722"/>
            <a:ext cx="5272252" cy="2143662"/>
          </a:xfrm>
          <a:custGeom>
            <a:avLst/>
            <a:gdLst>
              <a:gd name="connsiteX0" fmla="*/ 0 w 5272252"/>
              <a:gd name="connsiteY0" fmla="*/ 0 h 2143662"/>
              <a:gd name="connsiteX1" fmla="*/ 5272252 w 5272252"/>
              <a:gd name="connsiteY1" fmla="*/ 0 h 2143662"/>
              <a:gd name="connsiteX2" fmla="*/ 5272252 w 5272252"/>
              <a:gd name="connsiteY2" fmla="*/ 2143662 h 2143662"/>
              <a:gd name="connsiteX3" fmla="*/ 0 w 5272252"/>
              <a:gd name="connsiteY3" fmla="*/ 2143662 h 2143662"/>
              <a:gd name="connsiteX4" fmla="*/ 0 w 5272252"/>
              <a:gd name="connsiteY4" fmla="*/ 0 h 214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143662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486995"/>
                  <a:pt x="5430452" y="1143934"/>
                  <a:pt x="5272252" y="2143662"/>
                </a:cubicBezTo>
                <a:cubicBezTo>
                  <a:pt x="4400165" y="2016808"/>
                  <a:pt x="2345886" y="1989266"/>
                  <a:pt x="0" y="2143662"/>
                </a:cubicBezTo>
                <a:cubicBezTo>
                  <a:pt x="15520" y="1883261"/>
                  <a:pt x="-102864" y="3246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593693" y="4466070"/>
            <a:ext cx="2840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Каникулярная программа</a:t>
            </a:r>
          </a:p>
          <a:p>
            <a:pPr algn="ctr"/>
            <a:r>
              <a:rPr lang="ru-RU" sz="2000" b="1" dirty="0"/>
              <a:t>«Каникулы с пользой»</a:t>
            </a:r>
            <a:endParaRPr lang="en-US" sz="20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9006414" y="1860104"/>
            <a:ext cx="26876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Волонтёрский отряд школы – «Хранители»</a:t>
            </a:r>
            <a:endParaRPr lang="en-US" sz="2000" b="1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1153065" y="1640696"/>
            <a:ext cx="5272252" cy="2368393"/>
          </a:xfrm>
          <a:custGeom>
            <a:avLst/>
            <a:gdLst>
              <a:gd name="connsiteX0" fmla="*/ 0 w 5272252"/>
              <a:gd name="connsiteY0" fmla="*/ 0 h 2368393"/>
              <a:gd name="connsiteX1" fmla="*/ 5272252 w 5272252"/>
              <a:gd name="connsiteY1" fmla="*/ 0 h 2368393"/>
              <a:gd name="connsiteX2" fmla="*/ 5272252 w 5272252"/>
              <a:gd name="connsiteY2" fmla="*/ 2368393 h 2368393"/>
              <a:gd name="connsiteX3" fmla="*/ 0 w 5272252"/>
              <a:gd name="connsiteY3" fmla="*/ 2368393 h 2368393"/>
              <a:gd name="connsiteX4" fmla="*/ 0 w 5272252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368393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710550"/>
                  <a:pt x="5430452" y="1460380"/>
                  <a:pt x="5272252" y="2368393"/>
                </a:cubicBezTo>
                <a:cubicBezTo>
                  <a:pt x="4400165" y="2241539"/>
                  <a:pt x="2345886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694FAC2-338C-40F3-8AA7-580B623EE83D}"/>
              </a:ext>
            </a:extLst>
          </p:cNvPr>
          <p:cNvSpPr/>
          <p:nvPr/>
        </p:nvSpPr>
        <p:spPr>
          <a:xfrm>
            <a:off x="6751433" y="1640696"/>
            <a:ext cx="4983367" cy="2368393"/>
          </a:xfrm>
          <a:custGeom>
            <a:avLst/>
            <a:gdLst>
              <a:gd name="connsiteX0" fmla="*/ 0 w 4983367"/>
              <a:gd name="connsiteY0" fmla="*/ 0 h 2368393"/>
              <a:gd name="connsiteX1" fmla="*/ 4983367 w 4983367"/>
              <a:gd name="connsiteY1" fmla="*/ 0 h 2368393"/>
              <a:gd name="connsiteX2" fmla="*/ 4983367 w 4983367"/>
              <a:gd name="connsiteY2" fmla="*/ 2368393 h 2368393"/>
              <a:gd name="connsiteX3" fmla="*/ 0 w 4983367"/>
              <a:gd name="connsiteY3" fmla="*/ 2368393 h 2368393"/>
              <a:gd name="connsiteX4" fmla="*/ 0 w 4983367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3367" h="2368393" extrusionOk="0">
                <a:moveTo>
                  <a:pt x="0" y="0"/>
                </a:moveTo>
                <a:cubicBezTo>
                  <a:pt x="2052837" y="-71378"/>
                  <a:pt x="3704234" y="-65020"/>
                  <a:pt x="4983367" y="0"/>
                </a:cubicBezTo>
                <a:cubicBezTo>
                  <a:pt x="5071824" y="710550"/>
                  <a:pt x="5141567" y="1460380"/>
                  <a:pt x="4983367" y="2368393"/>
                </a:cubicBezTo>
                <a:cubicBezTo>
                  <a:pt x="3015211" y="2241539"/>
                  <a:pt x="1856764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5732E0EC-3E9C-4E69-9D46-AE1D376D5FE7}"/>
              </a:ext>
            </a:extLst>
          </p:cNvPr>
          <p:cNvSpPr/>
          <p:nvPr/>
        </p:nvSpPr>
        <p:spPr>
          <a:xfrm>
            <a:off x="6751433" y="4349916"/>
            <a:ext cx="5042634" cy="2151468"/>
          </a:xfrm>
          <a:custGeom>
            <a:avLst/>
            <a:gdLst>
              <a:gd name="connsiteX0" fmla="*/ 0 w 5042634"/>
              <a:gd name="connsiteY0" fmla="*/ 0 h 2151468"/>
              <a:gd name="connsiteX1" fmla="*/ 5042634 w 5042634"/>
              <a:gd name="connsiteY1" fmla="*/ 0 h 2151468"/>
              <a:gd name="connsiteX2" fmla="*/ 5042634 w 5042634"/>
              <a:gd name="connsiteY2" fmla="*/ 2151468 h 2151468"/>
              <a:gd name="connsiteX3" fmla="*/ 0 w 5042634"/>
              <a:gd name="connsiteY3" fmla="*/ 2151468 h 2151468"/>
              <a:gd name="connsiteX4" fmla="*/ 0 w 5042634"/>
              <a:gd name="connsiteY4" fmla="*/ 0 h 215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34" h="2151468" extrusionOk="0">
                <a:moveTo>
                  <a:pt x="0" y="0"/>
                </a:moveTo>
                <a:cubicBezTo>
                  <a:pt x="1130257" y="-71378"/>
                  <a:pt x="4466815" y="-65020"/>
                  <a:pt x="5042634" y="0"/>
                </a:cubicBezTo>
                <a:cubicBezTo>
                  <a:pt x="5131091" y="519361"/>
                  <a:pt x="5200834" y="1088599"/>
                  <a:pt x="5042634" y="2151468"/>
                </a:cubicBezTo>
                <a:cubicBezTo>
                  <a:pt x="2884814" y="2024614"/>
                  <a:pt x="537074" y="1997072"/>
                  <a:pt x="0" y="2151468"/>
                </a:cubicBezTo>
                <a:cubicBezTo>
                  <a:pt x="15520" y="1656567"/>
                  <a:pt x="-102864" y="41827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344333" y="1706216"/>
            <a:ext cx="32440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Классы начальной школы участвуют в федеральном проекте «Орлята России»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622357" y="4638354"/>
            <a:ext cx="32862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Добровольческие акции</a:t>
            </a:r>
          </a:p>
        </p:txBody>
      </p:sp>
      <p:pic>
        <p:nvPicPr>
          <p:cNvPr id="25" name="Picture 4" descr="https://sun9-30.userapi.com/impg/prs5wZmUh1dPSL4ivefw2tqG4HpilSbovKUcRw/eWShHRMVVUI.jpg?size=1280x947&amp;quality=95&amp;sign=9c3b614ab8f8c476b166e6b57428c47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54" y="4721465"/>
            <a:ext cx="1706569" cy="126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sun9-1.userapi.com/impg/iLFlkr1aWQrtqCXDuHM19JIJG7-FhGXtQXyczQ/R3H_qTAuUrU.jpg?size=1280x960&amp;quality=95&amp;sign=3382ccffa9dc551c59046e6f3a9e34f0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591" y="2029908"/>
            <a:ext cx="1732765" cy="129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-14419995" y="7740431"/>
            <a:ext cx="177215" cy="10864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Каникулярная смена «Каникулы с пользой»</a:t>
            </a:r>
            <a:endParaRPr lang="en-US" sz="2000" b="1" dirty="0"/>
          </a:p>
        </p:txBody>
      </p:sp>
      <p:pic>
        <p:nvPicPr>
          <p:cNvPr id="29" name="Picture 4" descr="https://sun9-46.userapi.com/impg/xWuYdNDIibSvIL8DQpr1QmctJdP93e7sRj27iw/H-3Kg_Um678.jpg?size=2560x1920&amp;quality=95&amp;sign=3fd5f983cb3c4151dbf12a2b951800d6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29" y="4521169"/>
            <a:ext cx="2298705" cy="172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s://sun9-54.userapi.com/impg/8OTHXLPLMwC9DHlXGe5hThe8Q0qq8ryUTMruqg/sKElt7MCCcE.jpg?size=1280x1280&amp;quality=95&amp;sign=de132cc999402ffaf006bb375b54ab56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0" b="9156"/>
          <a:stretch/>
        </p:blipFill>
        <p:spPr bwMode="auto">
          <a:xfrm>
            <a:off x="1240424" y="2055143"/>
            <a:ext cx="2103910" cy="131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473595" y="2671029"/>
            <a:ext cx="30809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Масштабный Всероссийский проект для начальной школы по воспитанию активных граждан нашей страны, объединяющий миллионы детей, учителей и родителей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875107" y="2567990"/>
            <a:ext cx="29671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Организация и проведение школьных воспитательных событий, участие в городских акциях и мероприятиях волонтерского направления «Движения Первых»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585400" y="5481733"/>
            <a:ext cx="29671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Образовательные мастер-классы, развивающие игры, экскурсии, прогулки и активности.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753697" y="5200613"/>
            <a:ext cx="29671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«Спаси планету – сдай макулатуру!», «Мохнатая посылка», «Добрые крышечки» и другие</a:t>
            </a:r>
          </a:p>
        </p:txBody>
      </p:sp>
    </p:spTree>
    <p:extLst>
      <p:ext uri="{BB962C8B-B14F-4D97-AF65-F5344CB8AC3E}">
        <p14:creationId xmlns:p14="http://schemas.microsoft.com/office/powerpoint/2010/main" val="277115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356333" y="430556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7017793" y="1612230"/>
            <a:ext cx="4785800" cy="4372712"/>
          </a:xfrm>
          <a:custGeom>
            <a:avLst/>
            <a:gdLst>
              <a:gd name="connsiteX0" fmla="*/ 0 w 4785800"/>
              <a:gd name="connsiteY0" fmla="*/ 0 h 4372712"/>
              <a:gd name="connsiteX1" fmla="*/ 4785800 w 4785800"/>
              <a:gd name="connsiteY1" fmla="*/ 0 h 4372712"/>
              <a:gd name="connsiteX2" fmla="*/ 4785800 w 4785800"/>
              <a:gd name="connsiteY2" fmla="*/ 4372712 h 4372712"/>
              <a:gd name="connsiteX3" fmla="*/ 0 w 4785800"/>
              <a:gd name="connsiteY3" fmla="*/ 4372712 h 4372712"/>
              <a:gd name="connsiteX4" fmla="*/ 0 w 4785800"/>
              <a:gd name="connsiteY4" fmla="*/ 0 h 43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5800" h="4372712" extrusionOk="0">
                <a:moveTo>
                  <a:pt x="0" y="0"/>
                </a:moveTo>
                <a:cubicBezTo>
                  <a:pt x="1537055" y="-71378"/>
                  <a:pt x="4294828" y="-65020"/>
                  <a:pt x="4785800" y="0"/>
                </a:cubicBezTo>
                <a:cubicBezTo>
                  <a:pt x="4874257" y="991840"/>
                  <a:pt x="4944000" y="3713834"/>
                  <a:pt x="4785800" y="4372712"/>
                </a:cubicBezTo>
                <a:cubicBezTo>
                  <a:pt x="4193358" y="4245858"/>
                  <a:pt x="1208979" y="4218316"/>
                  <a:pt x="0" y="4372712"/>
                </a:cubicBezTo>
                <a:cubicBezTo>
                  <a:pt x="15520" y="2738699"/>
                  <a:pt x="-102864" y="169316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451268" y="523770"/>
            <a:ext cx="4294958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Общая характеристика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9BB1521F-CCEC-48E9-BF84-7DDBD95948BC}"/>
              </a:ext>
            </a:extLst>
          </p:cNvPr>
          <p:cNvSpPr/>
          <p:nvPr/>
        </p:nvSpPr>
        <p:spPr>
          <a:xfrm>
            <a:off x="5797817" y="1951369"/>
            <a:ext cx="3730457" cy="3875928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xmlns="" id="{AD113E6A-0324-4152-AA38-554435911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7757814"/>
              </p:ext>
            </p:extLst>
          </p:nvPr>
        </p:nvGraphicFramePr>
        <p:xfrm>
          <a:off x="1238004" y="2761722"/>
          <a:ext cx="3833657" cy="3193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2440FC5-C6EF-4E5C-8B07-6FAE0CF628EF}"/>
              </a:ext>
            </a:extLst>
          </p:cNvPr>
          <p:cNvSpPr txBox="1"/>
          <p:nvPr/>
        </p:nvSpPr>
        <p:spPr>
          <a:xfrm>
            <a:off x="1836926" y="1735701"/>
            <a:ext cx="27257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effectLst/>
              </a:rPr>
              <a:t>Контингент </a:t>
            </a:r>
          </a:p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600" b="0" dirty="0">
                <a:effectLst/>
              </a:rPr>
              <a:t>(на 31.12.2023 г.)</a:t>
            </a:r>
            <a:endParaRPr lang="ru-RU" sz="1200" b="0" dirty="0"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71EBBEC-5C47-40AB-BFAA-48EF0B9DBBC7}"/>
              </a:ext>
            </a:extLst>
          </p:cNvPr>
          <p:cNvSpPr txBox="1"/>
          <p:nvPr/>
        </p:nvSpPr>
        <p:spPr>
          <a:xfrm>
            <a:off x="3936780" y="3400854"/>
            <a:ext cx="1378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воспитанники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B57E7AF-F80F-4914-BDB4-C4D4C61B28C9}"/>
              </a:ext>
            </a:extLst>
          </p:cNvPr>
          <p:cNvSpPr txBox="1"/>
          <p:nvPr/>
        </p:nvSpPr>
        <p:spPr>
          <a:xfrm>
            <a:off x="3009281" y="5149514"/>
            <a:ext cx="1378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школьники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14E06B2-5D1C-4A49-8650-DB11269D78B8}"/>
              </a:ext>
            </a:extLst>
          </p:cNvPr>
          <p:cNvSpPr txBox="1"/>
          <p:nvPr/>
        </p:nvSpPr>
        <p:spPr>
          <a:xfrm>
            <a:off x="3796942" y="1750356"/>
            <a:ext cx="1097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3</a:t>
            </a:r>
            <a:r>
              <a:rPr lang="en-US" sz="32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0</a:t>
            </a:r>
            <a:r>
              <a:rPr lang="en-US" sz="3200" b="1" dirty="0">
                <a:solidFill>
                  <a:srgbClr val="E73273"/>
                </a:solidFill>
                <a:cs typeface="Calibri Light" panose="020F0302020204030204" pitchFamily="34" charset="0"/>
              </a:rPr>
              <a:t>3</a:t>
            </a:r>
            <a:r>
              <a:rPr lang="ru-RU" sz="32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4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75C75901-888B-4CDB-BFCA-38DC872DDD73}"/>
              </a:ext>
            </a:extLst>
          </p:cNvPr>
          <p:cNvSpPr/>
          <p:nvPr/>
        </p:nvSpPr>
        <p:spPr>
          <a:xfrm>
            <a:off x="6887809" y="243174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DF1B5ADA-8E12-4F7F-937F-E61253FEBDB5}"/>
              </a:ext>
            </a:extLst>
          </p:cNvPr>
          <p:cNvSpPr/>
          <p:nvPr/>
        </p:nvSpPr>
        <p:spPr>
          <a:xfrm>
            <a:off x="7881900" y="243174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8FD1B2B6-7DCF-4E76-BD01-7B7DA719A02A}"/>
              </a:ext>
            </a:extLst>
          </p:cNvPr>
          <p:cNvSpPr/>
          <p:nvPr/>
        </p:nvSpPr>
        <p:spPr>
          <a:xfrm>
            <a:off x="8260395" y="2426907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BBE0A135-1275-42FC-A16A-BC105B239DB2}"/>
              </a:ext>
            </a:extLst>
          </p:cNvPr>
          <p:cNvSpPr/>
          <p:nvPr/>
        </p:nvSpPr>
        <p:spPr>
          <a:xfrm>
            <a:off x="8597279" y="2846915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84D8BF77-8275-4B7F-B90C-94E62790590C}"/>
              </a:ext>
            </a:extLst>
          </p:cNvPr>
          <p:cNvSpPr/>
          <p:nvPr/>
        </p:nvSpPr>
        <p:spPr>
          <a:xfrm>
            <a:off x="8874005" y="2846914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330B3E18-3CF1-4539-919B-AC89692F2A0A}"/>
              </a:ext>
            </a:extLst>
          </p:cNvPr>
          <p:cNvSpPr/>
          <p:nvPr/>
        </p:nvSpPr>
        <p:spPr>
          <a:xfrm>
            <a:off x="7195599" y="3496681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966AEDD6-0431-49D2-A183-3677F3BD1028}"/>
              </a:ext>
            </a:extLst>
          </p:cNvPr>
          <p:cNvSpPr/>
          <p:nvPr/>
        </p:nvSpPr>
        <p:spPr>
          <a:xfrm>
            <a:off x="7878053" y="355698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3EC2DA62-6A7F-41E7-88A1-6CA68FFB8675}"/>
              </a:ext>
            </a:extLst>
          </p:cNvPr>
          <p:cNvSpPr/>
          <p:nvPr/>
        </p:nvSpPr>
        <p:spPr>
          <a:xfrm>
            <a:off x="8644222" y="3288430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D9DA323D-3D44-479C-BC2D-DF9B6365E660}"/>
              </a:ext>
            </a:extLst>
          </p:cNvPr>
          <p:cNvSpPr/>
          <p:nvPr/>
        </p:nvSpPr>
        <p:spPr>
          <a:xfrm>
            <a:off x="7044024" y="408145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894B0774-1FC1-4FA4-B3F2-1371AFC4A65C}"/>
              </a:ext>
            </a:extLst>
          </p:cNvPr>
          <p:cNvSpPr/>
          <p:nvPr/>
        </p:nvSpPr>
        <p:spPr>
          <a:xfrm>
            <a:off x="6959805" y="4334069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B4831D1-E2D7-4A81-A06D-C5BE9D0479ED}"/>
              </a:ext>
            </a:extLst>
          </p:cNvPr>
          <p:cNvSpPr txBox="1"/>
          <p:nvPr/>
        </p:nvSpPr>
        <p:spPr>
          <a:xfrm>
            <a:off x="10168239" y="2817034"/>
            <a:ext cx="1285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дошкольных</a:t>
            </a:r>
          </a:p>
          <a:p>
            <a:pPr lvl="0"/>
            <a:r>
              <a:rPr lang="ru-RU" sz="1600" dirty="0">
                <a:cs typeface="ALS Sector Regular" pitchFamily="2" charset="-52"/>
              </a:rPr>
              <a:t>отделений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324C71D-833D-4BF4-8C11-594EE0127A68}"/>
              </a:ext>
            </a:extLst>
          </p:cNvPr>
          <p:cNvSpPr txBox="1"/>
          <p:nvPr/>
        </p:nvSpPr>
        <p:spPr>
          <a:xfrm>
            <a:off x="9849291" y="2775688"/>
            <a:ext cx="558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0ABDD"/>
                </a:solidFill>
                <a:cs typeface="Calibri Light" panose="020F0302020204030204" pitchFamily="34" charset="0"/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2BDBA15-33CE-42D6-9368-1E26B99881AE}"/>
              </a:ext>
            </a:extLst>
          </p:cNvPr>
          <p:cNvSpPr txBox="1"/>
          <p:nvPr/>
        </p:nvSpPr>
        <p:spPr>
          <a:xfrm>
            <a:off x="10306959" y="3566330"/>
            <a:ext cx="1097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школьных</a:t>
            </a:r>
          </a:p>
          <a:p>
            <a:pPr lvl="0"/>
            <a:r>
              <a:rPr lang="ru-RU" sz="1600" dirty="0">
                <a:cs typeface="ALS Sector Regular" pitchFamily="2" charset="-52"/>
              </a:rPr>
              <a:t>отделения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EE374AAF-831B-4504-B804-E82DA4EC5F69}"/>
              </a:ext>
            </a:extLst>
          </p:cNvPr>
          <p:cNvSpPr txBox="1"/>
          <p:nvPr/>
        </p:nvSpPr>
        <p:spPr>
          <a:xfrm>
            <a:off x="9874047" y="3539308"/>
            <a:ext cx="558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0ABDD"/>
                </a:solidFill>
                <a:cs typeface="Calibri Light" panose="020F0302020204030204" pitchFamily="34" charset="0"/>
              </a:rPr>
              <a:t>3</a:t>
            </a:r>
            <a:endParaRPr lang="ru-RU" sz="3200" b="1" i="0" dirty="0">
              <a:solidFill>
                <a:srgbClr val="30ABDD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xmlns="" id="{D39532AB-5F66-4329-9C0D-432019F1BA35}"/>
              </a:ext>
            </a:extLst>
          </p:cNvPr>
          <p:cNvSpPr/>
          <p:nvPr/>
        </p:nvSpPr>
        <p:spPr>
          <a:xfrm>
            <a:off x="2616061" y="3824333"/>
            <a:ext cx="1093336" cy="1093336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8DB10C0A-E1A9-4E60-A52D-E350792D1E71}"/>
              </a:ext>
            </a:extLst>
          </p:cNvPr>
          <p:cNvSpPr txBox="1"/>
          <p:nvPr/>
        </p:nvSpPr>
        <p:spPr>
          <a:xfrm>
            <a:off x="3852630" y="2176947"/>
            <a:ext cx="1378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воспитанников и</a:t>
            </a:r>
            <a:r>
              <a:rPr lang="ru-RU" sz="1400" dirty="0"/>
              <a:t> школьников</a:t>
            </a:r>
            <a:endParaRPr lang="ru-RU" sz="1400" dirty="0">
              <a:effectLst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FCC8AB48-A73F-4531-B7A0-CAD4E13EE6E8}"/>
              </a:ext>
            </a:extLst>
          </p:cNvPr>
          <p:cNvSpPr/>
          <p:nvPr/>
        </p:nvSpPr>
        <p:spPr>
          <a:xfrm>
            <a:off x="1301935" y="1612230"/>
            <a:ext cx="4077504" cy="4372712"/>
          </a:xfrm>
          <a:custGeom>
            <a:avLst/>
            <a:gdLst>
              <a:gd name="connsiteX0" fmla="*/ 0 w 4077504"/>
              <a:gd name="connsiteY0" fmla="*/ 0 h 4372712"/>
              <a:gd name="connsiteX1" fmla="*/ 4077504 w 4077504"/>
              <a:gd name="connsiteY1" fmla="*/ 0 h 4372712"/>
              <a:gd name="connsiteX2" fmla="*/ 4077504 w 4077504"/>
              <a:gd name="connsiteY2" fmla="*/ 4372712 h 4372712"/>
              <a:gd name="connsiteX3" fmla="*/ 0 w 4077504"/>
              <a:gd name="connsiteY3" fmla="*/ 4372712 h 4372712"/>
              <a:gd name="connsiteX4" fmla="*/ 0 w 4077504"/>
              <a:gd name="connsiteY4" fmla="*/ 0 h 43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7504" h="4372712" extrusionOk="0">
                <a:moveTo>
                  <a:pt x="0" y="0"/>
                </a:moveTo>
                <a:cubicBezTo>
                  <a:pt x="1413140" y="37484"/>
                  <a:pt x="2515196" y="87891"/>
                  <a:pt x="4077504" y="0"/>
                </a:cubicBezTo>
                <a:cubicBezTo>
                  <a:pt x="4229930" y="1913969"/>
                  <a:pt x="3967724" y="2551961"/>
                  <a:pt x="4077504" y="4372712"/>
                </a:cubicBezTo>
                <a:cubicBezTo>
                  <a:pt x="2253888" y="4273091"/>
                  <a:pt x="927994" y="4485413"/>
                  <a:pt x="0" y="4372712"/>
                </a:cubicBezTo>
                <a:cubicBezTo>
                  <a:pt x="133037" y="3077410"/>
                  <a:pt x="98329" y="121232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52871019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xmlns="" id="{00E55C26-ABAF-483B-ADA7-C95AD2C4FDBD}"/>
              </a:ext>
            </a:extLst>
          </p:cNvPr>
          <p:cNvSpPr/>
          <p:nvPr/>
        </p:nvSpPr>
        <p:spPr>
          <a:xfrm>
            <a:off x="7499401" y="4297007"/>
            <a:ext cx="2228257" cy="2163473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BE75B5C-0A4C-464D-B0B9-9A393A52380A}"/>
              </a:ext>
            </a:extLst>
          </p:cNvPr>
          <p:cNvSpPr txBox="1"/>
          <p:nvPr/>
        </p:nvSpPr>
        <p:spPr>
          <a:xfrm>
            <a:off x="9888093" y="4550334"/>
            <a:ext cx="5580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E73273"/>
                </a:solidFill>
                <a:cs typeface="Calibri Light" panose="020F0302020204030204" pitchFamily="34" charset="0"/>
              </a:rPr>
              <a:t>9</a:t>
            </a:r>
            <a:endParaRPr lang="ru-RU" sz="40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83AABC71-A387-43A8-BB18-CA31020D2F92}"/>
              </a:ext>
            </a:extLst>
          </p:cNvPr>
          <p:cNvSpPr txBox="1"/>
          <p:nvPr/>
        </p:nvSpPr>
        <p:spPr>
          <a:xfrm>
            <a:off x="10256485" y="4606867"/>
            <a:ext cx="1406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отделений всего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4EAFA122-6D52-4051-85D8-2708EB6CA86F}"/>
              </a:ext>
            </a:extLst>
          </p:cNvPr>
          <p:cNvCxnSpPr>
            <a:cxnSpLocks/>
          </p:cNvCxnSpPr>
          <p:nvPr/>
        </p:nvCxnSpPr>
        <p:spPr>
          <a:xfrm>
            <a:off x="10008409" y="4550334"/>
            <a:ext cx="1474661" cy="0"/>
          </a:xfrm>
          <a:prstGeom prst="line">
            <a:avLst/>
          </a:prstGeom>
          <a:ln w="19050">
            <a:solidFill>
              <a:srgbClr val="30AB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67EA398-0EA8-4B4B-B1E7-2234EE733C5A}"/>
              </a:ext>
            </a:extLst>
          </p:cNvPr>
          <p:cNvSpPr txBox="1"/>
          <p:nvPr/>
        </p:nvSpPr>
        <p:spPr>
          <a:xfrm>
            <a:off x="9335954" y="1641937"/>
            <a:ext cx="2038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Структура </a:t>
            </a:r>
          </a:p>
          <a:p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комплекса</a:t>
            </a:r>
          </a:p>
        </p:txBody>
      </p:sp>
      <p:pic>
        <p:nvPicPr>
          <p:cNvPr id="59" name="Picture 2">
            <a:extLst>
              <a:ext uri="{FF2B5EF4-FFF2-40B4-BE49-F238E27FC236}">
                <a16:creationId xmlns:a16="http://schemas.microsoft.com/office/drawing/2014/main" xmlns="" id="{9BF4BC6A-C360-4E0E-9F74-5BAE53640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3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4572131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Патриотические акции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1153065" y="4357722"/>
            <a:ext cx="5272252" cy="2143662"/>
          </a:xfrm>
          <a:custGeom>
            <a:avLst/>
            <a:gdLst>
              <a:gd name="connsiteX0" fmla="*/ 0 w 5272252"/>
              <a:gd name="connsiteY0" fmla="*/ 0 h 2143662"/>
              <a:gd name="connsiteX1" fmla="*/ 5272252 w 5272252"/>
              <a:gd name="connsiteY1" fmla="*/ 0 h 2143662"/>
              <a:gd name="connsiteX2" fmla="*/ 5272252 w 5272252"/>
              <a:gd name="connsiteY2" fmla="*/ 2143662 h 2143662"/>
              <a:gd name="connsiteX3" fmla="*/ 0 w 5272252"/>
              <a:gd name="connsiteY3" fmla="*/ 2143662 h 2143662"/>
              <a:gd name="connsiteX4" fmla="*/ 0 w 5272252"/>
              <a:gd name="connsiteY4" fmla="*/ 0 h 214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143662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486995"/>
                  <a:pt x="5430452" y="1143934"/>
                  <a:pt x="5272252" y="2143662"/>
                </a:cubicBezTo>
                <a:cubicBezTo>
                  <a:pt x="4400165" y="2016808"/>
                  <a:pt x="2345886" y="1989266"/>
                  <a:pt x="0" y="2143662"/>
                </a:cubicBezTo>
                <a:cubicBezTo>
                  <a:pt x="15520" y="1883261"/>
                  <a:pt x="-102864" y="3246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194669" y="1673482"/>
            <a:ext cx="3807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Добровольческие акции по поддержке участников специальной военной операции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3929755" y="1973907"/>
            <a:ext cx="22168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Акция «Пишу тебе, Герой»</a:t>
            </a:r>
            <a:endParaRPr lang="en-US" sz="2000" b="1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1153065" y="1640696"/>
            <a:ext cx="5272252" cy="2368393"/>
          </a:xfrm>
          <a:custGeom>
            <a:avLst/>
            <a:gdLst>
              <a:gd name="connsiteX0" fmla="*/ 0 w 5272252"/>
              <a:gd name="connsiteY0" fmla="*/ 0 h 2368393"/>
              <a:gd name="connsiteX1" fmla="*/ 5272252 w 5272252"/>
              <a:gd name="connsiteY1" fmla="*/ 0 h 2368393"/>
              <a:gd name="connsiteX2" fmla="*/ 5272252 w 5272252"/>
              <a:gd name="connsiteY2" fmla="*/ 2368393 h 2368393"/>
              <a:gd name="connsiteX3" fmla="*/ 0 w 5272252"/>
              <a:gd name="connsiteY3" fmla="*/ 2368393 h 2368393"/>
              <a:gd name="connsiteX4" fmla="*/ 0 w 5272252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368393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710550"/>
                  <a:pt x="5430452" y="1460380"/>
                  <a:pt x="5272252" y="2368393"/>
                </a:cubicBezTo>
                <a:cubicBezTo>
                  <a:pt x="4400165" y="2241539"/>
                  <a:pt x="2345886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694FAC2-338C-40F3-8AA7-580B623EE83D}"/>
              </a:ext>
            </a:extLst>
          </p:cNvPr>
          <p:cNvSpPr/>
          <p:nvPr/>
        </p:nvSpPr>
        <p:spPr>
          <a:xfrm>
            <a:off x="6751433" y="1640696"/>
            <a:ext cx="4983367" cy="2368393"/>
          </a:xfrm>
          <a:custGeom>
            <a:avLst/>
            <a:gdLst>
              <a:gd name="connsiteX0" fmla="*/ 0 w 4983367"/>
              <a:gd name="connsiteY0" fmla="*/ 0 h 2368393"/>
              <a:gd name="connsiteX1" fmla="*/ 4983367 w 4983367"/>
              <a:gd name="connsiteY1" fmla="*/ 0 h 2368393"/>
              <a:gd name="connsiteX2" fmla="*/ 4983367 w 4983367"/>
              <a:gd name="connsiteY2" fmla="*/ 2368393 h 2368393"/>
              <a:gd name="connsiteX3" fmla="*/ 0 w 4983367"/>
              <a:gd name="connsiteY3" fmla="*/ 2368393 h 2368393"/>
              <a:gd name="connsiteX4" fmla="*/ 0 w 4983367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3367" h="2368393" extrusionOk="0">
                <a:moveTo>
                  <a:pt x="0" y="0"/>
                </a:moveTo>
                <a:cubicBezTo>
                  <a:pt x="2052837" y="-71378"/>
                  <a:pt x="3704234" y="-65020"/>
                  <a:pt x="4983367" y="0"/>
                </a:cubicBezTo>
                <a:cubicBezTo>
                  <a:pt x="5071824" y="710550"/>
                  <a:pt x="5141567" y="1460380"/>
                  <a:pt x="4983367" y="2368393"/>
                </a:cubicBezTo>
                <a:cubicBezTo>
                  <a:pt x="3015211" y="2241539"/>
                  <a:pt x="1856764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5732E0EC-3E9C-4E69-9D46-AE1D376D5FE7}"/>
              </a:ext>
            </a:extLst>
          </p:cNvPr>
          <p:cNvSpPr/>
          <p:nvPr/>
        </p:nvSpPr>
        <p:spPr>
          <a:xfrm>
            <a:off x="6751433" y="4349916"/>
            <a:ext cx="5042634" cy="2151468"/>
          </a:xfrm>
          <a:custGeom>
            <a:avLst/>
            <a:gdLst>
              <a:gd name="connsiteX0" fmla="*/ 0 w 5042634"/>
              <a:gd name="connsiteY0" fmla="*/ 0 h 2151468"/>
              <a:gd name="connsiteX1" fmla="*/ 5042634 w 5042634"/>
              <a:gd name="connsiteY1" fmla="*/ 0 h 2151468"/>
              <a:gd name="connsiteX2" fmla="*/ 5042634 w 5042634"/>
              <a:gd name="connsiteY2" fmla="*/ 2151468 h 2151468"/>
              <a:gd name="connsiteX3" fmla="*/ 0 w 5042634"/>
              <a:gd name="connsiteY3" fmla="*/ 2151468 h 2151468"/>
              <a:gd name="connsiteX4" fmla="*/ 0 w 5042634"/>
              <a:gd name="connsiteY4" fmla="*/ 0 h 215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34" h="2151468" extrusionOk="0">
                <a:moveTo>
                  <a:pt x="0" y="0"/>
                </a:moveTo>
                <a:cubicBezTo>
                  <a:pt x="1130257" y="-71378"/>
                  <a:pt x="4466815" y="-65020"/>
                  <a:pt x="5042634" y="0"/>
                </a:cubicBezTo>
                <a:cubicBezTo>
                  <a:pt x="5131091" y="519361"/>
                  <a:pt x="5200834" y="1088599"/>
                  <a:pt x="5042634" y="2151468"/>
                </a:cubicBezTo>
                <a:cubicBezTo>
                  <a:pt x="2884814" y="2024614"/>
                  <a:pt x="537074" y="1997072"/>
                  <a:pt x="0" y="2151468"/>
                </a:cubicBezTo>
                <a:cubicBezTo>
                  <a:pt x="15520" y="1656567"/>
                  <a:pt x="-102864" y="41827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9035423" y="4611414"/>
            <a:ext cx="2583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Акция</a:t>
            </a:r>
          </a:p>
          <a:p>
            <a:pPr algn="ctr"/>
            <a:r>
              <a:rPr lang="ru-RU" sz="2000" b="1" dirty="0"/>
              <a:t>«Красные гвоздики»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-14419995" y="7740431"/>
            <a:ext cx="177215" cy="10864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Каникулярная смена «Каникулы с пользой»</a:t>
            </a:r>
            <a:endParaRPr lang="en-US" sz="20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871257" y="2717619"/>
            <a:ext cx="24636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Подготовка и отправка учащимися школы открыток и писем для участников СВО</a:t>
            </a:r>
            <a:endParaRPr lang="en-US" sz="1400" dirty="0">
              <a:solidFill>
                <a:srgbClr val="333333"/>
              </a:solidFill>
            </a:endParaRPr>
          </a:p>
        </p:txBody>
      </p:sp>
      <p:pic>
        <p:nvPicPr>
          <p:cNvPr id="1026" name="Picture 2" descr="https://sun9-45.userapi.com/impf/Yhze6EkOND_bZett20CTz-yFR8eyXWH0OX0qUA/PimzD810F9I.jpg?size=1280x719&amp;quality=96&amp;sign=783787b4f1fd788af44df2b762118805&amp;c_uniq_tag=FlHfuEqc20xGd6WFTGxxNX6J92lHohxOkm-E1KZw8m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603" y="2629598"/>
            <a:ext cx="2011294" cy="112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5.userapi.com/impf/U7icna8ENSFVMrfp6nyCeaGBmkd9krX7mb6-Qw/4945r_I65to.jpg?size=1234x667&amp;quality=96&amp;sign=2615e474b0f79452a42cde8941249e96&amp;c_uniq_tag=Whyp39X1VuTidebbUngsRyhPYf1rDP3lDBaE9t1gRwI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35" y="2084094"/>
            <a:ext cx="2478950" cy="133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466" y="1906801"/>
            <a:ext cx="1373694" cy="1836182"/>
          </a:xfrm>
          <a:prstGeom prst="rect">
            <a:avLst/>
          </a:prstGeom>
        </p:spPr>
      </p:pic>
      <p:pic>
        <p:nvPicPr>
          <p:cNvPr id="2" name="Picture 2" descr="https://sun9-36.userapi.com/impf/ApDwB-B7eyzsXtbJ4ijxi3ooEdH-uknMVY_VTA/yuKCAOjwUmA.jpg?size=1280x960&amp;quality=96&amp;sign=358992cc5bde70b1a2fad7671c6b11a4&amp;c_uniq_tag=wxxgq9H3eh6ArDdz_2vf9bhpfLTy7hKhZLKS211EyrA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066" y="4638354"/>
            <a:ext cx="1880724" cy="14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1-25.userapi.com/impf/dQTAAqv3wKiQwcYPDrhXW7YI6TCRh1HYks1Ohw/uqeyPssBmes.jpg?size=1280x960&amp;quality=96&amp;sign=ce75e6e914f57d6afc6190a479700353&amp;c_uniq_tag=r2Q6BntePvnNOJoXp5MvdIUYgoJsXPe4NLP5d3yQ8pw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80" y="4844812"/>
            <a:ext cx="1871465" cy="140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10.userapi.com/impf/Uv_q5aznhcsSaPVU1RRj7AP1Tk4p92P9wONBxQ/arCpNsVQOVM.jpg?size=1280x960&amp;quality=96&amp;sign=24c7087f76bf3fdcc05627c44484bec3&amp;c_uniq_tag=in0J0_Jp0TXzRx9rUvz5n38YRgYIr0MeisLJDD7aUZg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39" y="4844812"/>
            <a:ext cx="1871466" cy="140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927758" y="5290795"/>
            <a:ext cx="29671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Патриотическая акция в рамках городского образовательного проекта «Мой героический район»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1535484" y="4372888"/>
            <a:ext cx="4788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Патриотические акции и выступления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77775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483657"/>
            <a:ext cx="4797211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Конкурсы</a:t>
            </a:r>
            <a:r>
              <a:rPr lang="ru-RU" sz="3600" b="1" dirty="0">
                <a:latin typeface="+mn-lt"/>
              </a:rPr>
              <a:t> и олимпиады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F88813B6-704A-481A-81E7-DEDE11E4CD77}"/>
              </a:ext>
            </a:extLst>
          </p:cNvPr>
          <p:cNvSpPr/>
          <p:nvPr/>
        </p:nvSpPr>
        <p:spPr>
          <a:xfrm>
            <a:off x="2131325" y="4899570"/>
            <a:ext cx="17844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Финалисты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в 4 номинациях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79E5EC7B-4C49-4217-9AD2-7F37AE3FE5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362" y="1998326"/>
            <a:ext cx="1637367" cy="95410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B5A5C96C-E4DA-401B-9E76-39AEEA60A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4234" y="2605924"/>
            <a:ext cx="1814880" cy="506858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77B3736-C237-4CDD-8231-FE979305F809}"/>
              </a:ext>
            </a:extLst>
          </p:cNvPr>
          <p:cNvSpPr/>
          <p:nvPr/>
        </p:nvSpPr>
        <p:spPr>
          <a:xfrm>
            <a:off x="1670251" y="1321242"/>
            <a:ext cx="2626212" cy="5353878"/>
          </a:xfrm>
          <a:custGeom>
            <a:avLst/>
            <a:gdLst>
              <a:gd name="connsiteX0" fmla="*/ 0 w 2626212"/>
              <a:gd name="connsiteY0" fmla="*/ 0 h 5353878"/>
              <a:gd name="connsiteX1" fmla="*/ 2626212 w 2626212"/>
              <a:gd name="connsiteY1" fmla="*/ 0 h 5353878"/>
              <a:gd name="connsiteX2" fmla="*/ 2626212 w 2626212"/>
              <a:gd name="connsiteY2" fmla="*/ 5353878 h 5353878"/>
              <a:gd name="connsiteX3" fmla="*/ 0 w 2626212"/>
              <a:gd name="connsiteY3" fmla="*/ 5353878 h 5353878"/>
              <a:gd name="connsiteX4" fmla="*/ 0 w 2626212"/>
              <a:gd name="connsiteY4" fmla="*/ 0 h 535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6212" h="5353878" extrusionOk="0">
                <a:moveTo>
                  <a:pt x="0" y="0"/>
                </a:moveTo>
                <a:cubicBezTo>
                  <a:pt x="575661" y="-71378"/>
                  <a:pt x="1770812" y="-65020"/>
                  <a:pt x="2626212" y="0"/>
                </a:cubicBezTo>
                <a:cubicBezTo>
                  <a:pt x="2714669" y="1564732"/>
                  <a:pt x="2784412" y="3222582"/>
                  <a:pt x="2626212" y="5353878"/>
                </a:cubicBezTo>
                <a:cubicBezTo>
                  <a:pt x="1585205" y="5227024"/>
                  <a:pt x="735784" y="5199482"/>
                  <a:pt x="0" y="5353878"/>
                </a:cubicBezTo>
                <a:cubicBezTo>
                  <a:pt x="15520" y="4565386"/>
                  <a:pt x="-102864" y="22671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2E6BE61F-89D4-47FF-9B7E-75CB0826CB2D}"/>
              </a:ext>
            </a:extLst>
          </p:cNvPr>
          <p:cNvSpPr/>
          <p:nvPr/>
        </p:nvSpPr>
        <p:spPr>
          <a:xfrm>
            <a:off x="4698938" y="1321242"/>
            <a:ext cx="2095463" cy="5174879"/>
          </a:xfrm>
          <a:custGeom>
            <a:avLst/>
            <a:gdLst>
              <a:gd name="connsiteX0" fmla="*/ 0 w 2095463"/>
              <a:gd name="connsiteY0" fmla="*/ 0 h 5174879"/>
              <a:gd name="connsiteX1" fmla="*/ 2095463 w 2095463"/>
              <a:gd name="connsiteY1" fmla="*/ 0 h 5174879"/>
              <a:gd name="connsiteX2" fmla="*/ 2095463 w 2095463"/>
              <a:gd name="connsiteY2" fmla="*/ 5174879 h 5174879"/>
              <a:gd name="connsiteX3" fmla="*/ 0 w 2095463"/>
              <a:gd name="connsiteY3" fmla="*/ 5174879 h 5174879"/>
              <a:gd name="connsiteX4" fmla="*/ 0 w 2095463"/>
              <a:gd name="connsiteY4" fmla="*/ 0 h 51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5174879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630510"/>
                  <a:pt x="2253663" y="2882075"/>
                  <a:pt x="2095463" y="5174879"/>
                </a:cubicBezTo>
                <a:cubicBezTo>
                  <a:pt x="1546369" y="5048025"/>
                  <a:pt x="907440" y="5020483"/>
                  <a:pt x="0" y="5174879"/>
                </a:cubicBezTo>
                <a:cubicBezTo>
                  <a:pt x="15520" y="3552334"/>
                  <a:pt x="-102864" y="808413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72BDFA03-0949-4FB0-B8F6-4760C5220DAD}"/>
              </a:ext>
            </a:extLst>
          </p:cNvPr>
          <p:cNvSpPr/>
          <p:nvPr/>
        </p:nvSpPr>
        <p:spPr>
          <a:xfrm>
            <a:off x="7051626" y="1321242"/>
            <a:ext cx="2095463" cy="5174879"/>
          </a:xfrm>
          <a:custGeom>
            <a:avLst/>
            <a:gdLst>
              <a:gd name="connsiteX0" fmla="*/ 0 w 2095463"/>
              <a:gd name="connsiteY0" fmla="*/ 0 h 5174879"/>
              <a:gd name="connsiteX1" fmla="*/ 2095463 w 2095463"/>
              <a:gd name="connsiteY1" fmla="*/ 0 h 5174879"/>
              <a:gd name="connsiteX2" fmla="*/ 2095463 w 2095463"/>
              <a:gd name="connsiteY2" fmla="*/ 5174879 h 5174879"/>
              <a:gd name="connsiteX3" fmla="*/ 0 w 2095463"/>
              <a:gd name="connsiteY3" fmla="*/ 5174879 h 5174879"/>
              <a:gd name="connsiteX4" fmla="*/ 0 w 2095463"/>
              <a:gd name="connsiteY4" fmla="*/ 0 h 51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5174879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630510"/>
                  <a:pt x="2253663" y="2882075"/>
                  <a:pt x="2095463" y="5174879"/>
                </a:cubicBezTo>
                <a:cubicBezTo>
                  <a:pt x="1546369" y="5048025"/>
                  <a:pt x="907440" y="5020483"/>
                  <a:pt x="0" y="5174879"/>
                </a:cubicBezTo>
                <a:cubicBezTo>
                  <a:pt x="15520" y="3552334"/>
                  <a:pt x="-102864" y="808413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DEAAD490-E0B6-47F5-A256-A9CE38F1BD8D}"/>
              </a:ext>
            </a:extLst>
          </p:cNvPr>
          <p:cNvSpPr/>
          <p:nvPr/>
        </p:nvSpPr>
        <p:spPr>
          <a:xfrm>
            <a:off x="9404314" y="1321242"/>
            <a:ext cx="2095463" cy="5174879"/>
          </a:xfrm>
          <a:custGeom>
            <a:avLst/>
            <a:gdLst>
              <a:gd name="connsiteX0" fmla="*/ 0 w 2095463"/>
              <a:gd name="connsiteY0" fmla="*/ 0 h 5174879"/>
              <a:gd name="connsiteX1" fmla="*/ 2095463 w 2095463"/>
              <a:gd name="connsiteY1" fmla="*/ 0 h 5174879"/>
              <a:gd name="connsiteX2" fmla="*/ 2095463 w 2095463"/>
              <a:gd name="connsiteY2" fmla="*/ 5174879 h 5174879"/>
              <a:gd name="connsiteX3" fmla="*/ 0 w 2095463"/>
              <a:gd name="connsiteY3" fmla="*/ 5174879 h 5174879"/>
              <a:gd name="connsiteX4" fmla="*/ 0 w 2095463"/>
              <a:gd name="connsiteY4" fmla="*/ 0 h 51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63" h="5174879" extrusionOk="0">
                <a:moveTo>
                  <a:pt x="0" y="0"/>
                </a:moveTo>
                <a:cubicBezTo>
                  <a:pt x="565217" y="-71378"/>
                  <a:pt x="1625153" y="-65020"/>
                  <a:pt x="2095463" y="0"/>
                </a:cubicBezTo>
                <a:cubicBezTo>
                  <a:pt x="2183920" y="630510"/>
                  <a:pt x="2253663" y="2882075"/>
                  <a:pt x="2095463" y="5174879"/>
                </a:cubicBezTo>
                <a:cubicBezTo>
                  <a:pt x="1546369" y="5048025"/>
                  <a:pt x="907440" y="5020483"/>
                  <a:pt x="0" y="5174879"/>
                </a:cubicBezTo>
                <a:cubicBezTo>
                  <a:pt x="15520" y="3552334"/>
                  <a:pt x="-102864" y="808413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1026" name="Picture 2" descr="X_метапредметная_олимпиа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584" y="3723330"/>
            <a:ext cx="1739145" cy="1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93209" y="5024253"/>
            <a:ext cx="14775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5 участников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второго тура</a:t>
            </a:r>
          </a:p>
        </p:txBody>
      </p:sp>
      <p:pic>
        <p:nvPicPr>
          <p:cNvPr id="1028" name="Picture 4" descr="https://xn--55-kmc.xn--80aafey1amqq.xn--d1acj3b/images/events/cover/2c54e2818899b8eec51c4c5cd04181b1_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84" y="2032324"/>
            <a:ext cx="1787017" cy="118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51712" y="3059668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2 призера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27545" y="3538199"/>
            <a:ext cx="20471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Победители муниципального этапа</a:t>
            </a:r>
          </a:p>
          <a:p>
            <a:pPr algn="ctr"/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14 место в городе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из 33 лучших школ Москвы</a:t>
            </a:r>
          </a:p>
        </p:txBody>
      </p:sp>
      <p:pic>
        <p:nvPicPr>
          <p:cNvPr id="1030" name="Picture 6" descr="https://sun9-44.userapi.com/impg/ABOGBmWAnWtxcPf8VDAm3aM4styZ8u64jtfJuw/ibR5xjz5Ki4.jpg?size=1748x982&amp;quality=95&amp;sign=3176c2f3fce7c57f842fa87a7b58ef0b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293" y="3980437"/>
            <a:ext cx="1766526" cy="99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2242" y="1763139"/>
            <a:ext cx="1341838" cy="1389197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2227381" y="3221981"/>
            <a:ext cx="1711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330 участников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4234" y="3429000"/>
            <a:ext cx="19009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85 победителей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20 призеров</a:t>
            </a:r>
          </a:p>
          <a:p>
            <a:pPr algn="ctr"/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Посетили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800+ музеев,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200+ усадеб 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парков</a:t>
            </a:r>
          </a:p>
        </p:txBody>
      </p:sp>
    </p:spTree>
    <p:extLst>
      <p:ext uri="{BB962C8B-B14F-4D97-AF65-F5344CB8AC3E}">
        <p14:creationId xmlns:p14="http://schemas.microsoft.com/office/powerpoint/2010/main" val="117052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265752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5228706" y="3823855"/>
            <a:ext cx="6616070" cy="2669542"/>
          </a:xfrm>
          <a:custGeom>
            <a:avLst/>
            <a:gdLst>
              <a:gd name="connsiteX0" fmla="*/ 0 w 6616070"/>
              <a:gd name="connsiteY0" fmla="*/ 0 h 2669542"/>
              <a:gd name="connsiteX1" fmla="*/ 6616070 w 6616070"/>
              <a:gd name="connsiteY1" fmla="*/ 0 h 2669542"/>
              <a:gd name="connsiteX2" fmla="*/ 6616070 w 6616070"/>
              <a:gd name="connsiteY2" fmla="*/ 2669542 h 2669542"/>
              <a:gd name="connsiteX3" fmla="*/ 0 w 6616070"/>
              <a:gd name="connsiteY3" fmla="*/ 2669542 h 2669542"/>
              <a:gd name="connsiteX4" fmla="*/ 0 w 6616070"/>
              <a:gd name="connsiteY4" fmla="*/ 0 h 266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6070" h="2669542" extrusionOk="0">
                <a:moveTo>
                  <a:pt x="0" y="0"/>
                </a:moveTo>
                <a:cubicBezTo>
                  <a:pt x="3188219" y="-71378"/>
                  <a:pt x="3635767" y="-65020"/>
                  <a:pt x="6616070" y="0"/>
                </a:cubicBezTo>
                <a:cubicBezTo>
                  <a:pt x="6704527" y="1277004"/>
                  <a:pt x="6774270" y="1869608"/>
                  <a:pt x="6616070" y="2669542"/>
                </a:cubicBezTo>
                <a:cubicBezTo>
                  <a:pt x="4637970" y="2542688"/>
                  <a:pt x="2456397" y="2515146"/>
                  <a:pt x="0" y="2669542"/>
                </a:cubicBezTo>
                <a:cubicBezTo>
                  <a:pt x="15520" y="1436405"/>
                  <a:pt x="-102864" y="67236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918362" y="1264251"/>
            <a:ext cx="463454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Более 50 школьных событий: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«Первое сентября»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«День учителя»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концерты «День отца» и «День матери»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фестиваль талантов «Я – суперзвезда»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выборы Школьного самоуправления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выставка юных художников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профилактические недели и др.​</a:t>
            </a:r>
          </a:p>
          <a:p>
            <a:pPr>
              <a:spcAft>
                <a:spcPts val="600"/>
              </a:spcAft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Более 40 внешкольных событий: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«Успешная молодежь 3.0»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«Вожатый и его команда»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«Лучший волонтёрский отряд»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Школа лидера и др.</a:t>
            </a:r>
          </a:p>
        </p:txBody>
      </p:sp>
      <p:pic>
        <p:nvPicPr>
          <p:cNvPr id="11" name="Picture 6" descr="https://sun9-38.userapi.com/impg/skUq3Iol7dNlssEHbKQH0vkjtQB7id6dwxenkA/jRGzzVLvxdM.jpg?size=810x1080&amp;quality=95&amp;sign=ec66f6e803ef350e305a29cb7e116a58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6"/>
          <a:stretch/>
        </p:blipFill>
        <p:spPr bwMode="auto">
          <a:xfrm>
            <a:off x="5792773" y="3984864"/>
            <a:ext cx="1921438" cy="224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https://sun9-58.userapi.com/impg/-6RSzU_hVdARcFxAPoQFV6tFd3eSEPoybUjCLQ/Yf_OwwsGhWM.jpg?size=1280x960&amp;quality=95&amp;sign=b0acce878c6e9243bf6c704c406bc387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157" y="4015610"/>
            <a:ext cx="3048041" cy="228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51913" y="1219533"/>
            <a:ext cx="59685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Участие в значимых проектах системы образования: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интеллектуальный чемпионат «Кубок Воробьевых гор»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чемпионат «</a:t>
            </a:r>
            <a:r>
              <a:rPr lang="ru-RU" dirty="0" err="1">
                <a:solidFill>
                  <a:srgbClr val="2B529D"/>
                </a:solidFill>
                <a:cs typeface="Arial" panose="020B0604020202020204" pitchFamily="34" charset="0"/>
              </a:rPr>
              <a:t>Мастерята</a:t>
            </a: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фестиваль «1+1»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«Самый талантливый читатель»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«Огонь-друг, огонь-враг»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проект «Московское кино в школе» и др.</a:t>
            </a:r>
          </a:p>
        </p:txBody>
      </p: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8345647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Итоги </a:t>
            </a:r>
            <a:r>
              <a:rPr lang="en-US" sz="3200" b="1">
                <a:latin typeface="+mn-lt"/>
              </a:rPr>
              <a:t>I</a:t>
            </a:r>
            <a:r>
              <a:rPr lang="ru-RU" sz="3200" b="1">
                <a:latin typeface="+mn-lt"/>
              </a:rPr>
              <a:t> </a:t>
            </a:r>
            <a:r>
              <a:rPr lang="ru-RU" sz="3200" b="1" dirty="0">
                <a:latin typeface="+mn-lt"/>
              </a:rPr>
              <a:t>полугодия 2023-2024 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1020121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1425390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Century Gothic" panose="020B0502020202020204" pitchFamily="34" charset="0"/>
              </a:rPr>
              <a:t>О нас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ЛОГОТИП_безбукв_прозрачный.png">
            <a:extLst>
              <a:ext uri="{FF2B5EF4-FFF2-40B4-BE49-F238E27FC236}">
                <a16:creationId xmlns:a16="http://schemas.microsoft.com/office/drawing/2014/main" xmlns="" id="{365D6EDC-9950-43DC-95D5-E9F7EFCE09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1758" y="1993566"/>
            <a:ext cx="1248688" cy="11429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F843C4D-8C01-4167-A107-B2424ECC8EAE}"/>
              </a:ext>
            </a:extLst>
          </p:cNvPr>
          <p:cNvSpPr txBox="1"/>
          <p:nvPr/>
        </p:nvSpPr>
        <p:spPr>
          <a:xfrm>
            <a:off x="1537139" y="3385055"/>
            <a:ext cx="235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Сайт школы</a:t>
            </a:r>
          </a:p>
          <a:p>
            <a:pPr algn="ctr"/>
            <a:r>
              <a:rPr lang="en-US" b="1" u="sng" dirty="0">
                <a:hlinkClick r:id="rId5"/>
              </a:rPr>
              <a:t>sch2116.mskobr.ru</a:t>
            </a:r>
            <a:endParaRPr lang="ru-RU" b="1" dirty="0"/>
          </a:p>
        </p:txBody>
      </p:sp>
      <p:pic>
        <p:nvPicPr>
          <p:cNvPr id="23" name="Рисунок 22" descr="сайт.jpeg">
            <a:extLst>
              <a:ext uri="{FF2B5EF4-FFF2-40B4-BE49-F238E27FC236}">
                <a16:creationId xmlns:a16="http://schemas.microsoft.com/office/drawing/2014/main" xmlns="" id="{DF95BD96-011F-4E77-B592-469A1FF84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3656" y="4254134"/>
            <a:ext cx="1409700" cy="1409700"/>
          </a:xfrm>
          <a:prstGeom prst="rect">
            <a:avLst/>
          </a:prstGeom>
        </p:spPr>
      </p:pic>
      <p:pic>
        <p:nvPicPr>
          <p:cNvPr id="25" name="Рисунок 24" descr="tild3334-3139-4031-b936-616161336538__screenshot_2020-07-0.png">
            <a:extLst>
              <a:ext uri="{FF2B5EF4-FFF2-40B4-BE49-F238E27FC236}">
                <a16:creationId xmlns:a16="http://schemas.microsoft.com/office/drawing/2014/main" xmlns="" id="{2C50C9FC-770B-4A55-81E2-393E2F4ECDC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0022" y="1881230"/>
            <a:ext cx="1530220" cy="13676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D60E5CA-9F3F-4812-A49E-4956559A8D23}"/>
              </a:ext>
            </a:extLst>
          </p:cNvPr>
          <p:cNvSpPr txBox="1"/>
          <p:nvPr/>
        </p:nvSpPr>
        <p:spPr>
          <a:xfrm>
            <a:off x="7604290" y="3392403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ВКонтакте</a:t>
            </a:r>
            <a:endParaRPr lang="en-US" b="1" dirty="0"/>
          </a:p>
          <a:p>
            <a:pPr algn="ctr"/>
            <a:r>
              <a:rPr lang="en-US" b="1" u="sng" dirty="0">
                <a:hlinkClick r:id="rId8"/>
              </a:rPr>
              <a:t>vk.com/komanda_2116</a:t>
            </a:r>
            <a:endParaRPr lang="ru-RU" b="1" dirty="0"/>
          </a:p>
        </p:txBody>
      </p:sp>
      <p:pic>
        <p:nvPicPr>
          <p:cNvPr id="27" name="Рисунок 26" descr="vkontakte.jpeg">
            <a:extLst>
              <a:ext uri="{FF2B5EF4-FFF2-40B4-BE49-F238E27FC236}">
                <a16:creationId xmlns:a16="http://schemas.microsoft.com/office/drawing/2014/main" xmlns="" id="{8CCF39EB-FAA3-4752-8075-EE70F71ED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0542" y="4254134"/>
            <a:ext cx="1409700" cy="14097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C489C802-794A-439D-8CAD-18C5462FD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642" y="4449967"/>
            <a:ext cx="1213867" cy="121386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8C5CBC1-1DBC-4503-BDD3-D3169FB07C14}"/>
              </a:ext>
            </a:extLst>
          </p:cNvPr>
          <p:cNvSpPr txBox="1"/>
          <p:nvPr/>
        </p:nvSpPr>
        <p:spPr>
          <a:xfrm>
            <a:off x="5059163" y="3385055"/>
            <a:ext cx="1784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Телеграм</a:t>
            </a:r>
            <a:endParaRPr lang="en-US" b="1" dirty="0"/>
          </a:p>
          <a:p>
            <a:pPr algn="ctr"/>
            <a:r>
              <a:rPr lang="en-US" b="1" u="sng" dirty="0">
                <a:hlinkClick r:id="rId11"/>
              </a:rPr>
              <a:t>t.me/sch2116</a:t>
            </a:r>
            <a:endParaRPr lang="ru-RU" b="1" u="sng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782ADA53-91B2-4724-890A-E36CDE53BF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86" y="2035340"/>
            <a:ext cx="1154286" cy="11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496074" y="430556"/>
            <a:ext cx="7489867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1435141" y="2147637"/>
            <a:ext cx="5272464" cy="3456213"/>
          </a:xfrm>
          <a:custGeom>
            <a:avLst/>
            <a:gdLst>
              <a:gd name="connsiteX0" fmla="*/ 0 w 5272464"/>
              <a:gd name="connsiteY0" fmla="*/ 0 h 3456213"/>
              <a:gd name="connsiteX1" fmla="*/ 5272464 w 5272464"/>
              <a:gd name="connsiteY1" fmla="*/ 0 h 3456213"/>
              <a:gd name="connsiteX2" fmla="*/ 5272464 w 5272464"/>
              <a:gd name="connsiteY2" fmla="*/ 3456213 h 3456213"/>
              <a:gd name="connsiteX3" fmla="*/ 0 w 5272464"/>
              <a:gd name="connsiteY3" fmla="*/ 3456213 h 3456213"/>
              <a:gd name="connsiteX4" fmla="*/ 0 w 5272464"/>
              <a:gd name="connsiteY4" fmla="*/ 0 h 345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464" h="3456213" extrusionOk="0">
                <a:moveTo>
                  <a:pt x="0" y="0"/>
                </a:moveTo>
                <a:cubicBezTo>
                  <a:pt x="2503558" y="-71378"/>
                  <a:pt x="4644999" y="-65020"/>
                  <a:pt x="5272464" y="0"/>
                </a:cubicBezTo>
                <a:cubicBezTo>
                  <a:pt x="5360921" y="1698792"/>
                  <a:pt x="5430664" y="1917851"/>
                  <a:pt x="5272464" y="3456213"/>
                </a:cubicBezTo>
                <a:cubicBezTo>
                  <a:pt x="4461158" y="3329359"/>
                  <a:pt x="2416461" y="3301817"/>
                  <a:pt x="0" y="3456213"/>
                </a:cubicBezTo>
                <a:cubicBezTo>
                  <a:pt x="15520" y="2488845"/>
                  <a:pt x="-102864" y="930166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591009" y="523770"/>
            <a:ext cx="5888150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Коллектив единомышленников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55" name="Диаграмма 54">
            <a:extLst>
              <a:ext uri="{FF2B5EF4-FFF2-40B4-BE49-F238E27FC236}">
                <a16:creationId xmlns:a16="http://schemas.microsoft.com/office/drawing/2014/main" xmlns="" id="{AB9CBD58-8377-401E-8779-43E1DB2F96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949046"/>
              </p:ext>
            </p:extLst>
          </p:nvPr>
        </p:nvGraphicFramePr>
        <p:xfrm>
          <a:off x="1113108" y="2001683"/>
          <a:ext cx="5755821" cy="345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xmlns="" id="{6FAB95F5-49EA-4AD4-AD9B-837356469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593310"/>
              </p:ext>
            </p:extLst>
          </p:nvPr>
        </p:nvGraphicFramePr>
        <p:xfrm>
          <a:off x="7413345" y="1652185"/>
          <a:ext cx="4364881" cy="20569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29696">
                  <a:extLst>
                    <a:ext uri="{9D8B030D-6E8A-4147-A177-3AD203B41FA5}">
                      <a16:colId xmlns:a16="http://schemas.microsoft.com/office/drawing/2014/main" xmlns="" val="3514748054"/>
                    </a:ext>
                  </a:extLst>
                </a:gridCol>
                <a:gridCol w="1535185">
                  <a:extLst>
                    <a:ext uri="{9D8B030D-6E8A-4147-A177-3AD203B41FA5}">
                      <a16:colId xmlns:a16="http://schemas.microsoft.com/office/drawing/2014/main" xmlns="" val="567160807"/>
                    </a:ext>
                  </a:extLst>
                </a:gridCol>
              </a:tblGrid>
              <a:tr h="41856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/>
                        <a:t>Всего сотрудников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3</a:t>
                      </a:r>
                      <a:r>
                        <a:rPr lang="ru-RU" sz="1800" b="1" dirty="0"/>
                        <a:t>3</a:t>
                      </a:r>
                      <a:r>
                        <a:rPr lang="en-US" sz="1800" b="1" dirty="0"/>
                        <a:t>3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Педагогические работники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2</a:t>
                      </a:r>
                      <a:r>
                        <a:rPr lang="ru-RU" sz="1800" b="0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Администрация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Прочие сотрудники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76</a:t>
                      </a:r>
                      <a:endParaRPr lang="ru-RU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057727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D3E3BFB-E45C-4336-997E-B60C6A8C7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469474"/>
              </p:ext>
            </p:extLst>
          </p:nvPr>
        </p:nvGraphicFramePr>
        <p:xfrm>
          <a:off x="7413345" y="4109102"/>
          <a:ext cx="4399948" cy="243158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502173">
                  <a:extLst>
                    <a:ext uri="{9D8B030D-6E8A-4147-A177-3AD203B41FA5}">
                      <a16:colId xmlns:a16="http://schemas.microsoft.com/office/drawing/2014/main" xmlns="" val="3252533834"/>
                    </a:ext>
                  </a:extLst>
                </a:gridCol>
                <a:gridCol w="897775">
                  <a:extLst>
                    <a:ext uri="{9D8B030D-6E8A-4147-A177-3AD203B41FA5}">
                      <a16:colId xmlns:a16="http://schemas.microsoft.com/office/drawing/2014/main" xmlns="" val="1352094060"/>
                    </a:ext>
                  </a:extLst>
                </a:gridCol>
              </a:tblGrid>
              <a:tr h="6027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Показатель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04411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Доля педагогов, прошедших ознакомительный тренинг МЦКО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93%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343476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Доля воспитателей, прошедших ознакомительный тренинг  «Профессиональные компетенции воспитателя»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5273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1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496074" y="430556"/>
            <a:ext cx="7489867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1435141" y="1799295"/>
            <a:ext cx="5272464" cy="4116003"/>
          </a:xfrm>
          <a:custGeom>
            <a:avLst/>
            <a:gdLst>
              <a:gd name="connsiteX0" fmla="*/ 0 w 5272464"/>
              <a:gd name="connsiteY0" fmla="*/ 0 h 4116003"/>
              <a:gd name="connsiteX1" fmla="*/ 5272464 w 5272464"/>
              <a:gd name="connsiteY1" fmla="*/ 0 h 4116003"/>
              <a:gd name="connsiteX2" fmla="*/ 5272464 w 5272464"/>
              <a:gd name="connsiteY2" fmla="*/ 4116003 h 4116003"/>
              <a:gd name="connsiteX3" fmla="*/ 0 w 5272464"/>
              <a:gd name="connsiteY3" fmla="*/ 4116003 h 4116003"/>
              <a:gd name="connsiteX4" fmla="*/ 0 w 5272464"/>
              <a:gd name="connsiteY4" fmla="*/ 0 h 411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464" h="4116003" extrusionOk="0">
                <a:moveTo>
                  <a:pt x="0" y="0"/>
                </a:moveTo>
                <a:cubicBezTo>
                  <a:pt x="2503558" y="-71378"/>
                  <a:pt x="4644999" y="-65020"/>
                  <a:pt x="5272464" y="0"/>
                </a:cubicBezTo>
                <a:cubicBezTo>
                  <a:pt x="5360921" y="1572534"/>
                  <a:pt x="5430664" y="2071389"/>
                  <a:pt x="5272464" y="4116003"/>
                </a:cubicBezTo>
                <a:cubicBezTo>
                  <a:pt x="4461158" y="3989149"/>
                  <a:pt x="2416461" y="3961607"/>
                  <a:pt x="0" y="4116003"/>
                </a:cubicBezTo>
                <a:cubicBezTo>
                  <a:pt x="15520" y="2587347"/>
                  <a:pt x="-102864" y="1080662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591009" y="523770"/>
            <a:ext cx="5888150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Коллектив единомышленников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xmlns="" id="{6FAB95F5-49EA-4AD4-AD9B-837356469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417554"/>
              </p:ext>
            </p:extLst>
          </p:nvPr>
        </p:nvGraphicFramePr>
        <p:xfrm>
          <a:off x="7395812" y="1645920"/>
          <a:ext cx="4364881" cy="270211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62588">
                  <a:extLst>
                    <a:ext uri="{9D8B030D-6E8A-4147-A177-3AD203B41FA5}">
                      <a16:colId xmlns:a16="http://schemas.microsoft.com/office/drawing/2014/main" xmlns="" val="3514748054"/>
                    </a:ext>
                  </a:extLst>
                </a:gridCol>
                <a:gridCol w="1402293">
                  <a:extLst>
                    <a:ext uri="{9D8B030D-6E8A-4147-A177-3AD203B41FA5}">
                      <a16:colId xmlns:a16="http://schemas.microsoft.com/office/drawing/2014/main" xmlns="" val="567160807"/>
                    </a:ext>
                  </a:extLst>
                </a:gridCol>
              </a:tblGrid>
              <a:tr h="6027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Эксперты ГИА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Заслуженный учитель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Почетный работник общего образования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Звание «Отличник народного просвещения»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057727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D3E3BFB-E45C-4336-997E-B60C6A8C7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E6AAE6BE-8790-490A-AC68-CA83E785D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697603"/>
              </p:ext>
            </p:extLst>
          </p:nvPr>
        </p:nvGraphicFramePr>
        <p:xfrm>
          <a:off x="1836821" y="2033909"/>
          <a:ext cx="4572000" cy="372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C432604-2A2F-4B14-BFCE-3B8D4469AD29}"/>
              </a:ext>
            </a:extLst>
          </p:cNvPr>
          <p:cNvSpPr txBox="1"/>
          <p:nvPr/>
        </p:nvSpPr>
        <p:spPr>
          <a:xfrm>
            <a:off x="1746185" y="1873889"/>
            <a:ext cx="4349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Уровень профессиональной компетентности</a:t>
            </a:r>
          </a:p>
        </p:txBody>
      </p:sp>
    </p:spTree>
    <p:extLst>
      <p:ext uri="{BB962C8B-B14F-4D97-AF65-F5344CB8AC3E}">
        <p14:creationId xmlns:p14="http://schemas.microsoft.com/office/powerpoint/2010/main" val="25369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5818238E-0FC8-4E1D-8522-5F8EBD0EE98B}"/>
              </a:ext>
            </a:extLst>
          </p:cNvPr>
          <p:cNvGraphicFramePr/>
          <p:nvPr/>
        </p:nvGraphicFramePr>
        <p:xfrm>
          <a:off x="1217752" y="1773468"/>
          <a:ext cx="6496952" cy="4510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1434114" y="1716839"/>
            <a:ext cx="502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Доля выпускников, набравших на ЕГЭ: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561EB69-3176-4EF6-B20B-4530792CE8CB}"/>
              </a:ext>
            </a:extLst>
          </p:cNvPr>
          <p:cNvSpPr/>
          <p:nvPr/>
        </p:nvSpPr>
        <p:spPr>
          <a:xfrm>
            <a:off x="8677353" y="2457117"/>
            <a:ext cx="3063485" cy="830997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выпускников</a:t>
            </a:r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 награждены Московской медалью </a:t>
            </a:r>
            <a:b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</a:br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«За особые успехи в обучении»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483657"/>
            <a:ext cx="5199757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Учебные результаты: ЕГЭ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BB02324-FE84-4B21-A8C1-6473B33C590C}"/>
              </a:ext>
            </a:extLst>
          </p:cNvPr>
          <p:cNvSpPr/>
          <p:nvPr/>
        </p:nvSpPr>
        <p:spPr>
          <a:xfrm>
            <a:off x="1374198" y="1617736"/>
            <a:ext cx="6340506" cy="4783064"/>
          </a:xfrm>
          <a:custGeom>
            <a:avLst/>
            <a:gdLst>
              <a:gd name="connsiteX0" fmla="*/ 0 w 6340506"/>
              <a:gd name="connsiteY0" fmla="*/ 0 h 4783064"/>
              <a:gd name="connsiteX1" fmla="*/ 6340506 w 6340506"/>
              <a:gd name="connsiteY1" fmla="*/ 0 h 4783064"/>
              <a:gd name="connsiteX2" fmla="*/ 6340506 w 6340506"/>
              <a:gd name="connsiteY2" fmla="*/ 4783064 h 4783064"/>
              <a:gd name="connsiteX3" fmla="*/ 0 w 6340506"/>
              <a:gd name="connsiteY3" fmla="*/ 4783064 h 4783064"/>
              <a:gd name="connsiteX4" fmla="*/ 0 w 6340506"/>
              <a:gd name="connsiteY4" fmla="*/ 0 h 478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0506" h="4783064" extrusionOk="0">
                <a:moveTo>
                  <a:pt x="0" y="0"/>
                </a:moveTo>
                <a:cubicBezTo>
                  <a:pt x="925713" y="-71378"/>
                  <a:pt x="5121946" y="-65020"/>
                  <a:pt x="6340506" y="0"/>
                </a:cubicBezTo>
                <a:cubicBezTo>
                  <a:pt x="6428963" y="614286"/>
                  <a:pt x="6498706" y="3107715"/>
                  <a:pt x="6340506" y="4783064"/>
                </a:cubicBezTo>
                <a:cubicBezTo>
                  <a:pt x="4856230" y="4656210"/>
                  <a:pt x="2899166" y="4628668"/>
                  <a:pt x="0" y="4783064"/>
                </a:cubicBezTo>
                <a:cubicBezTo>
                  <a:pt x="15520" y="4201806"/>
                  <a:pt x="-102864" y="209505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A5ADC97-7055-422F-8732-5775E1018D13}"/>
              </a:ext>
            </a:extLst>
          </p:cNvPr>
          <p:cNvSpPr txBox="1"/>
          <p:nvPr/>
        </p:nvSpPr>
        <p:spPr>
          <a:xfrm>
            <a:off x="7871150" y="1618157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98CC716-ADC6-4128-B4F7-0A7D5C45A097}"/>
              </a:ext>
            </a:extLst>
          </p:cNvPr>
          <p:cNvSpPr txBox="1"/>
          <p:nvPr/>
        </p:nvSpPr>
        <p:spPr>
          <a:xfrm>
            <a:off x="7871150" y="2356586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18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7966445" y="1656034"/>
            <a:ext cx="3774393" cy="1878736"/>
          </a:xfrm>
          <a:custGeom>
            <a:avLst/>
            <a:gdLst>
              <a:gd name="connsiteX0" fmla="*/ 0 w 3774393"/>
              <a:gd name="connsiteY0" fmla="*/ 0 h 1878736"/>
              <a:gd name="connsiteX1" fmla="*/ 3774393 w 3774393"/>
              <a:gd name="connsiteY1" fmla="*/ 0 h 1878736"/>
              <a:gd name="connsiteX2" fmla="*/ 3774393 w 3774393"/>
              <a:gd name="connsiteY2" fmla="*/ 1878736 h 1878736"/>
              <a:gd name="connsiteX3" fmla="*/ 0 w 3774393"/>
              <a:gd name="connsiteY3" fmla="*/ 1878736 h 1878736"/>
              <a:gd name="connsiteX4" fmla="*/ 0 w 3774393"/>
              <a:gd name="connsiteY4" fmla="*/ 0 h 187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4393" h="1878736" extrusionOk="0">
                <a:moveTo>
                  <a:pt x="0" y="0"/>
                </a:moveTo>
                <a:cubicBezTo>
                  <a:pt x="535838" y="-71378"/>
                  <a:pt x="2918458" y="-65020"/>
                  <a:pt x="3774393" y="0"/>
                </a:cubicBezTo>
                <a:cubicBezTo>
                  <a:pt x="3635408" y="576164"/>
                  <a:pt x="3683543" y="957189"/>
                  <a:pt x="3774393" y="1878736"/>
                </a:cubicBezTo>
                <a:cubicBezTo>
                  <a:pt x="2237460" y="1751882"/>
                  <a:pt x="419072" y="1724340"/>
                  <a:pt x="0" y="1878736"/>
                </a:cubicBezTo>
                <a:cubicBezTo>
                  <a:pt x="-116571" y="1613600"/>
                  <a:pt x="-20362" y="91670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FD6E095F-D3EA-425F-ACFE-2CBB76128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763" y="2088132"/>
            <a:ext cx="1272170" cy="66137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BCF28920-4E68-42C5-883D-A0480EDA33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789"/>
          <a:stretch/>
        </p:blipFill>
        <p:spPr>
          <a:xfrm>
            <a:off x="11360070" y="1243330"/>
            <a:ext cx="844667" cy="9671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2631142-D934-4D3C-B798-5B9894DED423}"/>
              </a:ext>
            </a:extLst>
          </p:cNvPr>
          <p:cNvSpPr txBox="1"/>
          <p:nvPr/>
        </p:nvSpPr>
        <p:spPr>
          <a:xfrm>
            <a:off x="8677353" y="1710491"/>
            <a:ext cx="30634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ffectLst/>
              </a:rPr>
              <a:t>выпускников 11 класса </a:t>
            </a:r>
          </a:p>
          <a:p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получили аттестаты с отличием</a:t>
            </a:r>
            <a:endParaRPr lang="ru-RU" sz="1600" dirty="0">
              <a:effectLst/>
            </a:endParaRPr>
          </a:p>
        </p:txBody>
      </p:sp>
      <p:pic>
        <p:nvPicPr>
          <p:cNvPr id="1026" name="Picture 2" descr="Медаль «За особые успехи в учении»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3918" r="5224" b="1472"/>
          <a:stretch/>
        </p:blipFill>
        <p:spPr bwMode="auto">
          <a:xfrm>
            <a:off x="8253760" y="3826579"/>
            <a:ext cx="3248167" cy="24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98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5818238E-0FC8-4E1D-8522-5F8EBD0EE98B}"/>
              </a:ext>
            </a:extLst>
          </p:cNvPr>
          <p:cNvGraphicFramePr/>
          <p:nvPr/>
        </p:nvGraphicFramePr>
        <p:xfrm>
          <a:off x="1217752" y="1773468"/>
          <a:ext cx="6779836" cy="4666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1434114" y="1716839"/>
            <a:ext cx="502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Доля выпускников, набравших на ОГЭ: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4725204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Учебные результаты: ОГЭ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BB02324-FE84-4B21-A8C1-6473B33C590C}"/>
              </a:ext>
            </a:extLst>
          </p:cNvPr>
          <p:cNvSpPr/>
          <p:nvPr/>
        </p:nvSpPr>
        <p:spPr>
          <a:xfrm>
            <a:off x="1374198" y="1617736"/>
            <a:ext cx="6779836" cy="4666389"/>
          </a:xfrm>
          <a:custGeom>
            <a:avLst/>
            <a:gdLst>
              <a:gd name="connsiteX0" fmla="*/ 0 w 6779836"/>
              <a:gd name="connsiteY0" fmla="*/ 0 h 4666389"/>
              <a:gd name="connsiteX1" fmla="*/ 6779836 w 6779836"/>
              <a:gd name="connsiteY1" fmla="*/ 0 h 4666389"/>
              <a:gd name="connsiteX2" fmla="*/ 6779836 w 6779836"/>
              <a:gd name="connsiteY2" fmla="*/ 4666389 h 4666389"/>
              <a:gd name="connsiteX3" fmla="*/ 0 w 6779836"/>
              <a:gd name="connsiteY3" fmla="*/ 4666389 h 4666389"/>
              <a:gd name="connsiteX4" fmla="*/ 0 w 6779836"/>
              <a:gd name="connsiteY4" fmla="*/ 0 h 466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9836" h="4666389" extrusionOk="0">
                <a:moveTo>
                  <a:pt x="0" y="0"/>
                </a:moveTo>
                <a:cubicBezTo>
                  <a:pt x="2706274" y="-71378"/>
                  <a:pt x="5145187" y="-65020"/>
                  <a:pt x="6779836" y="0"/>
                </a:cubicBezTo>
                <a:cubicBezTo>
                  <a:pt x="6868293" y="1502735"/>
                  <a:pt x="6938036" y="3712493"/>
                  <a:pt x="6779836" y="4666389"/>
                </a:cubicBezTo>
                <a:cubicBezTo>
                  <a:pt x="4222418" y="4539535"/>
                  <a:pt x="2512550" y="4511993"/>
                  <a:pt x="0" y="4666389"/>
                </a:cubicBezTo>
                <a:cubicBezTo>
                  <a:pt x="15520" y="3301461"/>
                  <a:pt x="-102864" y="81210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A5ADC97-7055-422F-8732-5775E1018D13}"/>
              </a:ext>
            </a:extLst>
          </p:cNvPr>
          <p:cNvSpPr txBox="1"/>
          <p:nvPr/>
        </p:nvSpPr>
        <p:spPr>
          <a:xfrm>
            <a:off x="9684400" y="1691070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2631142-D934-4D3C-B798-5B9894DED423}"/>
              </a:ext>
            </a:extLst>
          </p:cNvPr>
          <p:cNvSpPr txBox="1"/>
          <p:nvPr/>
        </p:nvSpPr>
        <p:spPr>
          <a:xfrm>
            <a:off x="8781298" y="2355350"/>
            <a:ext cx="2914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ffectLst/>
              </a:rPr>
              <a:t>выпускников 9 класса </a:t>
            </a:r>
          </a:p>
          <a:p>
            <a:pPr algn="ctr"/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получили аттестаты с отличием</a:t>
            </a:r>
            <a:endParaRPr lang="ru-RU" sz="1600" dirty="0">
              <a:effectLst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8468406" y="1617736"/>
            <a:ext cx="3529484" cy="1657727"/>
          </a:xfrm>
          <a:custGeom>
            <a:avLst/>
            <a:gdLst>
              <a:gd name="connsiteX0" fmla="*/ 0 w 3529484"/>
              <a:gd name="connsiteY0" fmla="*/ 0 h 1657727"/>
              <a:gd name="connsiteX1" fmla="*/ 3529484 w 3529484"/>
              <a:gd name="connsiteY1" fmla="*/ 0 h 1657727"/>
              <a:gd name="connsiteX2" fmla="*/ 3529484 w 3529484"/>
              <a:gd name="connsiteY2" fmla="*/ 1657727 h 1657727"/>
              <a:gd name="connsiteX3" fmla="*/ 0 w 3529484"/>
              <a:gd name="connsiteY3" fmla="*/ 1657727 h 1657727"/>
              <a:gd name="connsiteX4" fmla="*/ 0 w 3529484"/>
              <a:gd name="connsiteY4" fmla="*/ 0 h 1657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9484" h="1657727" extrusionOk="0">
                <a:moveTo>
                  <a:pt x="0" y="0"/>
                </a:moveTo>
                <a:cubicBezTo>
                  <a:pt x="1361178" y="-71378"/>
                  <a:pt x="2683553" y="-65020"/>
                  <a:pt x="3529484" y="0"/>
                </a:cubicBezTo>
                <a:cubicBezTo>
                  <a:pt x="3523199" y="637874"/>
                  <a:pt x="3383038" y="1474266"/>
                  <a:pt x="3529484" y="1657727"/>
                </a:cubicBezTo>
                <a:cubicBezTo>
                  <a:pt x="2781100" y="1530873"/>
                  <a:pt x="1014205" y="1503331"/>
                  <a:pt x="0" y="1657727"/>
                </a:cubicBezTo>
                <a:cubicBezTo>
                  <a:pt x="34253" y="1156868"/>
                  <a:pt x="113017" y="537806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BCF28920-4E68-42C5-883D-A0480EDA33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789"/>
          <a:stretch/>
        </p:blipFill>
        <p:spPr>
          <a:xfrm>
            <a:off x="11188007" y="1289902"/>
            <a:ext cx="844667" cy="9671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1201CA-9AA9-47EF-A955-B81252DEF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296" y="1773468"/>
            <a:ext cx="1628945" cy="656205"/>
          </a:xfrm>
          <a:prstGeom prst="rect">
            <a:avLst/>
          </a:prstGeom>
        </p:spPr>
      </p:pic>
      <p:pic>
        <p:nvPicPr>
          <p:cNvPr id="1026" name="Picture 2" descr="https://d-ved.ru/wp-content/uploads/2023/03/zhitelnica-kulebak-ostavila-doch-bez-attestata-po-religioznym-ubezhdeniya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852" y="4013077"/>
            <a:ext cx="3244435" cy="190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02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D0419628-E5B0-47F6-969C-CECAC6B990D7}"/>
              </a:ext>
            </a:extLst>
          </p:cNvPr>
          <p:cNvSpPr/>
          <p:nvPr/>
        </p:nvSpPr>
        <p:spPr>
          <a:xfrm>
            <a:off x="8185808" y="3953618"/>
            <a:ext cx="1782289" cy="175539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73273"/>
              </a:gs>
              <a:gs pos="85000">
                <a:srgbClr val="FFC00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2239478" y="1159147"/>
            <a:ext cx="732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Муниципальный этап Всероссийской олимпиады школьников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4663071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Олимпиадное движение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A5ADC97-7055-422F-8732-5775E1018D13}"/>
              </a:ext>
            </a:extLst>
          </p:cNvPr>
          <p:cNvSpPr txBox="1"/>
          <p:nvPr/>
        </p:nvSpPr>
        <p:spPr>
          <a:xfrm>
            <a:off x="7983370" y="2444589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1F98D5"/>
                </a:solidFill>
                <a:latin typeface="+mn-lt"/>
                <a:cs typeface="Calibri Light" panose="020F0302020204030204" pitchFamily="34" charset="0"/>
              </a:rPr>
              <a:t>8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2239478" y="1594904"/>
            <a:ext cx="5063281" cy="5212992"/>
          </a:xfrm>
          <a:custGeom>
            <a:avLst/>
            <a:gdLst>
              <a:gd name="connsiteX0" fmla="*/ 0 w 5063281"/>
              <a:gd name="connsiteY0" fmla="*/ 0 h 5212992"/>
              <a:gd name="connsiteX1" fmla="*/ 5063281 w 5063281"/>
              <a:gd name="connsiteY1" fmla="*/ 0 h 5212992"/>
              <a:gd name="connsiteX2" fmla="*/ 5063281 w 5063281"/>
              <a:gd name="connsiteY2" fmla="*/ 5212992 h 5212992"/>
              <a:gd name="connsiteX3" fmla="*/ 0 w 5063281"/>
              <a:gd name="connsiteY3" fmla="*/ 5212992 h 5212992"/>
              <a:gd name="connsiteX4" fmla="*/ 0 w 5063281"/>
              <a:gd name="connsiteY4" fmla="*/ 0 h 521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3281" h="5212992" extrusionOk="0">
                <a:moveTo>
                  <a:pt x="0" y="0"/>
                </a:moveTo>
                <a:cubicBezTo>
                  <a:pt x="1965832" y="-71378"/>
                  <a:pt x="3169711" y="-65020"/>
                  <a:pt x="5063281" y="0"/>
                </a:cubicBezTo>
                <a:cubicBezTo>
                  <a:pt x="5151738" y="644383"/>
                  <a:pt x="5221481" y="3092469"/>
                  <a:pt x="5063281" y="5212992"/>
                </a:cubicBezTo>
                <a:cubicBezTo>
                  <a:pt x="3013297" y="5086138"/>
                  <a:pt x="1640095" y="5058596"/>
                  <a:pt x="0" y="5212992"/>
                </a:cubicBezTo>
                <a:cubicBezTo>
                  <a:pt x="15520" y="4157497"/>
                  <a:pt x="-102864" y="2087821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21" name="Picture 6" descr="ÐÐ°ÑÑÐ¸Ð½ÐºÐ¸ Ð¿Ð¾ Ð·Ð°Ð¿ÑÐ¾ÑÑ Ð²ÑÐµÑÐ¾Ñ">
            <a:extLst>
              <a:ext uri="{FF2B5EF4-FFF2-40B4-BE49-F238E27FC236}">
                <a16:creationId xmlns:a16="http://schemas.microsoft.com/office/drawing/2014/main" xmlns="" id="{384D5A4A-FADE-4D07-93C6-D54BC3518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31" y="1225572"/>
            <a:ext cx="664137" cy="67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7DA7E30-D6A4-469B-A956-AABA5CE033E9}"/>
              </a:ext>
            </a:extLst>
          </p:cNvPr>
          <p:cNvSpPr txBox="1"/>
          <p:nvPr/>
        </p:nvSpPr>
        <p:spPr>
          <a:xfrm>
            <a:off x="9286863" y="2412939"/>
            <a:ext cx="23592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1F98D5"/>
                </a:solidFill>
                <a:latin typeface="+mn-lt"/>
                <a:cs typeface="Calibri Light" panose="020F0302020204030204" pitchFamily="34" charset="0"/>
              </a:rPr>
              <a:t>12      16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8847210" y="2664570"/>
            <a:ext cx="582460" cy="26617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7F234888-7302-44AA-893A-60C322202B04}"/>
              </a:ext>
            </a:extLst>
          </p:cNvPr>
          <p:cNvSpPr/>
          <p:nvPr/>
        </p:nvSpPr>
        <p:spPr>
          <a:xfrm>
            <a:off x="8460724" y="2014064"/>
            <a:ext cx="2919106" cy="434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73273"/>
              </a:gs>
              <a:gs pos="85000">
                <a:srgbClr val="FFC00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D992F73-EF13-4AA7-92B6-AF6A933D09D1}"/>
              </a:ext>
            </a:extLst>
          </p:cNvPr>
          <p:cNvSpPr txBox="1"/>
          <p:nvPr/>
        </p:nvSpPr>
        <p:spPr>
          <a:xfrm>
            <a:off x="8790919" y="2029455"/>
            <a:ext cx="3131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Предметный охват: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0C0ADE4-931B-41C6-A2C4-F92A350148D2}"/>
              </a:ext>
            </a:extLst>
          </p:cNvPr>
          <p:cNvSpPr txBox="1"/>
          <p:nvPr/>
        </p:nvSpPr>
        <p:spPr>
          <a:xfrm>
            <a:off x="8057898" y="4368061"/>
            <a:ext cx="1958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latin typeface="+mn-lt"/>
                <a:cs typeface="Calibri Light" panose="020F0302020204030204" pitchFamily="34" charset="0"/>
              </a:rPr>
              <a:t>На </a:t>
            </a:r>
            <a:r>
              <a:rPr lang="ru-RU" sz="4800" b="1" i="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42%</a:t>
            </a:r>
            <a:endParaRPr lang="ru-RU" sz="4400" b="1" i="0" dirty="0">
              <a:solidFill>
                <a:schemeClr val="bg1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A27A0A6-09A7-4624-973B-DC3AA4FCF0FA}"/>
              </a:ext>
            </a:extLst>
          </p:cNvPr>
          <p:cNvSpPr txBox="1"/>
          <p:nvPr/>
        </p:nvSpPr>
        <p:spPr>
          <a:xfrm>
            <a:off x="9920277" y="4687092"/>
            <a:ext cx="18617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выросло количества призеров и победителей за 2 учебных года 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86D1BD6-F762-44E4-99B4-6BE0673BBE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161" y="3625222"/>
            <a:ext cx="1424852" cy="140781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432441" y="1656117"/>
          <a:ext cx="4716769" cy="4818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126">
                  <a:extLst>
                    <a:ext uri="{9D8B030D-6E8A-4147-A177-3AD203B41FA5}">
                      <a16:colId xmlns:a16="http://schemas.microsoft.com/office/drawing/2014/main" xmlns="" val="804019409"/>
                    </a:ext>
                  </a:extLst>
                </a:gridCol>
                <a:gridCol w="945605">
                  <a:extLst>
                    <a:ext uri="{9D8B030D-6E8A-4147-A177-3AD203B41FA5}">
                      <a16:colId xmlns:a16="http://schemas.microsoft.com/office/drawing/2014/main" xmlns="" val="30749681"/>
                    </a:ext>
                  </a:extLst>
                </a:gridCol>
                <a:gridCol w="810519">
                  <a:extLst>
                    <a:ext uri="{9D8B030D-6E8A-4147-A177-3AD203B41FA5}">
                      <a16:colId xmlns:a16="http://schemas.microsoft.com/office/drawing/2014/main" xmlns="" val="3973480008"/>
                    </a:ext>
                  </a:extLst>
                </a:gridCol>
                <a:gridCol w="810519">
                  <a:extLst>
                    <a:ext uri="{9D8B030D-6E8A-4147-A177-3AD203B41FA5}">
                      <a16:colId xmlns:a16="http://schemas.microsoft.com/office/drawing/2014/main" xmlns="" val="3973401648"/>
                    </a:ext>
                  </a:extLst>
                </a:gridCol>
              </a:tblGrid>
              <a:tr h="30581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победителей и призеров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5995127"/>
                  </a:ext>
                </a:extLst>
              </a:tr>
              <a:tr h="2244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2021/2022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2022/2023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</a:rPr>
                        <a:t>2023/2024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912445498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Английский язык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4822266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Русский язык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73523632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80101745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54059331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Обществознание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05795874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Право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41873083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История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38478787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Экономика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32250568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18153287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29852839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Экология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90599335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Физическая культура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10170564"/>
                  </a:ext>
                </a:extLst>
              </a:tr>
              <a:tr h="357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Технология: информационная безопасность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32709105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Технология: культура дома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32992332"/>
                  </a:ext>
                </a:extLst>
              </a:tr>
              <a:tr h="32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Технология: техника и техническое творчество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86135639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72399070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Искусство (МХК)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9026604"/>
                  </a:ext>
                </a:extLst>
              </a:tr>
              <a:tr h="168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Испанский язык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43" marR="56743" marT="78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5268522"/>
                  </a:ext>
                </a:extLst>
              </a:tr>
              <a:tr h="360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Всего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70" marR="56743" marT="89317" marB="8931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26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70" marR="56743" marT="89317" marB="8931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34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70" marR="56743" marT="89317" marB="8931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37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41744635"/>
                  </a:ext>
                </a:extLst>
              </a:tr>
            </a:tbl>
          </a:graphicData>
        </a:graphic>
      </p:graphicFrame>
      <p:sp>
        <p:nvSpPr>
          <p:cNvPr id="23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10174687" y="2664570"/>
            <a:ext cx="582460" cy="26617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84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91ACF32B-940C-4211-AFFE-8631EA8A5CC5}"/>
              </a:ext>
            </a:extLst>
          </p:cNvPr>
          <p:cNvSpPr/>
          <p:nvPr/>
        </p:nvSpPr>
        <p:spPr>
          <a:xfrm>
            <a:off x="5388593" y="1837343"/>
            <a:ext cx="2135788" cy="18365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8A7F3BF1-F4C4-4824-AB3B-49EA1FDC937F}"/>
              </a:ext>
            </a:extLst>
          </p:cNvPr>
          <p:cNvSpPr/>
          <p:nvPr/>
        </p:nvSpPr>
        <p:spPr>
          <a:xfrm>
            <a:off x="8497261" y="1965523"/>
            <a:ext cx="1729988" cy="17299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DA60F9F-B67C-47C4-9F88-081D5985338A}"/>
              </a:ext>
            </a:extLst>
          </p:cNvPr>
          <p:cNvSpPr/>
          <p:nvPr/>
        </p:nvSpPr>
        <p:spPr>
          <a:xfrm>
            <a:off x="1653715" y="1495425"/>
            <a:ext cx="2727784" cy="220008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795273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8514703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Городские научно-практические конференции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DC89BF8-55B4-4527-857B-FA913A639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923" y="4672798"/>
            <a:ext cx="3805895" cy="5117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893BA3D-1351-401E-B946-091944917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780" y="5238396"/>
            <a:ext cx="3692179" cy="5799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42E8472-DC2B-4721-9DD4-F561CF2B8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7056" y="4617173"/>
            <a:ext cx="3745248" cy="6065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AE7FD8D-FE1D-4278-BFBA-15FE6BF86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731" y="5223692"/>
            <a:ext cx="3775573" cy="5913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3E021D6-E773-4F3C-AC03-7013976714A0}"/>
              </a:ext>
            </a:extLst>
          </p:cNvPr>
          <p:cNvSpPr txBox="1"/>
          <p:nvPr/>
        </p:nvSpPr>
        <p:spPr>
          <a:xfrm>
            <a:off x="1513463" y="1815688"/>
            <a:ext cx="300828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16    50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5BBE2C8-E6AC-4E50-A633-4AE5CC2900B1}"/>
              </a:ext>
            </a:extLst>
          </p:cNvPr>
          <p:cNvSpPr txBox="1"/>
          <p:nvPr/>
        </p:nvSpPr>
        <p:spPr>
          <a:xfrm>
            <a:off x="2112805" y="2723276"/>
            <a:ext cx="17852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B529D"/>
                </a:solidFill>
                <a:effectLst/>
              </a:rPr>
              <a:t>участников</a:t>
            </a:r>
          </a:p>
          <a:p>
            <a:pPr algn="ctr"/>
            <a:r>
              <a:rPr lang="ru-RU" sz="1600" b="1" dirty="0">
                <a:solidFill>
                  <a:srgbClr val="2B529D"/>
                </a:solidFill>
                <a:effectLst/>
              </a:rPr>
              <a:t>отборочного этапа</a:t>
            </a:r>
            <a:endParaRPr lang="ru-RU" sz="1600" dirty="0">
              <a:solidFill>
                <a:srgbClr val="2B529D"/>
              </a:solidFill>
              <a:effectLst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41AA2DB-5EBB-40FF-AB0D-CAD7399632C3}"/>
              </a:ext>
            </a:extLst>
          </p:cNvPr>
          <p:cNvSpPr txBox="1"/>
          <p:nvPr/>
        </p:nvSpPr>
        <p:spPr>
          <a:xfrm>
            <a:off x="5408048" y="1993043"/>
            <a:ext cx="2085122" cy="1118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9   </a:t>
            </a:r>
            <a:r>
              <a:rPr lang="ru-RU" sz="6600" b="1" dirty="0">
                <a:solidFill>
                  <a:srgbClr val="E73273"/>
                </a:solidFill>
                <a:cs typeface="Calibri Light" panose="020F0302020204030204" pitchFamily="34" charset="0"/>
              </a:rPr>
              <a:t>18</a:t>
            </a:r>
            <a:endParaRPr lang="ru-RU" sz="66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D1B42D5-C69F-4B5D-BF82-E86977ACCDA6}"/>
              </a:ext>
            </a:extLst>
          </p:cNvPr>
          <p:cNvSpPr txBox="1"/>
          <p:nvPr/>
        </p:nvSpPr>
        <p:spPr>
          <a:xfrm>
            <a:off x="8294360" y="2126635"/>
            <a:ext cx="213578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1   2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73D1915-3798-451B-8F6C-BCAD58C35E64}"/>
              </a:ext>
            </a:extLst>
          </p:cNvPr>
          <p:cNvSpPr txBox="1"/>
          <p:nvPr/>
        </p:nvSpPr>
        <p:spPr>
          <a:xfrm>
            <a:off x="5504493" y="2839243"/>
            <a:ext cx="19135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B529D"/>
                </a:solidFill>
                <a:effectLst/>
              </a:rPr>
              <a:t>участников</a:t>
            </a:r>
          </a:p>
          <a:p>
            <a:pPr algn="ctr"/>
            <a:r>
              <a:rPr lang="ru-RU" sz="1600" b="1" dirty="0">
                <a:solidFill>
                  <a:srgbClr val="2B529D"/>
                </a:solidFill>
                <a:effectLst/>
              </a:rPr>
              <a:t>заключительного этапа</a:t>
            </a:r>
            <a:endParaRPr lang="ru-RU" sz="1600" dirty="0">
              <a:solidFill>
                <a:srgbClr val="2B529D"/>
              </a:solidFill>
              <a:effectLst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43C795F-C65D-455A-B66D-290D9694328B}"/>
              </a:ext>
            </a:extLst>
          </p:cNvPr>
          <p:cNvSpPr txBox="1"/>
          <p:nvPr/>
        </p:nvSpPr>
        <p:spPr>
          <a:xfrm>
            <a:off x="8742108" y="3095845"/>
            <a:ext cx="12554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B529D"/>
                </a:solidFill>
                <a:effectLst/>
              </a:rPr>
              <a:t>призеры</a:t>
            </a:r>
            <a:endParaRPr lang="ru-RU" sz="1600" dirty="0">
              <a:solidFill>
                <a:srgbClr val="2B529D"/>
              </a:solidFill>
              <a:effectLst/>
            </a:endParaRPr>
          </a:p>
        </p:txBody>
      </p:sp>
      <p:sp>
        <p:nvSpPr>
          <p:cNvPr id="20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920185" y="1197218"/>
            <a:ext cx="8890460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+mn-lt"/>
              </a:rPr>
              <a:t>2022                    2023 </a:t>
            </a:r>
          </a:p>
        </p:txBody>
      </p:sp>
      <p:sp>
        <p:nvSpPr>
          <p:cNvPr id="23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2682276" y="2255643"/>
            <a:ext cx="670662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6012282" y="2457098"/>
            <a:ext cx="582460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9078579" y="2596330"/>
            <a:ext cx="582460" cy="266178"/>
          </a:xfrm>
          <a:prstGeom prst="rightArrow">
            <a:avLst/>
          </a:prstGeom>
          <a:gradFill>
            <a:gsLst>
              <a:gs pos="0">
                <a:srgbClr val="FF0000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5504493" y="1339138"/>
            <a:ext cx="1718451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13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5956311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Реализация городских проектов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kapotnya.mskobr.ru/files/photo_news_2020/20201029bor1-1.jpg">
            <a:extLst>
              <a:ext uri="{FF2B5EF4-FFF2-40B4-BE49-F238E27FC236}">
                <a16:creationId xmlns:a16="http://schemas.microsoft.com/office/drawing/2014/main" xmlns="" id="{54F65D16-0452-4D2B-BC70-354E326CC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136" y="5488899"/>
            <a:ext cx="1977867" cy="75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ayak-rsh">
            <a:extLst>
              <a:ext uri="{FF2B5EF4-FFF2-40B4-BE49-F238E27FC236}">
                <a16:creationId xmlns:a16="http://schemas.microsoft.com/office/drawing/2014/main" xmlns="" id="{7E8D02AA-8D14-4632-8A9A-B40371FE2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231" y="5360029"/>
            <a:ext cx="1423875" cy="117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7ECEA846-8F99-4B6F-8059-4A7699185CC4}"/>
              </a:ext>
            </a:extLst>
          </p:cNvPr>
          <p:cNvGrpSpPr/>
          <p:nvPr/>
        </p:nvGrpSpPr>
        <p:grpSpPr>
          <a:xfrm>
            <a:off x="5011936" y="5520378"/>
            <a:ext cx="2187296" cy="710420"/>
            <a:chOff x="4502633" y="5660463"/>
            <a:chExt cx="2187296" cy="710420"/>
          </a:xfrm>
        </p:grpSpPr>
        <p:pic>
          <p:nvPicPr>
            <p:cNvPr id="28" name="Picture 16" descr="https://expodat.com/images/company/image/042bdfc8fc4f9dd61027c14e.png">
              <a:extLst>
                <a:ext uri="{FF2B5EF4-FFF2-40B4-BE49-F238E27FC236}">
                  <a16:creationId xmlns:a16="http://schemas.microsoft.com/office/drawing/2014/main" xmlns="" id="{65ED57A3-2D0C-4EF4-A2FA-5500369530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273" y="5680752"/>
              <a:ext cx="2006656" cy="669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ttps://1.bp.blogspot.com/-bVyRhh5ylC8/XTveZ6bwmGI/AAAAAAAABXo/4pnFyBSMvCQHzmLhsEkkyOdd7l2U_xFKACLcBGAs/s1600/i5RL5NUGV.jpg">
              <a:extLst>
                <a:ext uri="{FF2B5EF4-FFF2-40B4-BE49-F238E27FC236}">
                  <a16:creationId xmlns:a16="http://schemas.microsoft.com/office/drawing/2014/main" xmlns="" id="{A267529F-73DA-4917-8AA1-7DA65C7E4C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2633" y="5660463"/>
              <a:ext cx="887909" cy="710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50" name="Picture 6">
            <a:extLst>
              <a:ext uri="{FF2B5EF4-FFF2-40B4-BE49-F238E27FC236}">
                <a16:creationId xmlns:a16="http://schemas.microsoft.com/office/drawing/2014/main" xmlns="" id="{C47E6B34-02D6-4D44-ADE3-372004088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420" y="1286616"/>
            <a:ext cx="1367650" cy="136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731876F0-AC90-4D59-B287-7CA676D8017C}"/>
              </a:ext>
            </a:extLst>
          </p:cNvPr>
          <p:cNvSpPr/>
          <p:nvPr/>
        </p:nvSpPr>
        <p:spPr>
          <a:xfrm>
            <a:off x="1206669" y="2852552"/>
            <a:ext cx="10475258" cy="2389792"/>
          </a:xfrm>
          <a:custGeom>
            <a:avLst/>
            <a:gdLst>
              <a:gd name="connsiteX0" fmla="*/ 0 w 10475258"/>
              <a:gd name="connsiteY0" fmla="*/ 0 h 2389792"/>
              <a:gd name="connsiteX1" fmla="*/ 10475258 w 10475258"/>
              <a:gd name="connsiteY1" fmla="*/ 0 h 2389792"/>
              <a:gd name="connsiteX2" fmla="*/ 10475258 w 10475258"/>
              <a:gd name="connsiteY2" fmla="*/ 2389792 h 2389792"/>
              <a:gd name="connsiteX3" fmla="*/ 0 w 10475258"/>
              <a:gd name="connsiteY3" fmla="*/ 2389792 h 2389792"/>
              <a:gd name="connsiteX4" fmla="*/ 0 w 10475258"/>
              <a:gd name="connsiteY4" fmla="*/ 0 h 238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5258" h="2389792" extrusionOk="0">
                <a:moveTo>
                  <a:pt x="0" y="0"/>
                </a:moveTo>
                <a:cubicBezTo>
                  <a:pt x="4267491" y="-71378"/>
                  <a:pt x="8685133" y="-65020"/>
                  <a:pt x="10475258" y="0"/>
                </a:cubicBezTo>
                <a:cubicBezTo>
                  <a:pt x="10563715" y="593834"/>
                  <a:pt x="10633458" y="1288399"/>
                  <a:pt x="10475258" y="2389792"/>
                </a:cubicBezTo>
                <a:cubicBezTo>
                  <a:pt x="5437792" y="2262938"/>
                  <a:pt x="3913549" y="2235396"/>
                  <a:pt x="0" y="2389792"/>
                </a:cubicBezTo>
                <a:cubicBezTo>
                  <a:pt x="15520" y="1579094"/>
                  <a:pt x="-102864" y="1170570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xmlns="" id="{5D69948B-8B5A-4D41-8B2B-FFECBDAA0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75" y="2970238"/>
            <a:ext cx="2596002" cy="194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xmlns="" id="{5DE44637-C16B-408D-8686-B8A46BAF8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714" y="2970237"/>
            <a:ext cx="2596001" cy="194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CE0EEA-04A0-42D4-BFB8-47F2A22DA60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174" t="7143" r="26429" b="5276"/>
          <a:stretch/>
        </p:blipFill>
        <p:spPr>
          <a:xfrm>
            <a:off x="6679613" y="2977763"/>
            <a:ext cx="2505546" cy="1947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9C04C0-318E-4A4D-A64E-A22824AD28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6057" y="2977647"/>
            <a:ext cx="2320717" cy="1945713"/>
          </a:xfrm>
          <a:prstGeom prst="rect">
            <a:avLst/>
          </a:prstGeom>
        </p:spPr>
      </p:pic>
      <p:pic>
        <p:nvPicPr>
          <p:cNvPr id="1026" name="Picture 2" descr="https://profil.mos.ru/templates/klass/img/blue/razv_inj.png?215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663" y="1299810"/>
            <a:ext cx="1313013" cy="13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rofil.mos.ru/templates/klass/img/violet/main_logo.png?350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58" y="1286616"/>
            <a:ext cx="1319380" cy="131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118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</TotalTime>
  <Words>1209</Words>
  <Application>Microsoft Office PowerPoint</Application>
  <PresentationFormat>Широкоэкранный</PresentationFormat>
  <Paragraphs>348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Times New Roman</vt:lpstr>
      <vt:lpstr>Calibri Light</vt:lpstr>
      <vt:lpstr>Arial</vt:lpstr>
      <vt:lpstr>Wingdings</vt:lpstr>
      <vt:lpstr>ALS Sector Regular</vt:lpstr>
      <vt:lpstr>Tahoma</vt:lpstr>
      <vt:lpstr>Calibri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Petrenko Julia</dc:creator>
  <cp:lastModifiedBy>User</cp:lastModifiedBy>
  <cp:revision>194</cp:revision>
  <cp:lastPrinted>2024-01-10T09:52:55Z</cp:lastPrinted>
  <dcterms:created xsi:type="dcterms:W3CDTF">2022-02-25T10:38:24Z</dcterms:created>
  <dcterms:modified xsi:type="dcterms:W3CDTF">2024-01-17T14:20:21Z</dcterms:modified>
</cp:coreProperties>
</file>