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25" r:id="rId1"/>
  </p:sldMasterIdLst>
  <p:notesMasterIdLst>
    <p:notesMasterId r:id="rId22"/>
  </p:notesMasterIdLst>
  <p:handoutMasterIdLst>
    <p:handoutMasterId r:id="rId23"/>
  </p:handoutMasterIdLst>
  <p:sldIdLst>
    <p:sldId id="347" r:id="rId2"/>
    <p:sldId id="324" r:id="rId3"/>
    <p:sldId id="323" r:id="rId4"/>
    <p:sldId id="328" r:id="rId5"/>
    <p:sldId id="337" r:id="rId6"/>
    <p:sldId id="344" r:id="rId7"/>
    <p:sldId id="325" r:id="rId8"/>
    <p:sldId id="336" r:id="rId9"/>
    <p:sldId id="357" r:id="rId10"/>
    <p:sldId id="353" r:id="rId11"/>
    <p:sldId id="358" r:id="rId12"/>
    <p:sldId id="366" r:id="rId13"/>
    <p:sldId id="367" r:id="rId14"/>
    <p:sldId id="330" r:id="rId15"/>
    <p:sldId id="341" r:id="rId16"/>
    <p:sldId id="345" r:id="rId17"/>
    <p:sldId id="348" r:id="rId18"/>
    <p:sldId id="342" r:id="rId19"/>
    <p:sldId id="349" r:id="rId20"/>
    <p:sldId id="316" r:id="rId21"/>
  </p:sldIdLst>
  <p:sldSz cx="12192000" cy="6858000"/>
  <p:notesSz cx="6800850" cy="9932988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Автор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19AD7"/>
    <a:srgbClr val="EC7024"/>
    <a:srgbClr val="F8D5CC"/>
    <a:srgbClr val="FBEBE8"/>
    <a:srgbClr val="000000"/>
    <a:srgbClr val="AFCFF0"/>
    <a:srgbClr val="79AFE6"/>
    <a:srgbClr val="AD5017"/>
    <a:srgbClr val="003BF6"/>
    <a:srgbClr val="1200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475" autoAdjust="0"/>
    <p:restoredTop sz="94111" autoAdjust="0"/>
  </p:normalViewPr>
  <p:slideViewPr>
    <p:cSldViewPr snapToGrid="0">
      <p:cViewPr varScale="1">
        <p:scale>
          <a:sx n="109" d="100"/>
          <a:sy n="109" d="100"/>
        </p:scale>
        <p:origin x="126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391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4129769842757312E-2"/>
          <c:y val="2.9017943408983681E-2"/>
          <c:w val="0.88289455193407251"/>
          <c:h val="0.8412088851882789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Лист1!$C$1</c:f>
              <c:strCache>
                <c:ptCount val="1"/>
                <c:pt idx="0">
                  <c:v>Дети
дошкольники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Лист1!$B$2</c:f>
              <c:numCache>
                <c:formatCode>General</c:formatCode>
                <c:ptCount val="1"/>
              </c:numCache>
            </c:numRef>
          </c:cat>
          <c:val>
            <c:numRef>
              <c:f>Лист1!$C$2</c:f>
              <c:numCache>
                <c:formatCode>General</c:formatCode>
                <c:ptCount val="1"/>
                <c:pt idx="0">
                  <c:v>74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F12-43A4-83F1-BB83DC790B4B}"/>
            </c:ext>
          </c:extLst>
        </c:ser>
        <c:ser>
          <c:idx val="1"/>
          <c:order val="1"/>
          <c:tx>
            <c:strRef>
              <c:f>Лист1!$D$1</c:f>
              <c:strCache>
                <c:ptCount val="1"/>
                <c:pt idx="0">
                  <c:v>Дети
7-11 лет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Лист1!$B$2</c:f>
              <c:numCache>
                <c:formatCode>General</c:formatCode>
                <c:ptCount val="1"/>
              </c:numCache>
            </c:numRef>
          </c:cat>
          <c:val>
            <c:numRef>
              <c:f>Лист1!$D$2</c:f>
              <c:numCache>
                <c:formatCode>General</c:formatCode>
                <c:ptCount val="1"/>
                <c:pt idx="0">
                  <c:v>90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F12-43A4-83F1-BB83DC790B4B}"/>
            </c:ext>
          </c:extLst>
        </c:ser>
        <c:ser>
          <c:idx val="2"/>
          <c:order val="2"/>
          <c:tx>
            <c:strRef>
              <c:f>Лист1!$E$1</c:f>
              <c:strCache>
                <c:ptCount val="1"/>
                <c:pt idx="0">
                  <c:v>Подростки
12-17 лет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cat>
            <c:numRef>
              <c:f>Лист1!$B$2</c:f>
              <c:numCache>
                <c:formatCode>General</c:formatCode>
                <c:ptCount val="1"/>
              </c:numCache>
            </c:numRef>
          </c:cat>
          <c:val>
            <c:numRef>
              <c:f>Лист1!$E$2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F12-43A4-83F1-BB83DC790B4B}"/>
            </c:ext>
          </c:extLst>
        </c:ser>
        <c:ser>
          <c:idx val="3"/>
          <c:order val="3"/>
          <c:tx>
            <c:strRef>
              <c:f>Лист1!$F$1</c:f>
              <c:strCache>
                <c:ptCount val="1"/>
                <c:pt idx="0">
                  <c:v>Молодежь
18-30 лет</c:v>
                </c:pt>
              </c:strCache>
            </c:strRef>
          </c:tx>
          <c:spPr>
            <a:solidFill>
              <a:srgbClr val="FBEBE8"/>
            </a:solidFill>
            <a:ln>
              <a:noFill/>
            </a:ln>
            <a:effectLst/>
          </c:spPr>
          <c:invertIfNegative val="0"/>
          <c:cat>
            <c:numRef>
              <c:f>Лист1!$B$2</c:f>
              <c:numCache>
                <c:formatCode>General</c:formatCode>
                <c:ptCount val="1"/>
              </c:numCache>
            </c:numRef>
          </c:cat>
          <c:val>
            <c:numRef>
              <c:f>Лист1!$F$2</c:f>
              <c:numCache>
                <c:formatCode>General</c:formatCode>
                <c:ptCount val="1"/>
                <c:pt idx="0">
                  <c:v>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EF12-43A4-83F1-BB83DC790B4B}"/>
            </c:ext>
          </c:extLst>
        </c:ser>
        <c:ser>
          <c:idx val="4"/>
          <c:order val="4"/>
          <c:tx>
            <c:strRef>
              <c:f>Лист1!$G$1</c:f>
              <c:strCache>
                <c:ptCount val="1"/>
                <c:pt idx="0">
                  <c:v>Взрослые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numRef>
              <c:f>Лист1!$B$2</c:f>
              <c:numCache>
                <c:formatCode>General</c:formatCode>
                <c:ptCount val="1"/>
              </c:numCache>
            </c:numRef>
          </c:cat>
          <c:val>
            <c:numRef>
              <c:f>Лист1!$G$2</c:f>
              <c:numCache>
                <c:formatCode>General</c:formatCode>
                <c:ptCount val="1"/>
                <c:pt idx="0">
                  <c:v>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EF12-43A4-83F1-BB83DC790B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89424304"/>
        <c:axId val="289423912"/>
      </c:barChart>
      <c:catAx>
        <c:axId val="289424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89423912"/>
        <c:crosses val="autoZero"/>
        <c:auto val="1"/>
        <c:lblAlgn val="ctr"/>
        <c:lblOffset val="100"/>
        <c:noMultiLvlLbl val="0"/>
      </c:catAx>
      <c:valAx>
        <c:axId val="2894239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89424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3457320973726142"/>
          <c:y val="0.89317181565913961"/>
          <c:w val="0.74997045790251116"/>
          <c:h val="9.512601929840333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Лист1!$C$1</c:f>
              <c:strCache>
                <c:ptCount val="1"/>
                <c:pt idx="0">
                  <c:v>Дети
дошкольники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Лист1!$B$2</c:f>
              <c:numCache>
                <c:formatCode>General</c:formatCode>
                <c:ptCount val="1"/>
              </c:numCache>
            </c:numRef>
          </c:cat>
          <c:val>
            <c:numRef>
              <c:f>Лист1!$C$2</c:f>
              <c:numCache>
                <c:formatCode>General</c:formatCode>
                <c:ptCount val="1"/>
                <c:pt idx="0">
                  <c:v>30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CBB-450E-BF4C-872ECDA655A1}"/>
            </c:ext>
          </c:extLst>
        </c:ser>
        <c:ser>
          <c:idx val="1"/>
          <c:order val="1"/>
          <c:tx>
            <c:strRef>
              <c:f>Лист1!$D$1</c:f>
              <c:strCache>
                <c:ptCount val="1"/>
                <c:pt idx="0">
                  <c:v>Дети
7-11 лет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Лист1!$B$2</c:f>
              <c:numCache>
                <c:formatCode>General</c:formatCode>
                <c:ptCount val="1"/>
              </c:numCache>
            </c:numRef>
          </c:cat>
          <c:val>
            <c:numRef>
              <c:f>Лист1!$D$2</c:f>
              <c:numCache>
                <c:formatCode>General</c:formatCode>
                <c:ptCount val="1"/>
                <c:pt idx="0">
                  <c:v>78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CBB-450E-BF4C-872ECDA655A1}"/>
            </c:ext>
          </c:extLst>
        </c:ser>
        <c:ser>
          <c:idx val="2"/>
          <c:order val="2"/>
          <c:tx>
            <c:strRef>
              <c:f>Лист1!$E$1</c:f>
              <c:strCache>
                <c:ptCount val="1"/>
                <c:pt idx="0">
                  <c:v>Подростки
12-17 лет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cat>
            <c:numRef>
              <c:f>Лист1!$B$2</c:f>
              <c:numCache>
                <c:formatCode>General</c:formatCode>
                <c:ptCount val="1"/>
              </c:numCache>
            </c:numRef>
          </c:cat>
          <c:val>
            <c:numRef>
              <c:f>Лист1!$E$2</c:f>
              <c:numCache>
                <c:formatCode>General</c:formatCode>
                <c:ptCount val="1"/>
                <c:pt idx="0">
                  <c:v>45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CCBB-450E-BF4C-872ECDA655A1}"/>
            </c:ext>
          </c:extLst>
        </c:ser>
        <c:ser>
          <c:idx val="3"/>
          <c:order val="3"/>
          <c:tx>
            <c:strRef>
              <c:f>Лист1!$F$1</c:f>
              <c:strCache>
                <c:ptCount val="1"/>
                <c:pt idx="0">
                  <c:v>Молодежь
18-30 лет</c:v>
                </c:pt>
              </c:strCache>
            </c:strRef>
          </c:tx>
          <c:spPr>
            <a:solidFill>
              <a:srgbClr val="FBEBE8"/>
            </a:solidFill>
            <a:ln>
              <a:noFill/>
            </a:ln>
            <a:effectLst/>
          </c:spPr>
          <c:invertIfNegative val="0"/>
          <c:cat>
            <c:numRef>
              <c:f>Лист1!$B$2</c:f>
              <c:numCache>
                <c:formatCode>General</c:formatCode>
                <c:ptCount val="1"/>
              </c:numCache>
            </c:numRef>
          </c:cat>
          <c:val>
            <c:numRef>
              <c:f>Лист1!$F$2</c:f>
              <c:numCache>
                <c:formatCode>General</c:formatCode>
                <c:ptCount val="1"/>
                <c:pt idx="0">
                  <c:v>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CCBB-450E-BF4C-872ECDA655A1}"/>
            </c:ext>
          </c:extLst>
        </c:ser>
        <c:ser>
          <c:idx val="4"/>
          <c:order val="4"/>
          <c:tx>
            <c:strRef>
              <c:f>Лист1!$G$1</c:f>
              <c:strCache>
                <c:ptCount val="1"/>
                <c:pt idx="0">
                  <c:v>Взрослые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numRef>
              <c:f>Лист1!$B$2</c:f>
              <c:numCache>
                <c:formatCode>General</c:formatCode>
                <c:ptCount val="1"/>
              </c:numCache>
            </c:numRef>
          </c:cat>
          <c:val>
            <c:numRef>
              <c:f>Лист1!$G$2</c:f>
              <c:numCache>
                <c:formatCode>General</c:formatCode>
                <c:ptCount val="1"/>
                <c:pt idx="0">
                  <c:v>109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CCBB-450E-BF4C-872ECDA655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89425088"/>
        <c:axId val="289425480"/>
      </c:barChart>
      <c:catAx>
        <c:axId val="289425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89425480"/>
        <c:crosses val="autoZero"/>
        <c:auto val="1"/>
        <c:lblAlgn val="ctr"/>
        <c:lblOffset val="100"/>
        <c:noMultiLvlLbl val="0"/>
      </c:catAx>
      <c:valAx>
        <c:axId val="289425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894250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2549017644564056"/>
          <c:y val="0.8821073737914068"/>
          <c:w val="0.78857312256073964"/>
          <c:h val="9.512601929840333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E26D37A0-F398-4276-AAF6-E62AA90BC97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7035" cy="4983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7D96B402-FD6E-4995-8160-C6DD76DAAC5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2241" y="0"/>
            <a:ext cx="2947035" cy="4983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2232A6F-6F1A-4456-9C02-F2411A73298B}" type="datetime1">
              <a:rPr lang="ru-RU" smtClean="0"/>
              <a:t>11.06.2025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67BA7967-B488-405D-84A2-64F6D9128F3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4615"/>
            <a:ext cx="2947035" cy="4983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6A65115A-3EB4-4B47-8F4B-4F42519BF90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2241" y="9434615"/>
            <a:ext cx="2947035" cy="4983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D0885D5-D443-4228-8B2C-B9DF9A30D5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789139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7035" cy="4983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2241" y="0"/>
            <a:ext cx="2947035" cy="4983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78B3CE8-2699-49DC-8B79-822EC73CE3FE}" type="datetime1">
              <a:rPr lang="ru-RU" noProof="0" smtClean="0"/>
              <a:t>11.06.2025</a:t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9475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085" y="4780250"/>
            <a:ext cx="5440680" cy="39111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4615"/>
            <a:ext cx="2947035" cy="4983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2241" y="9434615"/>
            <a:ext cx="2947035" cy="4983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9D2F9AB-3C90-481E-8C34-4F549BF455D7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89171794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69D2F9AB-3C90-481E-8C34-4F549BF455D7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5568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775476F-A808-1F46-A368-07984F6DA22E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48629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775476F-A808-1F46-A368-07984F6DA22E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45235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775476F-A808-1F46-A368-07984F6DA22E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5603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775476F-A808-1F46-A368-07984F6DA22E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9526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775476F-A808-1F46-A368-07984F6DA22E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12457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69D2F9AB-3C90-481E-8C34-4F549BF455D7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45217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69D2F9AB-3C90-481E-8C34-4F549BF455D7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31503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775476F-A808-1F46-A368-07984F6DA22E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84030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775476F-A808-1F46-A368-07984F6DA22E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43689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775476F-A808-1F46-A368-07984F6DA22E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15999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69D2F9AB-3C90-481E-8C34-4F549BF455D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9615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MD"/>
            </a:defPPr>
          </a:lstStyle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MD"/>
            </a:defPPr>
          </a:lstStyle>
          <a:p>
            <a:pPr rtl="0"/>
            <a:fld id="{0775476F-A808-1F46-A368-07984F6DA22E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4702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775476F-A808-1F46-A368-07984F6DA22E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7477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69D2F9AB-3C90-481E-8C34-4F549BF455D7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65617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69D2F9AB-3C90-481E-8C34-4F549BF455D7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8251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775476F-A808-1F46-A368-07984F6DA22E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60452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775476F-A808-1F46-A368-07984F6DA22E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95226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69D2F9AB-3C90-481E-8C34-4F549BF455D7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96876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775476F-A808-1F46-A368-07984F6DA22E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49288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rtlCol="0"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  <p:sp>
        <p:nvSpPr>
          <p:cNvPr id="8" name="Дата 7">
            <a:extLst>
              <a:ext uri="{FF2B5EF4-FFF2-40B4-BE49-F238E27FC236}">
                <a16:creationId xmlns:a16="http://schemas.microsoft.com/office/drawing/2014/main" xmlns="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 rtlCol="0"/>
          <a:lstStyle/>
          <a:p>
            <a:pPr rtl="0"/>
            <a:fld id="{DA91D4A7-14A7-4DC2-A3ED-950DB07F3D2F}" type="datetime1">
              <a:rPr lang="ru-RU" noProof="0" smtClean="0"/>
              <a:t>11.06.2025</a:t>
            </a:fld>
            <a:endParaRPr lang="ru-RU" noProof="0"/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xmlns="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5363" y="6423914"/>
            <a:ext cx="1052510" cy="365125"/>
          </a:xfrm>
        </p:spPr>
        <p:txBody>
          <a:bodyPr rtlCol="0"/>
          <a:lstStyle/>
          <a:p>
            <a:pPr rtl="0"/>
            <a:fld id="{3A98EE3D-8CD1-4C3F-BD1C-C98C9596463C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1" name="Нижний колонтитул 5">
            <a:extLst>
              <a:ext uri="{FF2B5EF4-FFF2-40B4-BE49-F238E27FC236}">
                <a16:creationId xmlns:a16="http://schemas.microsoft.com/office/drawing/2014/main" xmlns="" id="{3FB45199-F13E-4CB5-AF62-71432CD48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101" y="6423914"/>
            <a:ext cx="6818262" cy="365125"/>
          </a:xfrm>
        </p:spPr>
        <p:txBody>
          <a:bodyPr rtlCol="0"/>
          <a:lstStyle/>
          <a:p>
            <a:pPr algn="l" rtl="0"/>
            <a:r>
              <a:rPr lang="ru-RU" noProof="0"/>
              <a:t>Преподавать курс</a:t>
            </a:r>
          </a:p>
        </p:txBody>
      </p:sp>
    </p:spTree>
    <p:extLst>
      <p:ext uri="{BB962C8B-B14F-4D97-AF65-F5344CB8AC3E}">
        <p14:creationId xmlns:p14="http://schemas.microsoft.com/office/powerpoint/2010/main" val="3800925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рисунка с подписью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79842E67-35F4-4EC2-B5B4-6D02111EDAD7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441959" y="641101"/>
            <a:ext cx="3702877" cy="5749461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10" name="Рисунок 2">
            <a:extLst>
              <a:ext uri="{FF2B5EF4-FFF2-40B4-BE49-F238E27FC236}">
                <a16:creationId xmlns:a16="http://schemas.microsoft.com/office/drawing/2014/main" xmlns="" id="{6553049D-F1F2-4E3C-B0A3-D2BCB35B18A8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047164" y="641101"/>
            <a:ext cx="3702877" cy="5749461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791EB1F-E7C6-4FF7-BE74-BEF6056BA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4457" y="457200"/>
            <a:ext cx="3790884" cy="1600200"/>
          </a:xfrm>
        </p:spPr>
        <p:txBody>
          <a:bodyPr rtlCol="0" anchor="b">
            <a:normAutofit/>
          </a:bodyPr>
          <a:lstStyle>
            <a:lvl1pPr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06B7143-9C17-4A62-9B23-F2717C5008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 rtlCol="0"/>
          <a:lstStyle/>
          <a:p>
            <a:pPr rtl="0"/>
            <a:fld id="{6F87ACF0-6AFC-44F9-8095-8440005E65BF}" type="datetime1">
              <a:rPr lang="ru-RU" noProof="0" smtClean="0"/>
              <a:t>11.06.2025</a:t>
            </a:fld>
            <a:endParaRPr lang="ru-RU" noProof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DD0075C-AB97-4D80-BF0E-6D96D0A8F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5363" y="6423914"/>
            <a:ext cx="1052510" cy="365125"/>
          </a:xfrm>
        </p:spPr>
        <p:txBody>
          <a:bodyPr rtlCol="0"/>
          <a:lstStyle/>
          <a:p>
            <a:pPr rtl="0"/>
            <a:fld id="{F603CDE5-C1D8-4EDD-870F-A498BAFA520F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1" name="Объект 8">
            <a:extLst>
              <a:ext uri="{FF2B5EF4-FFF2-40B4-BE49-F238E27FC236}">
                <a16:creationId xmlns:a16="http://schemas.microsoft.com/office/drawing/2014/main" xmlns="" id="{8C645043-BE6A-4D32-ACA9-AB593DA6BC9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144457" y="2057400"/>
            <a:ext cx="3791456" cy="3862388"/>
          </a:xfrm>
        </p:spPr>
        <p:txBody>
          <a:bodyPr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2" name="Нижний колонтитул 5">
            <a:extLst>
              <a:ext uri="{FF2B5EF4-FFF2-40B4-BE49-F238E27FC236}">
                <a16:creationId xmlns:a16="http://schemas.microsoft.com/office/drawing/2014/main" xmlns="" id="{3D444C08-6A3A-4BFB-9494-43F3DE33E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101" y="6423914"/>
            <a:ext cx="6818262" cy="365125"/>
          </a:xfrm>
        </p:spPr>
        <p:txBody>
          <a:bodyPr rtlCol="0"/>
          <a:lstStyle/>
          <a:p>
            <a:pPr algn="l" rtl="0"/>
            <a:r>
              <a:rPr lang="ru-RU" noProof="0"/>
              <a:t>Преподавать курс</a:t>
            </a:r>
          </a:p>
        </p:txBody>
      </p:sp>
    </p:spTree>
    <p:extLst>
      <p:ext uri="{BB962C8B-B14F-4D97-AF65-F5344CB8AC3E}">
        <p14:creationId xmlns:p14="http://schemas.microsoft.com/office/powerpoint/2010/main" val="1445521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рисунка с Caption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79842E67-35F4-4EC2-B5B4-6D02111EDAD7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441959" y="641101"/>
            <a:ext cx="3702877" cy="5749461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10" name="Рисунок 2">
            <a:extLst>
              <a:ext uri="{FF2B5EF4-FFF2-40B4-BE49-F238E27FC236}">
                <a16:creationId xmlns:a16="http://schemas.microsoft.com/office/drawing/2014/main" xmlns="" id="{6553049D-F1F2-4E3C-B0A3-D2BCB35B18A8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4244562" y="641101"/>
            <a:ext cx="3702877" cy="5749461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791EB1F-E7C6-4FF7-BE74-BEF6056BA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5530" y="457200"/>
            <a:ext cx="3577394" cy="1600200"/>
          </a:xfrm>
        </p:spPr>
        <p:txBody>
          <a:bodyPr rtlCol="0" anchor="b">
            <a:normAutofit/>
          </a:bodyPr>
          <a:lstStyle>
            <a:lvl1pPr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06B7143-9C17-4A62-9B23-F2717C5008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 rtlCol="0"/>
          <a:lstStyle/>
          <a:p>
            <a:pPr rtl="0"/>
            <a:fld id="{5F90F6BC-577E-4608-8EAC-C04E459CF2B7}" type="datetime1">
              <a:rPr lang="ru-RU" noProof="0" smtClean="0"/>
              <a:t>11.06.2025</a:t>
            </a:fld>
            <a:endParaRPr lang="ru-RU" noProof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DD0075C-AB97-4D80-BF0E-6D96D0A8F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5363" y="6423914"/>
            <a:ext cx="1052510" cy="365125"/>
          </a:xfrm>
        </p:spPr>
        <p:txBody>
          <a:bodyPr rtlCol="0"/>
          <a:lstStyle/>
          <a:p>
            <a:pPr rtl="0"/>
            <a:fld id="{F603CDE5-C1D8-4EDD-870F-A498BAFA520F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1" name="Объект 8">
            <a:extLst>
              <a:ext uri="{FF2B5EF4-FFF2-40B4-BE49-F238E27FC236}">
                <a16:creationId xmlns:a16="http://schemas.microsoft.com/office/drawing/2014/main" xmlns="" id="{8C645043-BE6A-4D32-ACA9-AB593DA6BC9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355530" y="2057400"/>
            <a:ext cx="3577934" cy="3862388"/>
          </a:xfrm>
        </p:spPr>
        <p:txBody>
          <a:bodyPr rtlCol="0"/>
          <a:lstStyle>
            <a:lvl1pPr marL="0" indent="0">
              <a:lnSpc>
                <a:spcPct val="90000"/>
              </a:lnSpc>
              <a:buNone/>
              <a:defRPr lang="ru-RU" sz="1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306000" indent="-306000">
              <a:defRPr/>
            </a:lvl2pPr>
            <a:lvl3pPr marL="306000" indent="-306000">
              <a:defRPr/>
            </a:lvl3pPr>
            <a:lvl4pPr marL="306000" indent="-306000">
              <a:defRPr/>
            </a:lvl4pPr>
            <a:lvl5pPr marL="306000" indent="-306000">
              <a:defRPr/>
            </a:lvl5pPr>
          </a:lstStyle>
          <a:p>
            <a:pPr marL="216000" lvl="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" panose="05000000000000000000" pitchFamily="2" charset="2"/>
              <a:buChar char="§"/>
            </a:pPr>
            <a:r>
              <a:rPr lang="ru-RU" noProof="0" dirty="0"/>
              <a:t>Щелкните, чтобы изменить стили текста образца слайда</a:t>
            </a:r>
          </a:p>
          <a:p>
            <a:pPr marL="216000" lvl="1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" panose="05000000000000000000" pitchFamily="2" charset="2"/>
              <a:buChar char="§"/>
            </a:pPr>
            <a:r>
              <a:rPr lang="ru-RU" noProof="0" dirty="0"/>
              <a:t>Второй уровень</a:t>
            </a:r>
          </a:p>
        </p:txBody>
      </p:sp>
      <p:sp>
        <p:nvSpPr>
          <p:cNvPr id="9" name="Нижний колонтитул 5">
            <a:extLst>
              <a:ext uri="{FF2B5EF4-FFF2-40B4-BE49-F238E27FC236}">
                <a16:creationId xmlns:a16="http://schemas.microsoft.com/office/drawing/2014/main" xmlns="" id="{FE695AAC-8311-4518-A219-DE58BF92A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101" y="6423914"/>
            <a:ext cx="6818262" cy="365125"/>
          </a:xfrm>
        </p:spPr>
        <p:txBody>
          <a:bodyPr rtlCol="0"/>
          <a:lstStyle/>
          <a:p>
            <a:pPr algn="l" rtl="0"/>
            <a:r>
              <a:rPr lang="ru-RU" noProof="0"/>
              <a:t>Преподавать курс</a:t>
            </a:r>
          </a:p>
        </p:txBody>
      </p:sp>
    </p:spTree>
    <p:extLst>
      <p:ext uri="{BB962C8B-B14F-4D97-AF65-F5344CB8AC3E}">
        <p14:creationId xmlns:p14="http://schemas.microsoft.com/office/powerpoint/2010/main" val="9179567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8119868" y="5356067"/>
            <a:ext cx="3625595" cy="1000782"/>
          </a:xfrm>
          <a:solidFill>
            <a:srgbClr val="465359"/>
          </a:solidFill>
        </p:spPr>
        <p:txBody>
          <a:bodyPr lIns="91440" tIns="0" rIns="91440" bIns="0" rtlCol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19869" y="453642"/>
            <a:ext cx="3625595" cy="4826023"/>
          </a:xfrm>
          <a:solidFill>
            <a:schemeClr val="accent1"/>
          </a:solidFill>
        </p:spPr>
        <p:txBody>
          <a:bodyPr tIns="0" bIns="0" rtlCol="0" anchor="ctr" anchorCtr="0">
            <a:noAutofit/>
          </a:bodyPr>
          <a:lstStyle>
            <a:lvl1pPr algn="ctr"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Рисунок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439766" y="453642"/>
            <a:ext cx="7602421" cy="5903207"/>
          </a:xfrm>
          <a:solidFill>
            <a:schemeClr val="bg1">
              <a:lumMod val="85000"/>
            </a:schemeClr>
          </a:solidFill>
        </p:spPr>
        <p:txBody>
          <a:bodyPr lIns="457200" tIns="457200" rtlCol="0"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 rtlCol="0"/>
          <a:lstStyle>
            <a:lvl1pPr>
              <a:defRPr/>
            </a:lvl1pPr>
          </a:lstStyle>
          <a:p>
            <a:pPr rtl="0"/>
            <a:fld id="{ACA29BBE-78DF-4453-B9B9-E817BB50C0AF}" type="datetime1">
              <a:rPr lang="ru-RU" noProof="0" smtClean="0"/>
              <a:t>11.06.2025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55101" y="6423914"/>
            <a:ext cx="6818262" cy="365125"/>
          </a:xfrm>
        </p:spPr>
        <p:txBody>
          <a:bodyPr rtlCol="0"/>
          <a:lstStyle/>
          <a:p>
            <a:pPr algn="l" rtl="0"/>
            <a:r>
              <a:rPr lang="ru-RU" noProof="0"/>
              <a:t>Преподавать курс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795363" y="6423914"/>
            <a:ext cx="1052510" cy="365125"/>
          </a:xfrm>
        </p:spPr>
        <p:txBody>
          <a:bodyPr rtlCol="0"/>
          <a:lstStyle/>
          <a:p>
            <a:pPr rtl="0"/>
            <a:fld id="{3A98EE3D-8CD1-4C3F-BD1C-C98C9596463C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617903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C81F13A5-61B9-419A-9B13-8BD37BE2841E}"/>
              </a:ext>
            </a:extLst>
          </p:cNvPr>
          <p:cNvSpPr/>
          <p:nvPr userDrawn="1"/>
        </p:nvSpPr>
        <p:spPr>
          <a:xfrm>
            <a:off x="446532" y="4199467"/>
            <a:ext cx="11296732" cy="2191098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latin typeface="Calibri" panose="020F0502020204030204" pitchFamily="34" charset="0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12206A44-565D-4C18-8891-86387B901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9226" y="4262316"/>
            <a:ext cx="9391524" cy="988332"/>
          </a:xfrm>
        </p:spPr>
        <p:txBody>
          <a:bodyPr rtlCol="0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xmlns="" id="{5B084B74-38B3-42C8-B8E4-A0D13B059E9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1325" y="606425"/>
            <a:ext cx="11304588" cy="3536950"/>
          </a:xfrm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75F22525-79A2-451F-9944-47D4183A45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 rtlCol="0"/>
          <a:lstStyle/>
          <a:p>
            <a:pPr rtl="0"/>
            <a:fld id="{A6AE71F9-4DED-41B1-BC3E-0AA05A674437}" type="datetime1">
              <a:rPr lang="ru-RU" noProof="0" smtClean="0"/>
              <a:t>11.06.2025</a:t>
            </a:fld>
            <a:endParaRPr lang="ru-RU" noProof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8B9B8C25-AF44-4D9D-A667-69D9A92B1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5363" y="6423914"/>
            <a:ext cx="1052510" cy="365125"/>
          </a:xfrm>
        </p:spPr>
        <p:txBody>
          <a:bodyPr rtlCol="0"/>
          <a:lstStyle/>
          <a:p>
            <a:pPr rtl="0"/>
            <a:fld id="{F603CDE5-C1D8-4EDD-870F-A498BAFA520F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FF54790-C8AC-4CF8-8E89-80C5C90F3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101" y="6423914"/>
            <a:ext cx="6818262" cy="365125"/>
          </a:xfrm>
        </p:spPr>
        <p:txBody>
          <a:bodyPr rtlCol="0"/>
          <a:lstStyle/>
          <a:p>
            <a:pPr algn="l" rtl="0"/>
            <a:r>
              <a:rPr lang="ru-RU" noProof="0"/>
              <a:t>Преподавать курс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xmlns="" id="{85EB5327-3B98-4D40-987B-863866194FF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8863" y="5303610"/>
            <a:ext cx="9391888" cy="614363"/>
          </a:xfrm>
        </p:spPr>
        <p:txBody>
          <a:bodyPr rtlCol="0">
            <a:normAutofit/>
          </a:bodyPr>
          <a:lstStyle>
            <a:lvl1pPr marL="0" indent="0">
              <a:buNone/>
              <a:defRPr sz="1600">
                <a:solidFill>
                  <a:schemeClr val="bg2">
                    <a:lumMod val="75000"/>
                  </a:schemeClr>
                </a:solidFill>
              </a:defRPr>
            </a:lvl1pPr>
            <a:lvl2pPr marL="324000" indent="0">
              <a:buNone/>
              <a:defRPr/>
            </a:lvl2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</p:spTree>
    <p:extLst>
      <p:ext uri="{BB962C8B-B14F-4D97-AF65-F5344CB8AC3E}">
        <p14:creationId xmlns:p14="http://schemas.microsoft.com/office/powerpoint/2010/main" val="21305299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содержимое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7BB4DE27-1913-8274-9943-46641EA0DAB7}"/>
              </a:ext>
            </a:extLst>
          </p:cNvPr>
          <p:cNvSpPr/>
          <p:nvPr userDrawn="1"/>
        </p:nvSpPr>
        <p:spPr>
          <a:xfrm>
            <a:off x="1174276" y="-756"/>
            <a:ext cx="9843449" cy="56904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D"/>
            </a:defPPr>
          </a:lstStyle>
          <a:p>
            <a:pPr algn="ctr" rtl="0"/>
            <a:endParaRPr lang="ru-RU" noProof="0">
              <a:solidFill>
                <a:schemeClr val="bg1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F901AB4A-AE17-BFA4-697C-75EC6407E147}"/>
              </a:ext>
            </a:extLst>
          </p:cNvPr>
          <p:cNvSpPr/>
          <p:nvPr userDrawn="1"/>
        </p:nvSpPr>
        <p:spPr>
          <a:xfrm>
            <a:off x="1604189" y="-13446"/>
            <a:ext cx="8983623" cy="525779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D"/>
            </a:defPPr>
          </a:lstStyle>
          <a:p>
            <a:pPr algn="ctr" rtl="0"/>
            <a:endParaRPr lang="ru-RU" noProof="0"/>
          </a:p>
        </p:txBody>
      </p:sp>
      <p:pic>
        <p:nvPicPr>
          <p:cNvPr id="11" name="Рисунок 10" descr="Изображение моллюска, насекомого&#10;&#10;Автоматически созданное описание">
            <a:extLst>
              <a:ext uri="{FF2B5EF4-FFF2-40B4-BE49-F238E27FC236}">
                <a16:creationId xmlns:a16="http://schemas.microsoft.com/office/drawing/2014/main" xmlns="" id="{1C7F01FE-99A8-35BD-05A1-6D93A2578E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833" y="5110810"/>
            <a:ext cx="1207554" cy="35451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E66660DF-FD7A-4340-E854-B4680A6B88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02474" y="-1953000"/>
            <a:ext cx="1485900" cy="53721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8028" y="1389888"/>
            <a:ext cx="8695944" cy="1325880"/>
          </a:xfrm>
        </p:spPr>
        <p:txBody>
          <a:bodyPr rtlCol="0"/>
          <a:lstStyle>
            <a:lvl1pPr algn="ctr">
              <a:defRPr lang="ru-MD">
                <a:latin typeface="Baskerville" panose="02020502070401020303" pitchFamily="18" charset="0"/>
                <a:ea typeface="Baskerville" panose="02020502070401020303" pitchFamily="18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223516" y="2651760"/>
            <a:ext cx="7744968" cy="2697480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lang="ru-MD" sz="20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  <a:lvl2pPr algn="ctr">
              <a:lnSpc>
                <a:spcPct val="100000"/>
              </a:lnSpc>
              <a:defRPr lang="ru-MD" sz="18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2pPr>
            <a:lvl3pPr algn="ctr">
              <a:defRPr lang="ru-MD" sz="16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3pPr>
            <a:lvl4pPr algn="ctr">
              <a:defRPr lang="ru-MD" sz="14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4pPr>
            <a:lvl5pPr algn="ctr">
              <a:defRPr lang="ru-MD" sz="14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endParaRPr lang="ru-RU" noProof="0"/>
          </a:p>
        </p:txBody>
      </p:sp>
      <p:sp>
        <p:nvSpPr>
          <p:cNvPr id="14" name="Нижний колонтитул 13">
            <a:extLst>
              <a:ext uri="{FF2B5EF4-FFF2-40B4-BE49-F238E27FC236}">
                <a16:creationId xmlns:a16="http://schemas.microsoft.com/office/drawing/2014/main" xmlns="" id="{2F05D25C-B703-1868-603E-D468EF44D79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ru-MD"/>
            </a:defPPr>
          </a:lstStyle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15" name="Номер слайда 14">
            <a:extLst>
              <a:ext uri="{FF2B5EF4-FFF2-40B4-BE49-F238E27FC236}">
                <a16:creationId xmlns:a16="http://schemas.microsoft.com/office/drawing/2014/main" xmlns="" id="{D8FDB2CC-A975-BC07-042A-228D387E516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ru-MD"/>
            </a:defPPr>
          </a:lstStyle>
          <a:p>
            <a:pPr rtl="0"/>
            <a:fld id="{294A09A9-5501-47C1-A89A-A340965A2BE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030647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ткани&#10;&#10;Автоматически созданное описание">
            <a:extLst>
              <a:ext uri="{FF2B5EF4-FFF2-40B4-BE49-F238E27FC236}">
                <a16:creationId xmlns:a16="http://schemas.microsoft.com/office/drawing/2014/main" xmlns="" id="{E0606CB6-3E28-F128-51B5-3786D74048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013" y="1162701"/>
            <a:ext cx="1562100" cy="4394200"/>
          </a:xfrm>
          <a:prstGeom prst="rect">
            <a:avLst/>
          </a:prstGeom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E64BBC1B-7DD9-DA00-15CC-B446DA472005}"/>
              </a:ext>
            </a:extLst>
          </p:cNvPr>
          <p:cNvSpPr/>
          <p:nvPr userDrawn="1"/>
        </p:nvSpPr>
        <p:spPr>
          <a:xfrm>
            <a:off x="0" y="0"/>
            <a:ext cx="6096000" cy="68695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D"/>
            </a:defPPr>
          </a:lstStyle>
          <a:p>
            <a:pPr algn="ctr" rtl="0"/>
            <a:endParaRPr lang="ru-RU" noProof="0"/>
          </a:p>
        </p:txBody>
      </p:sp>
      <p:pic>
        <p:nvPicPr>
          <p:cNvPr id="8" name="Рисунок 7" descr="Изображение цветка, растения&#10;&#10;Автоматически созданное описание">
            <a:extLst>
              <a:ext uri="{FF2B5EF4-FFF2-40B4-BE49-F238E27FC236}">
                <a16:creationId xmlns:a16="http://schemas.microsoft.com/office/drawing/2014/main" xmlns="" id="{C88A03B2-8C41-A023-CB90-5F79A1F01A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235" y="2476883"/>
            <a:ext cx="749300" cy="2755900"/>
          </a:xfrm>
          <a:prstGeom prst="rect">
            <a:avLst/>
          </a:prstGeom>
        </p:spPr>
      </p:pic>
      <p:pic>
        <p:nvPicPr>
          <p:cNvPr id="10" name="Рисунок 9" descr="Цветок крупным планом&#10;&#10;Описание создано автоматически с низкой степенью достоверности">
            <a:extLst>
              <a:ext uri="{FF2B5EF4-FFF2-40B4-BE49-F238E27FC236}">
                <a16:creationId xmlns:a16="http://schemas.microsoft.com/office/drawing/2014/main" xmlns="" id="{9EA6110C-517A-C447-DB03-9A264F112FB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809" y="1695833"/>
            <a:ext cx="1155700" cy="4318000"/>
          </a:xfrm>
          <a:prstGeom prst="rect">
            <a:avLst/>
          </a:prstGeom>
        </p:spPr>
      </p:pic>
      <p:pic>
        <p:nvPicPr>
          <p:cNvPr id="12" name="Рисунок 11" descr="Цветок крупным планом&#10;&#10;Описание создано автоматически с низкой степенью достоверности">
            <a:extLst>
              <a:ext uri="{FF2B5EF4-FFF2-40B4-BE49-F238E27FC236}">
                <a16:creationId xmlns:a16="http://schemas.microsoft.com/office/drawing/2014/main" xmlns="" id="{DC4249CD-2B45-A435-5B21-CFA70421386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749" y="381916"/>
            <a:ext cx="1155700" cy="4318000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7A7568A0-F819-551E-4780-20A651246990}"/>
              </a:ext>
            </a:extLst>
          </p:cNvPr>
          <p:cNvSpPr/>
          <p:nvPr userDrawn="1"/>
        </p:nvSpPr>
        <p:spPr>
          <a:xfrm>
            <a:off x="1024128" y="2162946"/>
            <a:ext cx="3794760" cy="25369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D"/>
            </a:defPPr>
          </a:lstStyle>
          <a:p>
            <a:pPr algn="ctr" rtl="0"/>
            <a:endParaRPr lang="ru-RU" noProof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5711D903-56F9-B09B-0443-A76786804823}"/>
              </a:ext>
            </a:extLst>
          </p:cNvPr>
          <p:cNvSpPr/>
          <p:nvPr userDrawn="1"/>
        </p:nvSpPr>
        <p:spPr>
          <a:xfrm>
            <a:off x="1131655" y="2264499"/>
            <a:ext cx="3585549" cy="233542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D"/>
            </a:defPPr>
          </a:lstStyle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9D91551-9B41-0ACF-0BE6-9D174E695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2184" y="2889504"/>
            <a:ext cx="2852928" cy="1088136"/>
          </a:xfrm>
        </p:spPr>
        <p:txBody>
          <a:bodyPr rtlCol="0"/>
          <a:lstStyle>
            <a:lvl1pPr algn="ctr">
              <a:defRPr lang="ru-MD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19" name="Объект 2">
            <a:extLst>
              <a:ext uri="{FF2B5EF4-FFF2-40B4-BE49-F238E27FC236}">
                <a16:creationId xmlns:a16="http://schemas.microsoft.com/office/drawing/2014/main" xmlns="" id="{545D3FB1-678F-0A9A-CCB6-435CE57DA0F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211312" y="2011680"/>
            <a:ext cx="2999232" cy="2843784"/>
          </a:xfrm>
        </p:spPr>
        <p:txBody>
          <a:bodyPr rtlCol="0" anchor="ctr">
            <a:normAutofit/>
          </a:bodyPr>
          <a:lstStyle>
            <a:lvl1pPr marL="0" indent="0" algn="l">
              <a:lnSpc>
                <a:spcPct val="150000"/>
              </a:lnSpc>
              <a:buNone/>
              <a:defRPr lang="ru-MD" sz="24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  <a:lvl2pPr algn="l">
              <a:lnSpc>
                <a:spcPct val="150000"/>
              </a:lnSpc>
              <a:defRPr lang="ru-MD" sz="20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2pPr>
            <a:lvl3pPr algn="ctr">
              <a:defRPr lang="ru-MD" sz="16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3pPr>
            <a:lvl4pPr algn="ctr">
              <a:defRPr lang="ru-MD" sz="14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4pPr>
            <a:lvl5pPr algn="ctr">
              <a:defRPr lang="ru-MD" sz="14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481084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 rtlCol="0"/>
          <a:lstStyle/>
          <a:p>
            <a:pPr rtl="0"/>
            <a:fld id="{76873F1C-09F0-4972-9955-D44383CF0A5D}" type="datetime1">
              <a:rPr lang="ru-RU" noProof="0" smtClean="0"/>
              <a:t>11.06.2025</a:t>
            </a:fld>
            <a:endParaRPr lang="ru-RU" noProof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795363" y="6423914"/>
            <a:ext cx="1052510" cy="365125"/>
          </a:xfrm>
        </p:spPr>
        <p:txBody>
          <a:bodyPr rtlCol="0"/>
          <a:lstStyle/>
          <a:p>
            <a:pPr rtl="0"/>
            <a:fld id="{3A98EE3D-8CD1-4C3F-BD1C-C98C9596463C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7" name="Нижний колонтитул 5">
            <a:extLst>
              <a:ext uri="{FF2B5EF4-FFF2-40B4-BE49-F238E27FC236}">
                <a16:creationId xmlns:a16="http://schemas.microsoft.com/office/drawing/2014/main" xmlns="" id="{D5D91A8B-765C-4E59-8109-94DA4EA55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101" y="6423914"/>
            <a:ext cx="6818262" cy="365125"/>
          </a:xfrm>
        </p:spPr>
        <p:txBody>
          <a:bodyPr rtlCol="0"/>
          <a:lstStyle/>
          <a:p>
            <a:pPr algn="l" rtl="0"/>
            <a:r>
              <a:rPr lang="ru-RU" noProof="0"/>
              <a:t>Преподавать курс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0F0F318B-B2C4-4893-95F3-E1AB652A1F17}"/>
              </a:ext>
            </a:extLst>
          </p:cNvPr>
          <p:cNvSpPr>
            <a:spLocks noChangeAspect="1"/>
          </p:cNvSpPr>
          <p:nvPr userDrawn="1"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34FB09F2-FC78-4161-B5F8-C064B938B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xmlns="" id="{08CB40EA-D0BA-41DA-91DE-15B4C161DD2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81192" y="2180496"/>
            <a:ext cx="11029615" cy="3678303"/>
          </a:xfrm>
        </p:spPr>
        <p:txBody>
          <a:bodyPr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118494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rtlCol="0"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581192" y="4541417"/>
            <a:ext cx="11029615" cy="600556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AAD7F27B-2BFB-4704-ABC8-D18067549860}" type="datetime1">
              <a:rPr lang="ru-RU" noProof="0" smtClean="0"/>
              <a:t>11.06.2025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Преподавать курс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59F479D-7533-4EEF-A06F-7CD2FE3DB90D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707033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950CE4CA-34EA-472D-A23C-1DE165FCAA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 rtlCol="0"/>
          <a:lstStyle/>
          <a:p>
            <a:pPr rtl="0"/>
            <a:fld id="{F09E3A24-77C2-4FA8-AF4B-6307281B5430}" type="datetime1">
              <a:rPr lang="ru-RU" noProof="0" smtClean="0"/>
              <a:t>11.06.2025</a:t>
            </a:fld>
            <a:endParaRPr lang="ru-RU" noProof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52AC1173-613F-48B1-B860-00397875F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5363" y="6423914"/>
            <a:ext cx="1052510" cy="365125"/>
          </a:xfrm>
        </p:spPr>
        <p:txBody>
          <a:bodyPr rtlCol="0"/>
          <a:lstStyle/>
          <a:p>
            <a:pPr rtl="0"/>
            <a:fld id="{F603CDE5-C1D8-4EDD-870F-A498BAFA520F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Нижний колонтитул 5">
            <a:extLst>
              <a:ext uri="{FF2B5EF4-FFF2-40B4-BE49-F238E27FC236}">
                <a16:creationId xmlns:a16="http://schemas.microsoft.com/office/drawing/2014/main" xmlns="" id="{94036C93-814B-4155-A748-7731CA60A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101" y="6423914"/>
            <a:ext cx="6818262" cy="365125"/>
          </a:xfrm>
        </p:spPr>
        <p:txBody>
          <a:bodyPr rtlCol="0"/>
          <a:lstStyle/>
          <a:p>
            <a:pPr algn="l" rtl="0"/>
            <a:r>
              <a:rPr lang="ru-RU" noProof="0"/>
              <a:t>Преподавать курс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DA4EE69F-D906-40FA-8109-46DF1B1A16FA}"/>
              </a:ext>
            </a:extLst>
          </p:cNvPr>
          <p:cNvSpPr>
            <a:spLocks noChangeAspect="1"/>
          </p:cNvSpPr>
          <p:nvPr userDrawn="1"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xmlns="" id="{7DC41C5E-3615-4EA8-B8E6-E2B196256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13" name="Текст 2">
            <a:extLst>
              <a:ext uri="{FF2B5EF4-FFF2-40B4-BE49-F238E27FC236}">
                <a16:creationId xmlns:a16="http://schemas.microsoft.com/office/drawing/2014/main" xmlns="" id="{9555D9C2-1EA2-4557-9496-E7AEA7A128B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87219" y="2250892"/>
            <a:ext cx="5087075" cy="536005"/>
          </a:xfrm>
        </p:spPr>
        <p:txBody>
          <a:bodyPr rtlCol="0"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4" name="Объект 3">
            <a:extLst>
              <a:ext uri="{FF2B5EF4-FFF2-40B4-BE49-F238E27FC236}">
                <a16:creationId xmlns:a16="http://schemas.microsoft.com/office/drawing/2014/main" xmlns="" id="{A464C6A4-3497-4DA5-945D-7A771E383AC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81194" y="2926052"/>
            <a:ext cx="5393100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5" name="Текст 4">
            <a:extLst>
              <a:ext uri="{FF2B5EF4-FFF2-40B4-BE49-F238E27FC236}">
                <a16:creationId xmlns:a16="http://schemas.microsoft.com/office/drawing/2014/main" xmlns="" id="{91C3F39A-C070-4EEB-9285-4EFBEE5FB54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523735" y="2250892"/>
            <a:ext cx="5087073" cy="553373"/>
          </a:xfrm>
        </p:spPr>
        <p:txBody>
          <a:bodyPr rtlCol="0"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6" name="Объект 5">
            <a:extLst>
              <a:ext uri="{FF2B5EF4-FFF2-40B4-BE49-F238E27FC236}">
                <a16:creationId xmlns:a16="http://schemas.microsoft.com/office/drawing/2014/main" xmlns="" id="{07E4AC67-32FA-4B42-9340-5E57C82F7437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217709" y="2926052"/>
            <a:ext cx="5393100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93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75F22525-79A2-451F-9944-47D4183A45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 rtlCol="0"/>
          <a:lstStyle/>
          <a:p>
            <a:pPr rtl="0"/>
            <a:fld id="{545D068C-9D58-49ED-B8AA-FC064D9F060D}" type="datetime1">
              <a:rPr lang="ru-RU" noProof="0" smtClean="0"/>
              <a:t>11.06.2025</a:t>
            </a:fld>
            <a:endParaRPr lang="ru-RU" noProof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8B9B8C25-AF44-4D9D-A667-69D9A92B1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5363" y="6423914"/>
            <a:ext cx="1052510" cy="365125"/>
          </a:xfrm>
        </p:spPr>
        <p:txBody>
          <a:bodyPr rtlCol="0"/>
          <a:lstStyle/>
          <a:p>
            <a:pPr rtl="0"/>
            <a:fld id="{F603CDE5-C1D8-4EDD-870F-A498BAFA520F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FF54790-C8AC-4CF8-8E89-80C5C90F3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101" y="6423914"/>
            <a:ext cx="6818262" cy="365125"/>
          </a:xfrm>
        </p:spPr>
        <p:txBody>
          <a:bodyPr rtlCol="0"/>
          <a:lstStyle/>
          <a:p>
            <a:pPr algn="l" rtl="0"/>
            <a:r>
              <a:rPr lang="ru-RU" noProof="0"/>
              <a:t>Преподавать курс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0020220C-6241-4A3B-9017-445FC82876DD}"/>
              </a:ext>
            </a:extLst>
          </p:cNvPr>
          <p:cNvSpPr>
            <a:spLocks noChangeAspect="1"/>
          </p:cNvSpPr>
          <p:nvPr userDrawn="1"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12206A44-565D-4C18-8891-86387B901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300412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1BA4B42F-2C80-4037-BF8E-C209D59D93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35376"/>
            <a:ext cx="2844799" cy="365125"/>
          </a:xfrm>
        </p:spPr>
        <p:txBody>
          <a:bodyPr rtlCol="0"/>
          <a:lstStyle/>
          <a:p>
            <a:pPr rtl="0"/>
            <a:fld id="{5A0B3D83-58CF-4785-B10C-4700C0498297}" type="datetime1">
              <a:rPr lang="ru-RU" noProof="0" smtClean="0"/>
              <a:t>11.06.2025</a:t>
            </a:fld>
            <a:endParaRPr lang="ru-RU" noProof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78E56474-3A38-4097-8649-FAF662D8C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5363" y="6435376"/>
            <a:ext cx="1052510" cy="365125"/>
          </a:xfrm>
        </p:spPr>
        <p:txBody>
          <a:bodyPr rtlCol="0"/>
          <a:lstStyle/>
          <a:p>
            <a:pPr rtl="0"/>
            <a:fld id="{F603CDE5-C1D8-4EDD-870F-A498BAFA520F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5" name="Нижний колонтитул 5">
            <a:extLst>
              <a:ext uri="{FF2B5EF4-FFF2-40B4-BE49-F238E27FC236}">
                <a16:creationId xmlns:a16="http://schemas.microsoft.com/office/drawing/2014/main" xmlns="" id="{FF907DD0-6A5F-4994-AB77-82E297226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101" y="6435376"/>
            <a:ext cx="6818262" cy="365125"/>
          </a:xfrm>
        </p:spPr>
        <p:txBody>
          <a:bodyPr rtlCol="0"/>
          <a:lstStyle/>
          <a:p>
            <a:pPr algn="l" rtl="0"/>
            <a:r>
              <a:rPr lang="ru-RU" noProof="0"/>
              <a:t>Преподавать курс</a:t>
            </a:r>
          </a:p>
        </p:txBody>
      </p:sp>
    </p:spTree>
    <p:extLst>
      <p:ext uri="{BB962C8B-B14F-4D97-AF65-F5344CB8AC3E}">
        <p14:creationId xmlns:p14="http://schemas.microsoft.com/office/powerpoint/2010/main" val="2902114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11BF3AA-AA64-40B2-94AA-2031296877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 rtlCol="0"/>
          <a:lstStyle/>
          <a:p>
            <a:pPr rtl="0"/>
            <a:fld id="{2AC204CF-9309-4877-8464-A8FB026B0807}" type="datetime1">
              <a:rPr lang="ru-RU" noProof="0" smtClean="0"/>
              <a:t>11.06.2025</a:t>
            </a:fld>
            <a:endParaRPr lang="ru-RU" noProof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1444EA1-5452-4A23-B72D-9B65C311F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5363" y="6423914"/>
            <a:ext cx="1052510" cy="365125"/>
          </a:xfrm>
        </p:spPr>
        <p:txBody>
          <a:bodyPr rtlCol="0"/>
          <a:lstStyle/>
          <a:p>
            <a:pPr rtl="0"/>
            <a:fld id="{F603CDE5-C1D8-4EDD-870F-A498BAFA520F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Нижний колонтитул 5">
            <a:extLst>
              <a:ext uri="{FF2B5EF4-FFF2-40B4-BE49-F238E27FC236}">
                <a16:creationId xmlns:a16="http://schemas.microsoft.com/office/drawing/2014/main" xmlns="" id="{3A5BB48A-749C-4DBB-8723-91ACE9CEA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101" y="6423914"/>
            <a:ext cx="6818262" cy="365125"/>
          </a:xfrm>
        </p:spPr>
        <p:txBody>
          <a:bodyPr rtlCol="0"/>
          <a:lstStyle/>
          <a:p>
            <a:pPr algn="l" rtl="0"/>
            <a:r>
              <a:rPr lang="ru-RU" noProof="0"/>
              <a:t>Преподавать курс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24F70AE1-0373-4B8E-9C6F-A87681145315}"/>
              </a:ext>
            </a:extLst>
          </p:cNvPr>
          <p:cNvSpPr>
            <a:spLocks noChangeAspect="1"/>
          </p:cNvSpPr>
          <p:nvPr userDrawn="1"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A4CFD6FA-0DEF-4E30-82DA-0BAB26B41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rtlCol="0" anchor="ctr"/>
          <a:lstStyle>
            <a:lvl1pPr algn="l">
              <a:defRPr sz="2000" b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xmlns="" id="{C01EE411-05BB-43B4-BF85-4222430030F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7816" y="601200"/>
            <a:ext cx="11292840" cy="4204800"/>
          </a:xfrm>
        </p:spPr>
        <p:txBody>
          <a:bodyPr rtlCol="0"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2" name="Текст 3">
            <a:extLst>
              <a:ext uri="{FF2B5EF4-FFF2-40B4-BE49-F238E27FC236}">
                <a16:creationId xmlns:a16="http://schemas.microsoft.com/office/drawing/2014/main" xmlns="" id="{7C2A48C1-57D3-4A3D-B843-6ACC41EEE8E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740823" y="5262296"/>
            <a:ext cx="5869987" cy="689515"/>
          </a:xfrm>
        </p:spPr>
        <p:txBody>
          <a:bodyPr rtlCol="0"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</p:spTree>
    <p:extLst>
      <p:ext uri="{BB962C8B-B14F-4D97-AF65-F5344CB8AC3E}">
        <p14:creationId xmlns:p14="http://schemas.microsoft.com/office/powerpoint/2010/main" val="1402279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06B7143-9C17-4A62-9B23-F2717C5008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 rtlCol="0"/>
          <a:lstStyle/>
          <a:p>
            <a:pPr rtl="0"/>
            <a:fld id="{528C56F4-1649-41B2-8BB4-693AA09AB46F}" type="datetime1">
              <a:rPr lang="ru-RU" noProof="0" smtClean="0"/>
              <a:t>11.06.2025</a:t>
            </a:fld>
            <a:endParaRPr lang="ru-RU" noProof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DD0075C-AB97-4D80-BF0E-6D96D0A8F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5363" y="6423914"/>
            <a:ext cx="1052510" cy="365125"/>
          </a:xfrm>
        </p:spPr>
        <p:txBody>
          <a:bodyPr rtlCol="0"/>
          <a:lstStyle/>
          <a:p>
            <a:pPr rtl="0"/>
            <a:fld id="{F603CDE5-C1D8-4EDD-870F-A498BAFA520F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Нижний колонтитул 5">
            <a:extLst>
              <a:ext uri="{FF2B5EF4-FFF2-40B4-BE49-F238E27FC236}">
                <a16:creationId xmlns:a16="http://schemas.microsoft.com/office/drawing/2014/main" xmlns="" id="{D740D193-BF72-46A1-AFE9-DA960BABE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101" y="6423914"/>
            <a:ext cx="6818262" cy="365125"/>
          </a:xfrm>
        </p:spPr>
        <p:txBody>
          <a:bodyPr rtlCol="0"/>
          <a:lstStyle/>
          <a:p>
            <a:pPr algn="l" rtl="0"/>
            <a:r>
              <a:rPr lang="ru-RU" noProof="0"/>
              <a:t>Преподавать курс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F47352EA-4890-4FE1-97BD-8CCB09F58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rtlCol="0"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10" name="Рисунок 2">
            <a:extLst>
              <a:ext uri="{FF2B5EF4-FFF2-40B4-BE49-F238E27FC236}">
                <a16:creationId xmlns:a16="http://schemas.microsoft.com/office/drawing/2014/main" xmlns="" id="{EEBAE269-6AC1-4BFB-8694-696AFD04DC84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447817" y="599725"/>
            <a:ext cx="11290859" cy="3557252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11" name="Текст 3">
            <a:extLst>
              <a:ext uri="{FF2B5EF4-FFF2-40B4-BE49-F238E27FC236}">
                <a16:creationId xmlns:a16="http://schemas.microsoft.com/office/drawing/2014/main" xmlns="" id="{F67E35A4-831E-477F-9962-C62C2A6492CD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81192" y="5260127"/>
            <a:ext cx="11029617" cy="598671"/>
          </a:xfrm>
        </p:spPr>
        <p:txBody>
          <a:bodyPr rtlCol="0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</p:spTree>
    <p:extLst>
      <p:ext uri="{BB962C8B-B14F-4D97-AF65-F5344CB8AC3E}">
        <p14:creationId xmlns:p14="http://schemas.microsoft.com/office/powerpoint/2010/main" val="3008106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е картинки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79842E67-35F4-4EC2-B5B4-6D02111EDAD7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4242275" y="641101"/>
            <a:ext cx="3702877" cy="5749461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10" name="Рисунок 2">
            <a:extLst>
              <a:ext uri="{FF2B5EF4-FFF2-40B4-BE49-F238E27FC236}">
                <a16:creationId xmlns:a16="http://schemas.microsoft.com/office/drawing/2014/main" xmlns="" id="{6553049D-F1F2-4E3C-B0A3-D2BCB35B18A8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047164" y="641101"/>
            <a:ext cx="3702877" cy="5749461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791EB1F-E7C6-4FF7-BE74-BEF6056BA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529" y="457200"/>
            <a:ext cx="3790884" cy="1600200"/>
          </a:xfrm>
        </p:spPr>
        <p:txBody>
          <a:bodyPr rtlCol="0" anchor="b">
            <a:normAutofit/>
          </a:bodyPr>
          <a:lstStyle>
            <a:lvl1pPr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AC935A1-3DFF-457D-8C70-E337C3D84F5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58529" y="2057400"/>
            <a:ext cx="3790884" cy="3811588"/>
          </a:xfrm>
        </p:spPr>
        <p:txBody>
          <a:bodyPr rtlCol="0"/>
          <a:lstStyle>
            <a:lvl1pPr marL="216000" indent="-216000">
              <a:lnSpc>
                <a:spcPct val="90000"/>
              </a:lnSpc>
              <a:buFont typeface="Wingdings" panose="05000000000000000000" pitchFamily="2" charset="2"/>
              <a:buChar char="§"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06B7143-9C17-4A62-9B23-F2717C5008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 rtlCol="0"/>
          <a:lstStyle/>
          <a:p>
            <a:pPr rtl="0"/>
            <a:fld id="{A71B038D-28C6-4475-BE67-2399B61E8630}" type="datetime1">
              <a:rPr lang="ru-RU" noProof="0" smtClean="0"/>
              <a:t>11.06.2025</a:t>
            </a:fld>
            <a:endParaRPr lang="ru-RU" noProof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DD0075C-AB97-4D80-BF0E-6D96D0A8F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5363" y="6423914"/>
            <a:ext cx="1052510" cy="365125"/>
          </a:xfrm>
        </p:spPr>
        <p:txBody>
          <a:bodyPr rtlCol="0"/>
          <a:lstStyle/>
          <a:p>
            <a:pPr rtl="0"/>
            <a:fld id="{F603CDE5-C1D8-4EDD-870F-A498BAFA520F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1" name="Нижний колонтитул 5">
            <a:extLst>
              <a:ext uri="{FF2B5EF4-FFF2-40B4-BE49-F238E27FC236}">
                <a16:creationId xmlns:a16="http://schemas.microsoft.com/office/drawing/2014/main" xmlns="" id="{A620A17C-5577-4021-9044-146DC609E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101" y="6423914"/>
            <a:ext cx="6818262" cy="365125"/>
          </a:xfrm>
        </p:spPr>
        <p:txBody>
          <a:bodyPr rtlCol="0"/>
          <a:lstStyle/>
          <a:p>
            <a:pPr algn="l" rtl="0"/>
            <a:r>
              <a:rPr lang="ru-RU" noProof="0"/>
              <a:t>Преподавать курс</a:t>
            </a:r>
          </a:p>
        </p:txBody>
      </p:sp>
    </p:spTree>
    <p:extLst>
      <p:ext uri="{BB962C8B-B14F-4D97-AF65-F5344CB8AC3E}">
        <p14:creationId xmlns:p14="http://schemas.microsoft.com/office/powerpoint/2010/main" val="2686224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fld id="{83B8A770-E5E1-43E0-A9CA-8B8E5DBD8AA7}" type="datetime1">
              <a:rPr lang="ru-RU" smtClean="0"/>
              <a:pPr/>
              <a:t>11.06.2025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84940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r>
              <a:rPr lang="ru-RU" dirty="0"/>
              <a:t>Преподавать курс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795363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fld id="{3A98EE3D-8CD1-4C3F-BD1C-C98C9596463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46534" y="455422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Прямоугольник 9"/>
          <p:cNvSpPr/>
          <p:nvPr/>
        </p:nvSpPr>
        <p:spPr>
          <a:xfrm>
            <a:off x="8042147" y="456120"/>
            <a:ext cx="3703320" cy="93600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Прямоугольник 10"/>
          <p:cNvSpPr/>
          <p:nvPr/>
        </p:nvSpPr>
        <p:spPr>
          <a:xfrm>
            <a:off x="4241830" y="456120"/>
            <a:ext cx="3703320" cy="936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93872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28" r:id="rId2"/>
    <p:sldLayoutId id="214748374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40" r:id="rId9"/>
    <p:sldLayoutId id="2147483741" r:id="rId10"/>
    <p:sldLayoutId id="2147483742" r:id="rId11"/>
    <p:sldLayoutId id="2147483739" r:id="rId12"/>
    <p:sldLayoutId id="2147483744" r:id="rId13"/>
    <p:sldLayoutId id="2147483745" r:id="rId14"/>
    <p:sldLayoutId id="2147483746" r:id="rId15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3" Type="http://schemas.openxmlformats.org/officeDocument/2006/relationships/image" Target="../media/image6.png"/><Relationship Id="rId7" Type="http://schemas.openxmlformats.org/officeDocument/2006/relationships/image" Target="../media/image2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0.jpg"/><Relationship Id="rId11" Type="http://schemas.openxmlformats.org/officeDocument/2006/relationships/image" Target="../media/image25.jpg"/><Relationship Id="rId5" Type="http://schemas.openxmlformats.org/officeDocument/2006/relationships/image" Target="../media/image19.jpg"/><Relationship Id="rId10" Type="http://schemas.openxmlformats.org/officeDocument/2006/relationships/image" Target="../media/image24.jpg"/><Relationship Id="rId4" Type="http://schemas.openxmlformats.org/officeDocument/2006/relationships/image" Target="../media/image18.jpg"/><Relationship Id="rId9" Type="http://schemas.openxmlformats.org/officeDocument/2006/relationships/image" Target="../media/image23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3" Type="http://schemas.openxmlformats.org/officeDocument/2006/relationships/image" Target="../media/image6.png"/><Relationship Id="rId7" Type="http://schemas.openxmlformats.org/officeDocument/2006/relationships/image" Target="../media/image29.jpg"/><Relationship Id="rId12" Type="http://schemas.openxmlformats.org/officeDocument/2006/relationships/image" Target="../media/image3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8.jpg"/><Relationship Id="rId11" Type="http://schemas.openxmlformats.org/officeDocument/2006/relationships/image" Target="../media/image33.jpg"/><Relationship Id="rId5" Type="http://schemas.openxmlformats.org/officeDocument/2006/relationships/image" Target="../media/image27.jpg"/><Relationship Id="rId10" Type="http://schemas.openxmlformats.org/officeDocument/2006/relationships/image" Target="../media/image32.jpg"/><Relationship Id="rId4" Type="http://schemas.openxmlformats.org/officeDocument/2006/relationships/image" Target="../media/image26.jpg"/><Relationship Id="rId9" Type="http://schemas.openxmlformats.org/officeDocument/2006/relationships/image" Target="../media/image31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g"/><Relationship Id="rId3" Type="http://schemas.openxmlformats.org/officeDocument/2006/relationships/image" Target="../media/image6.png"/><Relationship Id="rId7" Type="http://schemas.openxmlformats.org/officeDocument/2006/relationships/image" Target="../media/image38.jpg"/><Relationship Id="rId12" Type="http://schemas.openxmlformats.org/officeDocument/2006/relationships/image" Target="../media/image4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7.jpg"/><Relationship Id="rId11" Type="http://schemas.openxmlformats.org/officeDocument/2006/relationships/image" Target="../media/image42.jpg"/><Relationship Id="rId5" Type="http://schemas.openxmlformats.org/officeDocument/2006/relationships/image" Target="../media/image36.jpg"/><Relationship Id="rId10" Type="http://schemas.openxmlformats.org/officeDocument/2006/relationships/image" Target="../media/image41.jpg"/><Relationship Id="rId4" Type="http://schemas.openxmlformats.org/officeDocument/2006/relationships/image" Target="../media/image35.jpg"/><Relationship Id="rId9" Type="http://schemas.openxmlformats.org/officeDocument/2006/relationships/image" Target="../media/image40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g"/><Relationship Id="rId3" Type="http://schemas.openxmlformats.org/officeDocument/2006/relationships/image" Target="../media/image6.png"/><Relationship Id="rId7" Type="http://schemas.openxmlformats.org/officeDocument/2006/relationships/image" Target="../media/image4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6.jpg"/><Relationship Id="rId11" Type="http://schemas.openxmlformats.org/officeDocument/2006/relationships/image" Target="../media/image51.jpg"/><Relationship Id="rId5" Type="http://schemas.openxmlformats.org/officeDocument/2006/relationships/image" Target="../media/image45.jpg"/><Relationship Id="rId10" Type="http://schemas.openxmlformats.org/officeDocument/2006/relationships/image" Target="../media/image50.jpg"/><Relationship Id="rId4" Type="http://schemas.openxmlformats.org/officeDocument/2006/relationships/image" Target="../media/image44.jpg"/><Relationship Id="rId9" Type="http://schemas.openxmlformats.org/officeDocument/2006/relationships/image" Target="../media/image4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3.jpg"/><Relationship Id="rId5" Type="http://schemas.openxmlformats.org/officeDocument/2006/relationships/image" Target="../media/image52.jp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g"/><Relationship Id="rId5" Type="http://schemas.openxmlformats.org/officeDocument/2006/relationships/image" Target="../media/image55.jpg"/><Relationship Id="rId4" Type="http://schemas.openxmlformats.org/officeDocument/2006/relationships/image" Target="../media/image54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g"/><Relationship Id="rId3" Type="http://schemas.openxmlformats.org/officeDocument/2006/relationships/image" Target="../media/image6.png"/><Relationship Id="rId7" Type="http://schemas.openxmlformats.org/officeDocument/2006/relationships/image" Target="../media/image60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9.jpg"/><Relationship Id="rId5" Type="http://schemas.openxmlformats.org/officeDocument/2006/relationships/image" Target="../media/image58.jpg"/><Relationship Id="rId4" Type="http://schemas.openxmlformats.org/officeDocument/2006/relationships/image" Target="../media/image57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g"/><Relationship Id="rId3" Type="http://schemas.openxmlformats.org/officeDocument/2006/relationships/image" Target="../media/image6.png"/><Relationship Id="rId7" Type="http://schemas.openxmlformats.org/officeDocument/2006/relationships/image" Target="../media/image65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4.jpg"/><Relationship Id="rId5" Type="http://schemas.openxmlformats.org/officeDocument/2006/relationships/image" Target="../media/image63.jpg"/><Relationship Id="rId4" Type="http://schemas.openxmlformats.org/officeDocument/2006/relationships/image" Target="../media/image62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7.png"/><Relationship Id="rId5" Type="http://schemas.openxmlformats.org/officeDocument/2006/relationships/image" Target="../media/image70.svg"/><Relationship Id="rId4" Type="http://schemas.openxmlformats.org/officeDocument/2006/relationships/image" Target="../media/image6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6.png"/><Relationship Id="rId7" Type="http://schemas.openxmlformats.org/officeDocument/2006/relationships/image" Target="../media/image1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.jpg"/><Relationship Id="rId11" Type="http://schemas.openxmlformats.org/officeDocument/2006/relationships/image" Target="../media/image17.jpg"/><Relationship Id="rId5" Type="http://schemas.openxmlformats.org/officeDocument/2006/relationships/image" Target="../media/image11.jpg"/><Relationship Id="rId10" Type="http://schemas.openxmlformats.org/officeDocument/2006/relationships/image" Target="../media/image16.jpg"/><Relationship Id="rId4" Type="http://schemas.openxmlformats.org/officeDocument/2006/relationships/image" Target="../media/image10.jpg"/><Relationship Id="rId9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2E973E0-6DA4-4180-B6D1-AAE39234091B}"/>
              </a:ext>
            </a:extLst>
          </p:cNvPr>
          <p:cNvSpPr/>
          <p:nvPr/>
        </p:nvSpPr>
        <p:spPr>
          <a:xfrm>
            <a:off x="438151" y="612079"/>
            <a:ext cx="11315884" cy="469334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ECFBB581-F2B4-4C1C-942E-FFD04F9E7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957054"/>
            <a:ext cx="12191999" cy="566738"/>
          </a:xfrm>
        </p:spPr>
        <p:txBody>
          <a:bodyPr rtlCol="0" anchor="ctr">
            <a:normAutofit fontScale="90000"/>
          </a:bodyPr>
          <a:lstStyle/>
          <a:p>
            <a:pPr algn="ctr" rtl="0"/>
            <a:r>
              <a:rPr lang="ru-RU" sz="28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Отчет </a:t>
            </a:r>
            <a:br>
              <a:rPr lang="ru-RU" sz="28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работе Учреждения за 2024 год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FFD3232-9740-4415-9AB8-98BEB3CFC9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9472" y="1692917"/>
            <a:ext cx="2032104" cy="163838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E540D9A-6C0A-41BE-83B1-9DBD1977E850}"/>
              </a:ext>
            </a:extLst>
          </p:cNvPr>
          <p:cNvSpPr txBox="1"/>
          <p:nvPr/>
        </p:nvSpPr>
        <p:spPr>
          <a:xfrm>
            <a:off x="0" y="707074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>
              <a:lnSpc>
                <a:spcPct val="100000"/>
              </a:lnSpc>
            </a:pP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учреждение города Москвы</a:t>
            </a:r>
          </a:p>
          <a:p>
            <a:pPr algn="ctr" rtl="0">
              <a:lnSpc>
                <a:spcPct val="100000"/>
              </a:lnSpc>
            </a:pP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«Досугово-спортивный центр «Мир молодых»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9085280A-CC53-4B76-97A0-0ED36B0562F1}"/>
              </a:ext>
            </a:extLst>
          </p:cNvPr>
          <p:cNvSpPr/>
          <p:nvPr/>
        </p:nvSpPr>
        <p:spPr>
          <a:xfrm>
            <a:off x="438151" y="5482716"/>
            <a:ext cx="11315883" cy="985275"/>
          </a:xfrm>
          <a:prstGeom prst="rect">
            <a:avLst/>
          </a:prstGeom>
          <a:solidFill>
            <a:srgbClr val="267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74871D64-B4DA-4E07-A82C-C935028A05D3}"/>
              </a:ext>
            </a:extLst>
          </p:cNvPr>
          <p:cNvSpPr txBox="1"/>
          <p:nvPr/>
        </p:nvSpPr>
        <p:spPr>
          <a:xfrm>
            <a:off x="-66675" y="5775298"/>
            <a:ext cx="123443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>
              <a:lnSpc>
                <a:spcPct val="100000"/>
              </a:lnSpc>
            </a:pP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  ЗЯБЛИКОВО</a:t>
            </a:r>
          </a:p>
        </p:txBody>
      </p:sp>
    </p:spTree>
    <p:extLst>
      <p:ext uri="{BB962C8B-B14F-4D97-AF65-F5344CB8AC3E}">
        <p14:creationId xmlns:p14="http://schemas.microsoft.com/office/powerpoint/2010/main" val="2064301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8C786A3F-E52C-4E89-8D1D-C9C482B81D47}"/>
              </a:ext>
            </a:extLst>
          </p:cNvPr>
          <p:cNvSpPr/>
          <p:nvPr/>
        </p:nvSpPr>
        <p:spPr>
          <a:xfrm>
            <a:off x="235829" y="0"/>
            <a:ext cx="11550155" cy="5925722"/>
          </a:xfrm>
          <a:prstGeom prst="rect">
            <a:avLst/>
          </a:prstGeom>
          <a:solidFill>
            <a:srgbClr val="79AF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CA93D272-A556-46D7-AB10-DA9A1C9D15E7}"/>
              </a:ext>
            </a:extLst>
          </p:cNvPr>
          <p:cNvSpPr/>
          <p:nvPr/>
        </p:nvSpPr>
        <p:spPr>
          <a:xfrm>
            <a:off x="0" y="-95249"/>
            <a:ext cx="12192000" cy="7029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2B4C8E9A-9D27-4FDF-99AE-F906C4FF508F}"/>
              </a:ext>
            </a:extLst>
          </p:cNvPr>
          <p:cNvSpPr/>
          <p:nvPr/>
        </p:nvSpPr>
        <p:spPr>
          <a:xfrm>
            <a:off x="406016" y="167738"/>
            <a:ext cx="11288243" cy="107091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endParaRPr lang="ru-RU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CE7EC019-216F-492C-A762-30C6F77F8371}"/>
              </a:ext>
            </a:extLst>
          </p:cNvPr>
          <p:cNvSpPr txBox="1">
            <a:spLocks/>
          </p:cNvSpPr>
          <p:nvPr/>
        </p:nvSpPr>
        <p:spPr>
          <a:xfrm>
            <a:off x="314291" y="1073370"/>
            <a:ext cx="4720105" cy="39631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lang="ru-MD" sz="28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Baskerville" panose="02020502070401020303" pitchFamily="18" charset="0"/>
                <a:ea typeface="Baskerville" panose="02020502070401020303" pitchFamily="18" charset="0"/>
                <a:cs typeface="+mj-cs"/>
              </a:defRPr>
            </a:lvl1pPr>
          </a:lstStyle>
          <a:p>
            <a:pPr>
              <a:spcBef>
                <a:spcPts val="600"/>
              </a:spcBef>
              <a:spcAft>
                <a:spcPts val="600"/>
              </a:spcAft>
              <a:tabLst>
                <a:tab pos="790575" algn="l"/>
              </a:tabLst>
            </a:pPr>
            <a:r>
              <a:rPr lang="ru-RU" sz="1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200" dirty="0"/>
          </a:p>
        </p:txBody>
      </p:sp>
      <p:sp>
        <p:nvSpPr>
          <p:cNvPr id="19" name="Заголовок 3">
            <a:extLst>
              <a:ext uri="{FF2B5EF4-FFF2-40B4-BE49-F238E27FC236}">
                <a16:creationId xmlns:a16="http://schemas.microsoft.com/office/drawing/2014/main" xmlns="" id="{AA2487E2-018B-4816-9ADF-E77ADF85F9BF}"/>
              </a:ext>
            </a:extLst>
          </p:cNvPr>
          <p:cNvSpPr txBox="1">
            <a:spLocks/>
          </p:cNvSpPr>
          <p:nvPr/>
        </p:nvSpPr>
        <p:spPr>
          <a:xfrm>
            <a:off x="573211" y="14353"/>
            <a:ext cx="9485695" cy="9410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ru-RU" b="1" dirty="0">
                <a:latin typeface="Times New Roman" panose="02020603050405020304" pitchFamily="18" charset="0"/>
              </a:rPr>
              <a:t>ШАХМАТНЫЕ ТУРНИРЫ</a:t>
            </a:r>
          </a:p>
        </p:txBody>
      </p:sp>
      <p:sp>
        <p:nvSpPr>
          <p:cNvPr id="20" name="Заголовок 3">
            <a:extLst>
              <a:ext uri="{FF2B5EF4-FFF2-40B4-BE49-F238E27FC236}">
                <a16:creationId xmlns:a16="http://schemas.microsoft.com/office/drawing/2014/main" xmlns="" id="{377D62F5-425E-4EA5-B49F-02EF5BBFF737}"/>
              </a:ext>
            </a:extLst>
          </p:cNvPr>
          <p:cNvSpPr txBox="1">
            <a:spLocks/>
          </p:cNvSpPr>
          <p:nvPr/>
        </p:nvSpPr>
        <p:spPr>
          <a:xfrm>
            <a:off x="552014" y="817492"/>
            <a:ext cx="2834998" cy="4373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endParaRPr lang="ru-RU" sz="2000" b="1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</a:endParaRPr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xmlns="" id="{E4DB147B-48DB-4A82-8CA9-ECFBB94D89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9434" y="292962"/>
            <a:ext cx="1065441" cy="859012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34E981BC-4C13-4C98-AB0A-0C2B94F84E8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0271" b="10271"/>
          <a:stretch/>
        </p:blipFill>
        <p:spPr>
          <a:xfrm>
            <a:off x="3324050" y="4231490"/>
            <a:ext cx="2718000" cy="1613013"/>
          </a:xfrm>
          <a:prstGeom prst="round2DiagRect">
            <a:avLst>
              <a:gd name="adj1" fmla="val 16667"/>
              <a:gd name="adj2" fmla="val 0"/>
            </a:avLst>
          </a:prstGeom>
          <a:ln w="3175" cap="sq">
            <a:solidFill>
              <a:srgbClr val="FFFFFF"/>
            </a:solidFill>
            <a:miter lim="800000"/>
          </a:ln>
          <a:effectLst/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06749659-6903-46A4-9804-94C57B74280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3512" b="3512"/>
          <a:stretch/>
        </p:blipFill>
        <p:spPr>
          <a:xfrm>
            <a:off x="320891" y="1900921"/>
            <a:ext cx="2718000" cy="1790097"/>
          </a:xfrm>
          <a:prstGeom prst="round2DiagRect">
            <a:avLst>
              <a:gd name="adj1" fmla="val 16667"/>
              <a:gd name="adj2" fmla="val 0"/>
            </a:avLst>
          </a:prstGeom>
          <a:ln w="3175" cap="sq">
            <a:solidFill>
              <a:srgbClr val="FFFFFF"/>
            </a:solidFill>
            <a:miter lim="800000"/>
          </a:ln>
          <a:effectLst/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0C52975C-EE09-4799-A265-EE8CFE3CCA8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1194" b="11194"/>
          <a:stretch/>
        </p:blipFill>
        <p:spPr>
          <a:xfrm>
            <a:off x="6223033" y="4189663"/>
            <a:ext cx="2718000" cy="1613014"/>
          </a:xfrm>
          <a:prstGeom prst="round2DiagRect">
            <a:avLst>
              <a:gd name="adj1" fmla="val 16667"/>
              <a:gd name="adj2" fmla="val 0"/>
            </a:avLst>
          </a:prstGeom>
          <a:ln w="3175" cap="sq">
            <a:solidFill>
              <a:srgbClr val="FFFFFF"/>
            </a:solidFill>
            <a:miter lim="800000"/>
          </a:ln>
          <a:effectLst/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EB5AAEA0-DB6D-4BB1-8F05-ACB75CA854B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398" r="2398"/>
          <a:stretch/>
        </p:blipFill>
        <p:spPr>
          <a:xfrm>
            <a:off x="3284297" y="1882053"/>
            <a:ext cx="2718000" cy="1706320"/>
          </a:xfrm>
          <a:prstGeom prst="round2DiagRect">
            <a:avLst>
              <a:gd name="adj1" fmla="val 16667"/>
              <a:gd name="adj2" fmla="val 0"/>
            </a:avLst>
          </a:prstGeom>
          <a:ln w="3175" cap="sq">
            <a:solidFill>
              <a:srgbClr val="FFFFFF"/>
            </a:solidFill>
            <a:miter lim="800000"/>
          </a:ln>
          <a:effectLst/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7DA19E97-13DE-4536-A6C7-476C0E74098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5381" b="5381"/>
          <a:stretch/>
        </p:blipFill>
        <p:spPr>
          <a:xfrm>
            <a:off x="9159709" y="1801728"/>
            <a:ext cx="2718000" cy="1813415"/>
          </a:xfrm>
          <a:prstGeom prst="round2DiagRect">
            <a:avLst>
              <a:gd name="adj1" fmla="val 16667"/>
              <a:gd name="adj2" fmla="val 0"/>
            </a:avLst>
          </a:prstGeom>
          <a:ln w="3175" cap="sq">
            <a:solidFill>
              <a:srgbClr val="FFFFFF"/>
            </a:solidFill>
            <a:miter lim="800000"/>
          </a:ln>
          <a:effectLst/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xmlns="" id="{3441A2C1-2F9E-4E58-833B-627534987F70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6699" b="6699"/>
          <a:stretch/>
        </p:blipFill>
        <p:spPr>
          <a:xfrm>
            <a:off x="6222645" y="1828499"/>
            <a:ext cx="2718000" cy="1759874"/>
          </a:xfrm>
          <a:prstGeom prst="round2DiagRect">
            <a:avLst>
              <a:gd name="adj1" fmla="val 16667"/>
              <a:gd name="adj2" fmla="val 0"/>
            </a:avLst>
          </a:prstGeom>
          <a:ln w="3175" cap="sq">
            <a:solidFill>
              <a:srgbClr val="FFFFFF"/>
            </a:solidFill>
            <a:miter lim="800000"/>
          </a:ln>
          <a:effectLst/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xmlns="" id="{B95B7E36-1DFB-4CF0-9A7C-A37BE30A5301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t="6168" b="6168"/>
          <a:stretch/>
        </p:blipFill>
        <p:spPr>
          <a:xfrm>
            <a:off x="9159709" y="4216869"/>
            <a:ext cx="2718000" cy="1558603"/>
          </a:xfrm>
          <a:prstGeom prst="round2DiagRect">
            <a:avLst>
              <a:gd name="adj1" fmla="val 16667"/>
              <a:gd name="adj2" fmla="val 0"/>
            </a:avLst>
          </a:prstGeom>
          <a:ln w="3175" cap="sq">
            <a:solidFill>
              <a:srgbClr val="FFFFFF"/>
            </a:solidFill>
            <a:miter lim="800000"/>
          </a:ln>
          <a:effectLst/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xmlns="" id="{0F19BE65-0776-4B58-B800-336F4F503212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9064" b="9064"/>
          <a:stretch/>
        </p:blipFill>
        <p:spPr>
          <a:xfrm>
            <a:off x="331520" y="4237610"/>
            <a:ext cx="2718000" cy="1663753"/>
          </a:xfrm>
          <a:prstGeom prst="round2DiagRect">
            <a:avLst>
              <a:gd name="adj1" fmla="val 16667"/>
              <a:gd name="adj2" fmla="val 0"/>
            </a:avLst>
          </a:prstGeom>
          <a:ln w="3175" cap="sq">
            <a:solidFill>
              <a:srgbClr val="FFFFFF"/>
            </a:solidFill>
            <a:miter lim="800000"/>
          </a:ln>
          <a:effectLst/>
        </p:spPr>
      </p:pic>
    </p:spTree>
    <p:extLst>
      <p:ext uri="{BB962C8B-B14F-4D97-AF65-F5344CB8AC3E}">
        <p14:creationId xmlns:p14="http://schemas.microsoft.com/office/powerpoint/2010/main" val="1582524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8C786A3F-E52C-4E89-8D1D-C9C482B81D47}"/>
              </a:ext>
            </a:extLst>
          </p:cNvPr>
          <p:cNvSpPr/>
          <p:nvPr/>
        </p:nvSpPr>
        <p:spPr>
          <a:xfrm>
            <a:off x="235829" y="0"/>
            <a:ext cx="11550155" cy="5925722"/>
          </a:xfrm>
          <a:prstGeom prst="rect">
            <a:avLst/>
          </a:prstGeom>
          <a:solidFill>
            <a:srgbClr val="79AF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3FD12ABE-4502-4F7A-819C-12DDACE35852}"/>
              </a:ext>
            </a:extLst>
          </p:cNvPr>
          <p:cNvSpPr/>
          <p:nvPr/>
        </p:nvSpPr>
        <p:spPr>
          <a:xfrm>
            <a:off x="401053" y="128336"/>
            <a:ext cx="772285" cy="834190"/>
          </a:xfrm>
          <a:prstGeom prst="rect">
            <a:avLst/>
          </a:prstGeom>
          <a:solidFill>
            <a:srgbClr val="79AF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EA716E57-4EC5-4914-B2FA-07E78C4BDDFC}"/>
              </a:ext>
            </a:extLst>
          </p:cNvPr>
          <p:cNvSpPr/>
          <p:nvPr/>
        </p:nvSpPr>
        <p:spPr>
          <a:xfrm>
            <a:off x="11018661" y="56894"/>
            <a:ext cx="772285" cy="834190"/>
          </a:xfrm>
          <a:prstGeom prst="rect">
            <a:avLst/>
          </a:prstGeom>
          <a:solidFill>
            <a:srgbClr val="79AF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2B4C8E9A-9D27-4FDF-99AE-F906C4FF508F}"/>
              </a:ext>
            </a:extLst>
          </p:cNvPr>
          <p:cNvSpPr/>
          <p:nvPr/>
        </p:nvSpPr>
        <p:spPr>
          <a:xfrm>
            <a:off x="406016" y="167738"/>
            <a:ext cx="11288243" cy="107091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Заголовок 3">
            <a:extLst>
              <a:ext uri="{FF2B5EF4-FFF2-40B4-BE49-F238E27FC236}">
                <a16:creationId xmlns:a16="http://schemas.microsoft.com/office/drawing/2014/main" xmlns="" id="{FF8C2276-D9DF-447B-BCFF-98EAA024F8F8}"/>
              </a:ext>
            </a:extLst>
          </p:cNvPr>
          <p:cNvSpPr txBox="1">
            <a:spLocks/>
          </p:cNvSpPr>
          <p:nvPr/>
        </p:nvSpPr>
        <p:spPr>
          <a:xfrm>
            <a:off x="551584" y="138174"/>
            <a:ext cx="8984926" cy="10138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ru-RU" sz="4000" b="1" dirty="0">
                <a:latin typeface="Times New Roman" panose="02020603050405020304" pitchFamily="18" charset="0"/>
              </a:rPr>
              <a:t>XV - легкоатлетический кросс-пробег, </a:t>
            </a:r>
          </a:p>
          <a:p>
            <a:r>
              <a:rPr lang="ru-RU" sz="4000" b="1" dirty="0">
                <a:latin typeface="Times New Roman" panose="02020603050405020304" pitchFamily="18" charset="0"/>
              </a:rPr>
              <a:t>посвящённый памяти М.Л. Полторака</a:t>
            </a:r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xmlns="" id="{59257EFE-E753-4B2E-9876-7A5DBABCB6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9434" y="292962"/>
            <a:ext cx="1065441" cy="859012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CE7EC019-216F-492C-A762-30C6F77F8371}"/>
              </a:ext>
            </a:extLst>
          </p:cNvPr>
          <p:cNvSpPr txBox="1">
            <a:spLocks/>
          </p:cNvSpPr>
          <p:nvPr/>
        </p:nvSpPr>
        <p:spPr>
          <a:xfrm>
            <a:off x="314291" y="1073370"/>
            <a:ext cx="4720105" cy="39631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lang="ru-MD" sz="28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Baskerville" panose="02020502070401020303" pitchFamily="18" charset="0"/>
                <a:ea typeface="Baskerville" panose="02020502070401020303" pitchFamily="18" charset="0"/>
                <a:cs typeface="+mj-cs"/>
              </a:defRPr>
            </a:lvl1pPr>
          </a:lstStyle>
          <a:p>
            <a:pPr>
              <a:spcBef>
                <a:spcPts val="600"/>
              </a:spcBef>
              <a:spcAft>
                <a:spcPts val="600"/>
              </a:spcAft>
              <a:tabLst>
                <a:tab pos="790575" algn="l"/>
              </a:tabLst>
            </a:pPr>
            <a:r>
              <a:rPr lang="ru-RU" sz="1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200" dirty="0"/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831B67DD-9B06-44BA-A144-3A61137BDCD6}"/>
              </a:ext>
            </a:extLst>
          </p:cNvPr>
          <p:cNvGrpSpPr/>
          <p:nvPr/>
        </p:nvGrpSpPr>
        <p:grpSpPr>
          <a:xfrm>
            <a:off x="406016" y="1349492"/>
            <a:ext cx="11288243" cy="5500641"/>
            <a:chOff x="159515" y="1283554"/>
            <a:chExt cx="11496904" cy="5611482"/>
          </a:xfrm>
        </p:grpSpPr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xmlns="" id="{30C5481B-E578-4A8F-8E1E-03AC49E3D48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/>
          </p:blipFill>
          <p:spPr>
            <a:xfrm>
              <a:off x="159515" y="5117535"/>
              <a:ext cx="2664169" cy="1777501"/>
            </a:xfrm>
            <a:prstGeom prst="round2DiagRect">
              <a:avLst>
                <a:gd name="adj1" fmla="val 16667"/>
                <a:gd name="adj2" fmla="val 0"/>
              </a:avLst>
            </a:prstGeom>
            <a:ln w="3175" cap="sq">
              <a:solidFill>
                <a:srgbClr val="FFFFFF"/>
              </a:solidFill>
              <a:miter lim="800000"/>
            </a:ln>
            <a:effectLst/>
          </p:spPr>
        </p:pic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xmlns="" id="{ABD63966-9C56-482F-BD58-4B432409BCF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/>
          </p:blipFill>
          <p:spPr>
            <a:xfrm>
              <a:off x="159516" y="3242576"/>
              <a:ext cx="2664169" cy="1777501"/>
            </a:xfrm>
            <a:prstGeom prst="round2DiagRect">
              <a:avLst>
                <a:gd name="adj1" fmla="val 16667"/>
                <a:gd name="adj2" fmla="val 0"/>
              </a:avLst>
            </a:prstGeom>
            <a:ln w="3175" cap="sq">
              <a:solidFill>
                <a:srgbClr val="FFFFFF"/>
              </a:solidFill>
              <a:miter lim="800000"/>
            </a:ln>
            <a:effectLst/>
          </p:spPr>
        </p:pic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xmlns="" id="{2C5DA6BF-5E3D-477E-9FEA-7161AE41875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/>
          </p:blipFill>
          <p:spPr>
            <a:xfrm>
              <a:off x="3110214" y="1288605"/>
              <a:ext cx="5726111" cy="3220938"/>
            </a:xfrm>
            <a:prstGeom prst="round2DiagRect">
              <a:avLst>
                <a:gd name="adj1" fmla="val 16667"/>
                <a:gd name="adj2" fmla="val 0"/>
              </a:avLst>
            </a:prstGeom>
            <a:ln w="3175" cap="sq">
              <a:solidFill>
                <a:srgbClr val="FFFFFF"/>
              </a:solidFill>
              <a:miter lim="800000"/>
            </a:ln>
            <a:effectLst/>
          </p:spPr>
        </p:pic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xmlns="" id="{5B1B196A-A5C9-4576-AA9B-5FC21562803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016102" y="4851628"/>
              <a:ext cx="2694365" cy="1799752"/>
            </a:xfrm>
            <a:prstGeom prst="round2DiagRect">
              <a:avLst>
                <a:gd name="adj1" fmla="val 16667"/>
                <a:gd name="adj2" fmla="val 0"/>
              </a:avLst>
            </a:prstGeom>
            <a:ln w="3175" cap="sq">
              <a:solidFill>
                <a:srgbClr val="FFFFFF"/>
              </a:solidFill>
              <a:miter lim="800000"/>
            </a:ln>
            <a:effectLst/>
          </p:spPr>
        </p:pic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xmlns="" id="{BFF4CD8B-7914-4B68-B36B-0E510F0E131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028742" y="1283554"/>
              <a:ext cx="2594303" cy="1732914"/>
            </a:xfrm>
            <a:prstGeom prst="round2DiagRect">
              <a:avLst>
                <a:gd name="adj1" fmla="val 16667"/>
                <a:gd name="adj2" fmla="val 0"/>
              </a:avLst>
            </a:prstGeom>
            <a:ln w="3175" cap="sq">
              <a:solidFill>
                <a:srgbClr val="FFFFFF"/>
              </a:solidFill>
              <a:miter lim="800000"/>
            </a:ln>
            <a:effectLst/>
          </p:spPr>
        </p:pic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xmlns="" id="{FE54205E-5C94-47BD-8E68-07063D9C2B3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995367" y="3116609"/>
              <a:ext cx="2661052" cy="1777500"/>
            </a:xfrm>
            <a:prstGeom prst="round2DiagRect">
              <a:avLst>
                <a:gd name="adj1" fmla="val 16667"/>
                <a:gd name="adj2" fmla="val 0"/>
              </a:avLst>
            </a:prstGeom>
            <a:ln w="3175" cap="sq">
              <a:solidFill>
                <a:srgbClr val="FFFFFF"/>
              </a:solidFill>
              <a:miter lim="800000"/>
            </a:ln>
            <a:effectLst/>
          </p:spPr>
        </p:pic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xmlns="" id="{6E4E56FA-FED8-4421-AAEE-674FDD2BA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035131" y="4765034"/>
              <a:ext cx="2770158" cy="1850379"/>
            </a:xfrm>
            <a:prstGeom prst="round2DiagRect">
              <a:avLst>
                <a:gd name="adj1" fmla="val 16667"/>
                <a:gd name="adj2" fmla="val 0"/>
              </a:avLst>
            </a:prstGeom>
            <a:ln w="3175" cap="sq">
              <a:solidFill>
                <a:srgbClr val="FFFFFF"/>
              </a:solidFill>
              <a:miter lim="800000"/>
            </a:ln>
            <a:effectLst/>
          </p:spPr>
        </p:pic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xmlns="" id="{EAFA3A83-D9FF-45A7-80A3-3164C9A10BD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89707" y="1343605"/>
              <a:ext cx="2737381" cy="1828485"/>
            </a:xfrm>
            <a:prstGeom prst="round2DiagRect">
              <a:avLst>
                <a:gd name="adj1" fmla="val 16667"/>
                <a:gd name="adj2" fmla="val 0"/>
              </a:avLst>
            </a:prstGeom>
            <a:ln w="3175" cap="sq">
              <a:solidFill>
                <a:srgbClr val="FFFFFF"/>
              </a:solidFill>
              <a:miter lim="800000"/>
            </a:ln>
            <a:effectLst/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xmlns="" id="{80EAA864-4064-404D-A784-788F391DE4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8946391" y="5015745"/>
              <a:ext cx="2661052" cy="1777500"/>
            </a:xfrm>
            <a:prstGeom prst="round2DiagRect">
              <a:avLst>
                <a:gd name="adj1" fmla="val 16667"/>
                <a:gd name="adj2" fmla="val 0"/>
              </a:avLst>
            </a:prstGeom>
            <a:ln w="3175" cap="sq">
              <a:solidFill>
                <a:srgbClr val="FFFFFF"/>
              </a:solidFill>
              <a:miter lim="800000"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1537705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8C786A3F-E52C-4E89-8D1D-C9C482B81D47}"/>
              </a:ext>
            </a:extLst>
          </p:cNvPr>
          <p:cNvSpPr/>
          <p:nvPr/>
        </p:nvSpPr>
        <p:spPr>
          <a:xfrm>
            <a:off x="235829" y="0"/>
            <a:ext cx="11550155" cy="5925722"/>
          </a:xfrm>
          <a:prstGeom prst="rect">
            <a:avLst/>
          </a:prstGeom>
          <a:solidFill>
            <a:srgbClr val="79AF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2A15ECA3-C596-4587-A3AE-6A6163EB55CC}"/>
              </a:ext>
            </a:extLst>
          </p:cNvPr>
          <p:cNvSpPr/>
          <p:nvPr/>
        </p:nvSpPr>
        <p:spPr>
          <a:xfrm>
            <a:off x="0" y="-85725"/>
            <a:ext cx="12192000" cy="7029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2B4C8E9A-9D27-4FDF-99AE-F906C4FF508F}"/>
              </a:ext>
            </a:extLst>
          </p:cNvPr>
          <p:cNvSpPr/>
          <p:nvPr/>
        </p:nvSpPr>
        <p:spPr>
          <a:xfrm>
            <a:off x="406016" y="167738"/>
            <a:ext cx="11288243" cy="107091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Заголовок 3">
            <a:extLst>
              <a:ext uri="{FF2B5EF4-FFF2-40B4-BE49-F238E27FC236}">
                <a16:creationId xmlns:a16="http://schemas.microsoft.com/office/drawing/2014/main" xmlns="" id="{FF8C2276-D9DF-447B-BCFF-98EAA024F8F8}"/>
              </a:ext>
            </a:extLst>
          </p:cNvPr>
          <p:cNvSpPr txBox="1">
            <a:spLocks/>
          </p:cNvSpPr>
          <p:nvPr/>
        </p:nvSpPr>
        <p:spPr>
          <a:xfrm>
            <a:off x="551584" y="138174"/>
            <a:ext cx="8984926" cy="10138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ru-RU" sz="4000" b="1" dirty="0">
                <a:latin typeface="Times New Roman" panose="02020603050405020304" pitchFamily="18" charset="0"/>
              </a:rPr>
              <a:t>развлекательная программа, </a:t>
            </a:r>
          </a:p>
          <a:p>
            <a:r>
              <a:rPr lang="ru-RU" sz="4000" b="1" dirty="0">
                <a:latin typeface="Times New Roman" panose="02020603050405020304" pitchFamily="18" charset="0"/>
              </a:rPr>
              <a:t>посвящённая Дню знаний - «Привет, школа!»</a:t>
            </a:r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xmlns="" id="{59257EFE-E753-4B2E-9876-7A5DBABCB6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9434" y="292962"/>
            <a:ext cx="1065441" cy="859012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CE7EC019-216F-492C-A762-30C6F77F8371}"/>
              </a:ext>
            </a:extLst>
          </p:cNvPr>
          <p:cNvSpPr txBox="1">
            <a:spLocks/>
          </p:cNvSpPr>
          <p:nvPr/>
        </p:nvSpPr>
        <p:spPr>
          <a:xfrm>
            <a:off x="314291" y="1073370"/>
            <a:ext cx="4720105" cy="39631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lang="ru-MD" sz="28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Baskerville" panose="02020502070401020303" pitchFamily="18" charset="0"/>
                <a:ea typeface="Baskerville" panose="02020502070401020303" pitchFamily="18" charset="0"/>
                <a:cs typeface="+mj-cs"/>
              </a:defRPr>
            </a:lvl1pPr>
          </a:lstStyle>
          <a:p>
            <a:pPr>
              <a:spcBef>
                <a:spcPts val="600"/>
              </a:spcBef>
              <a:spcAft>
                <a:spcPts val="600"/>
              </a:spcAft>
              <a:tabLst>
                <a:tab pos="790575" algn="l"/>
              </a:tabLst>
            </a:pPr>
            <a:r>
              <a:rPr lang="ru-RU" sz="1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200" dirty="0"/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831B67DD-9B06-44BA-A144-3A61137BDCD6}"/>
              </a:ext>
            </a:extLst>
          </p:cNvPr>
          <p:cNvGrpSpPr/>
          <p:nvPr/>
        </p:nvGrpSpPr>
        <p:grpSpPr>
          <a:xfrm>
            <a:off x="406016" y="1354443"/>
            <a:ext cx="11288243" cy="5495690"/>
            <a:chOff x="159515" y="1288605"/>
            <a:chExt cx="11496904" cy="5606431"/>
          </a:xfrm>
        </p:grpSpPr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xmlns="" id="{30C5481B-E578-4A8F-8E1E-03AC49E3D48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5593" b="5593"/>
            <a:stretch/>
          </p:blipFill>
          <p:spPr>
            <a:xfrm>
              <a:off x="159515" y="5117535"/>
              <a:ext cx="2664169" cy="1777501"/>
            </a:xfrm>
            <a:prstGeom prst="round2DiagRect">
              <a:avLst>
                <a:gd name="adj1" fmla="val 16667"/>
                <a:gd name="adj2" fmla="val 0"/>
              </a:avLst>
            </a:prstGeom>
            <a:ln w="3175" cap="sq">
              <a:solidFill>
                <a:srgbClr val="FFFFFF"/>
              </a:solidFill>
              <a:miter lim="800000"/>
            </a:ln>
            <a:effectLst/>
          </p:spPr>
        </p:pic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xmlns="" id="{ABD63966-9C56-482F-BD58-4B432409BCF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t="5593" b="5593"/>
            <a:stretch/>
          </p:blipFill>
          <p:spPr>
            <a:xfrm>
              <a:off x="159516" y="3242576"/>
              <a:ext cx="2664169" cy="1777501"/>
            </a:xfrm>
            <a:prstGeom prst="round2DiagRect">
              <a:avLst>
                <a:gd name="adj1" fmla="val 16667"/>
                <a:gd name="adj2" fmla="val 0"/>
              </a:avLst>
            </a:prstGeom>
            <a:ln w="3175" cap="sq">
              <a:solidFill>
                <a:srgbClr val="FFFFFF"/>
              </a:solidFill>
              <a:miter lim="800000"/>
            </a:ln>
            <a:effectLst/>
          </p:spPr>
        </p:pic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xmlns="" id="{2C5DA6BF-5E3D-477E-9FEA-7161AE41875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t="12561" b="12561"/>
            <a:stretch/>
          </p:blipFill>
          <p:spPr>
            <a:xfrm>
              <a:off x="3110214" y="1288605"/>
              <a:ext cx="5726111" cy="3220938"/>
            </a:xfrm>
            <a:prstGeom prst="round2DiagRect">
              <a:avLst>
                <a:gd name="adj1" fmla="val 16667"/>
                <a:gd name="adj2" fmla="val 0"/>
              </a:avLst>
            </a:prstGeom>
            <a:ln w="3175" cap="sq">
              <a:solidFill>
                <a:srgbClr val="FFFFFF"/>
              </a:solidFill>
              <a:miter lim="800000"/>
            </a:ln>
            <a:effectLst/>
          </p:spPr>
        </p:pic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xmlns="" id="{5B1B196A-A5C9-4576-AA9B-5FC21562803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t="5541" b="5541"/>
            <a:stretch/>
          </p:blipFill>
          <p:spPr>
            <a:xfrm>
              <a:off x="3016102" y="4851628"/>
              <a:ext cx="2694365" cy="1799752"/>
            </a:xfrm>
            <a:prstGeom prst="round2DiagRect">
              <a:avLst>
                <a:gd name="adj1" fmla="val 16667"/>
                <a:gd name="adj2" fmla="val 0"/>
              </a:avLst>
            </a:prstGeom>
            <a:ln w="3175" cap="sq">
              <a:solidFill>
                <a:srgbClr val="FFFFFF"/>
              </a:solidFill>
              <a:miter lim="800000"/>
            </a:ln>
            <a:effectLst/>
          </p:spPr>
        </p:pic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xmlns="" id="{BFF4CD8B-7914-4B68-B36B-0E510F0E131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t="5541" b="5541"/>
            <a:stretch/>
          </p:blipFill>
          <p:spPr>
            <a:xfrm>
              <a:off x="9013140" y="1288605"/>
              <a:ext cx="2594303" cy="1732914"/>
            </a:xfrm>
            <a:prstGeom prst="round2DiagRect">
              <a:avLst>
                <a:gd name="adj1" fmla="val 16667"/>
                <a:gd name="adj2" fmla="val 0"/>
              </a:avLst>
            </a:prstGeom>
            <a:ln w="3175" cap="sq">
              <a:solidFill>
                <a:srgbClr val="FFFFFF"/>
              </a:solidFill>
              <a:miter lim="800000"/>
            </a:ln>
            <a:effectLst/>
          </p:spPr>
        </p:pic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xmlns="" id="{FE54205E-5C94-47BD-8E68-07063D9C2B3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 t="5541" b="5541"/>
            <a:stretch/>
          </p:blipFill>
          <p:spPr>
            <a:xfrm>
              <a:off x="8995367" y="3116609"/>
              <a:ext cx="2661052" cy="1777500"/>
            </a:xfrm>
            <a:prstGeom prst="round2DiagRect">
              <a:avLst>
                <a:gd name="adj1" fmla="val 16667"/>
                <a:gd name="adj2" fmla="val 0"/>
              </a:avLst>
            </a:prstGeom>
            <a:ln w="3175" cap="sq">
              <a:solidFill>
                <a:srgbClr val="FFFFFF"/>
              </a:solidFill>
              <a:miter lim="800000"/>
            </a:ln>
            <a:effectLst/>
          </p:spPr>
        </p:pic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xmlns="" id="{6E4E56FA-FED8-4421-AAEE-674FDD2BA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 t="5541" b="5541"/>
            <a:stretch/>
          </p:blipFill>
          <p:spPr>
            <a:xfrm>
              <a:off x="6035131" y="4765034"/>
              <a:ext cx="2770158" cy="1850379"/>
            </a:xfrm>
            <a:prstGeom prst="round2DiagRect">
              <a:avLst>
                <a:gd name="adj1" fmla="val 16667"/>
                <a:gd name="adj2" fmla="val 0"/>
              </a:avLst>
            </a:prstGeom>
            <a:ln w="3175" cap="sq">
              <a:solidFill>
                <a:srgbClr val="FFFFFF"/>
              </a:solidFill>
              <a:miter lim="800000"/>
            </a:ln>
            <a:effectLst/>
          </p:spPr>
        </p:pic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xmlns="" id="{EAFA3A83-D9FF-45A7-80A3-3164C9A10BD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 t="5541" b="5541"/>
            <a:stretch/>
          </p:blipFill>
          <p:spPr>
            <a:xfrm>
              <a:off x="189707" y="1343605"/>
              <a:ext cx="2737381" cy="1828485"/>
            </a:xfrm>
            <a:prstGeom prst="round2DiagRect">
              <a:avLst>
                <a:gd name="adj1" fmla="val 16667"/>
                <a:gd name="adj2" fmla="val 0"/>
              </a:avLst>
            </a:prstGeom>
            <a:ln w="3175" cap="sq">
              <a:solidFill>
                <a:srgbClr val="FFFFFF"/>
              </a:solidFill>
              <a:miter lim="800000"/>
            </a:ln>
            <a:effectLst/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xmlns="" id="{80EAA864-4064-404D-A784-788F391DE4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rcRect t="5541" b="5541"/>
            <a:stretch/>
          </p:blipFill>
          <p:spPr>
            <a:xfrm>
              <a:off x="8946391" y="5015745"/>
              <a:ext cx="2661052" cy="1777500"/>
            </a:xfrm>
            <a:prstGeom prst="round2DiagRect">
              <a:avLst>
                <a:gd name="adj1" fmla="val 16667"/>
                <a:gd name="adj2" fmla="val 0"/>
              </a:avLst>
            </a:prstGeom>
            <a:ln w="3175" cap="sq">
              <a:solidFill>
                <a:srgbClr val="FFFFFF"/>
              </a:solidFill>
              <a:miter lim="800000"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2217233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8C786A3F-E52C-4E89-8D1D-C9C482B81D47}"/>
              </a:ext>
            </a:extLst>
          </p:cNvPr>
          <p:cNvSpPr/>
          <p:nvPr/>
        </p:nvSpPr>
        <p:spPr>
          <a:xfrm>
            <a:off x="235829" y="0"/>
            <a:ext cx="11550155" cy="5925722"/>
          </a:xfrm>
          <a:prstGeom prst="rect">
            <a:avLst/>
          </a:prstGeom>
          <a:solidFill>
            <a:srgbClr val="79AF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3FD12ABE-4502-4F7A-819C-12DDACE35852}"/>
              </a:ext>
            </a:extLst>
          </p:cNvPr>
          <p:cNvSpPr/>
          <p:nvPr/>
        </p:nvSpPr>
        <p:spPr>
          <a:xfrm>
            <a:off x="401053" y="128336"/>
            <a:ext cx="772285" cy="834190"/>
          </a:xfrm>
          <a:prstGeom prst="rect">
            <a:avLst/>
          </a:prstGeom>
          <a:solidFill>
            <a:srgbClr val="79AF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EA716E57-4EC5-4914-B2FA-07E78C4BDDFC}"/>
              </a:ext>
            </a:extLst>
          </p:cNvPr>
          <p:cNvSpPr/>
          <p:nvPr/>
        </p:nvSpPr>
        <p:spPr>
          <a:xfrm>
            <a:off x="11018661" y="56894"/>
            <a:ext cx="772285" cy="834190"/>
          </a:xfrm>
          <a:prstGeom prst="rect">
            <a:avLst/>
          </a:prstGeom>
          <a:solidFill>
            <a:srgbClr val="79AF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2B4C8E9A-9D27-4FDF-99AE-F906C4FF508F}"/>
              </a:ext>
            </a:extLst>
          </p:cNvPr>
          <p:cNvSpPr/>
          <p:nvPr/>
        </p:nvSpPr>
        <p:spPr>
          <a:xfrm>
            <a:off x="406016" y="167738"/>
            <a:ext cx="11288243" cy="107091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xmlns="" id="{59257EFE-E753-4B2E-9876-7A5DBABCB6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9434" y="292962"/>
            <a:ext cx="1065441" cy="859012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CE7EC019-216F-492C-A762-30C6F77F8371}"/>
              </a:ext>
            </a:extLst>
          </p:cNvPr>
          <p:cNvSpPr txBox="1">
            <a:spLocks/>
          </p:cNvSpPr>
          <p:nvPr/>
        </p:nvSpPr>
        <p:spPr>
          <a:xfrm>
            <a:off x="314291" y="1073370"/>
            <a:ext cx="4720105" cy="39631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lang="ru-MD" sz="28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Baskerville" panose="02020502070401020303" pitchFamily="18" charset="0"/>
                <a:ea typeface="Baskerville" panose="02020502070401020303" pitchFamily="18" charset="0"/>
                <a:cs typeface="+mj-cs"/>
              </a:defRPr>
            </a:lvl1pPr>
          </a:lstStyle>
          <a:p>
            <a:pPr>
              <a:spcBef>
                <a:spcPts val="600"/>
              </a:spcBef>
              <a:spcAft>
                <a:spcPts val="600"/>
              </a:spcAft>
              <a:tabLst>
                <a:tab pos="790575" algn="l"/>
              </a:tabLst>
            </a:pPr>
            <a:r>
              <a:rPr lang="ru-RU" sz="1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200" dirty="0"/>
          </a:p>
        </p:txBody>
      </p:sp>
      <p:sp>
        <p:nvSpPr>
          <p:cNvPr id="21" name="Заголовок 3">
            <a:extLst>
              <a:ext uri="{FF2B5EF4-FFF2-40B4-BE49-F238E27FC236}">
                <a16:creationId xmlns:a16="http://schemas.microsoft.com/office/drawing/2014/main" xmlns="" id="{4C82C8DF-6DAC-40FF-B279-8EFAFA1A8A5B}"/>
              </a:ext>
            </a:extLst>
          </p:cNvPr>
          <p:cNvSpPr txBox="1">
            <a:spLocks/>
          </p:cNvSpPr>
          <p:nvPr/>
        </p:nvSpPr>
        <p:spPr>
          <a:xfrm>
            <a:off x="519194" y="0"/>
            <a:ext cx="9213853" cy="1013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ru-RU" sz="3200" b="1" dirty="0">
                <a:latin typeface="Times New Roman" panose="02020603050405020304" pitchFamily="18" charset="0"/>
              </a:rPr>
              <a:t>Военно-патриотические акции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F058C449-FC68-4C06-9861-D559F004D5B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9048" b="9048"/>
          <a:stretch/>
        </p:blipFill>
        <p:spPr>
          <a:xfrm>
            <a:off x="3307594" y="4136576"/>
            <a:ext cx="2718000" cy="1669632"/>
          </a:xfrm>
          <a:prstGeom prst="round2DiagRect">
            <a:avLst>
              <a:gd name="adj1" fmla="val 16667"/>
              <a:gd name="adj2" fmla="val 0"/>
            </a:avLst>
          </a:prstGeom>
          <a:ln w="3175" cap="sq">
            <a:solidFill>
              <a:srgbClr val="FFFFFF"/>
            </a:solidFill>
            <a:miter lim="800000"/>
          </a:ln>
          <a:effectLst/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2F9D4BB3-B6C8-4A4A-83AD-DC879C16B87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5906" b="5906"/>
          <a:stretch/>
        </p:blipFill>
        <p:spPr>
          <a:xfrm>
            <a:off x="314291" y="1836946"/>
            <a:ext cx="2706463" cy="1790097"/>
          </a:xfrm>
          <a:prstGeom prst="round2DiagRect">
            <a:avLst>
              <a:gd name="adj1" fmla="val 16667"/>
              <a:gd name="adj2" fmla="val 0"/>
            </a:avLst>
          </a:prstGeom>
          <a:ln w="3175" cap="sq">
            <a:solidFill>
              <a:srgbClr val="FFFFFF"/>
            </a:solidFill>
            <a:miter lim="800000"/>
          </a:ln>
          <a:effectLst/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1231451F-9C1F-4919-A072-8301CC24697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9127" b="9127"/>
          <a:stretch/>
        </p:blipFill>
        <p:spPr>
          <a:xfrm>
            <a:off x="6171032" y="4136575"/>
            <a:ext cx="2713669" cy="1663753"/>
          </a:xfrm>
          <a:prstGeom prst="round2DiagRect">
            <a:avLst>
              <a:gd name="adj1" fmla="val 16667"/>
              <a:gd name="adj2" fmla="val 0"/>
            </a:avLst>
          </a:prstGeom>
          <a:ln w="3175" cap="sq">
            <a:solidFill>
              <a:srgbClr val="FFFFFF"/>
            </a:solidFill>
            <a:miter lim="800000"/>
          </a:ln>
          <a:effectLst/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14063C5D-08ED-4E17-8A6B-6A07555A200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6093" b="6093"/>
          <a:stretch/>
        </p:blipFill>
        <p:spPr>
          <a:xfrm>
            <a:off x="3236893" y="1831572"/>
            <a:ext cx="2718000" cy="1790097"/>
          </a:xfrm>
          <a:prstGeom prst="round2DiagRect">
            <a:avLst>
              <a:gd name="adj1" fmla="val 16667"/>
              <a:gd name="adj2" fmla="val 0"/>
            </a:avLst>
          </a:prstGeom>
          <a:ln w="3175" cap="sq">
            <a:solidFill>
              <a:srgbClr val="FFFFFF"/>
            </a:solidFill>
            <a:miter lim="800000"/>
          </a:ln>
          <a:effectLst/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xmlns="" id="{5A25440C-09F8-4F5F-B699-A8BE1BA6DF5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6023" b="6023"/>
          <a:stretch/>
        </p:blipFill>
        <p:spPr>
          <a:xfrm>
            <a:off x="9063948" y="1831572"/>
            <a:ext cx="2713669" cy="1790097"/>
          </a:xfrm>
          <a:prstGeom prst="round2DiagRect">
            <a:avLst>
              <a:gd name="adj1" fmla="val 16667"/>
              <a:gd name="adj2" fmla="val 0"/>
            </a:avLst>
          </a:prstGeom>
          <a:ln w="3175" cap="sq">
            <a:solidFill>
              <a:srgbClr val="FFFFFF"/>
            </a:solidFill>
            <a:miter lim="800000"/>
          </a:ln>
          <a:effectLst/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xmlns="" id="{8550DB0D-5C3B-4DB4-B24E-AA5F7E014FDF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6023" b="6023"/>
          <a:stretch/>
        </p:blipFill>
        <p:spPr>
          <a:xfrm>
            <a:off x="6193838" y="1831572"/>
            <a:ext cx="2713669" cy="1790097"/>
          </a:xfrm>
          <a:prstGeom prst="round2DiagRect">
            <a:avLst>
              <a:gd name="adj1" fmla="val 16667"/>
              <a:gd name="adj2" fmla="val 0"/>
            </a:avLst>
          </a:prstGeom>
          <a:ln w="3175" cap="sq">
            <a:solidFill>
              <a:srgbClr val="FFFFFF"/>
            </a:solidFill>
            <a:miter lim="800000"/>
          </a:ln>
          <a:effectLst/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xmlns="" id="{27B99A4A-15F8-4ED2-B7F6-F4469B848CFE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t="26927" b="26927"/>
          <a:stretch/>
        </p:blipFill>
        <p:spPr>
          <a:xfrm>
            <a:off x="9138980" y="4131597"/>
            <a:ext cx="2713669" cy="1669631"/>
          </a:xfrm>
          <a:prstGeom prst="round2DiagRect">
            <a:avLst>
              <a:gd name="adj1" fmla="val 16667"/>
              <a:gd name="adj2" fmla="val 0"/>
            </a:avLst>
          </a:prstGeom>
          <a:ln w="3175" cap="sq">
            <a:solidFill>
              <a:srgbClr val="FFFFFF"/>
            </a:solidFill>
            <a:miter lim="800000"/>
          </a:ln>
          <a:effectLst/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xmlns="" id="{36053FF7-1293-4EAD-952F-8B3FF5B726E7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4053" r="4053"/>
          <a:stretch/>
        </p:blipFill>
        <p:spPr>
          <a:xfrm>
            <a:off x="373455" y="4136575"/>
            <a:ext cx="2718000" cy="1663753"/>
          </a:xfrm>
          <a:prstGeom prst="round2DiagRect">
            <a:avLst>
              <a:gd name="adj1" fmla="val 16667"/>
              <a:gd name="adj2" fmla="val 0"/>
            </a:avLst>
          </a:prstGeom>
          <a:ln w="3175" cap="sq">
            <a:solidFill>
              <a:srgbClr val="FFFFFF"/>
            </a:solidFill>
            <a:miter lim="800000"/>
          </a:ln>
          <a:effectLst/>
        </p:spPr>
      </p:pic>
    </p:spTree>
    <p:extLst>
      <p:ext uri="{BB962C8B-B14F-4D97-AF65-F5344CB8AC3E}">
        <p14:creationId xmlns:p14="http://schemas.microsoft.com/office/powerpoint/2010/main" val="698806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8C786A3F-E52C-4E89-8D1D-C9C482B81D47}"/>
              </a:ext>
            </a:extLst>
          </p:cNvPr>
          <p:cNvSpPr/>
          <p:nvPr/>
        </p:nvSpPr>
        <p:spPr>
          <a:xfrm>
            <a:off x="235829" y="-219609"/>
            <a:ext cx="11550155" cy="5967167"/>
          </a:xfrm>
          <a:prstGeom prst="rect">
            <a:avLst/>
          </a:prstGeom>
          <a:solidFill>
            <a:srgbClr val="79AF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xmlns="" id="{E64ED675-3D05-435A-A363-AB911E7D9E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485620">
            <a:off x="-1346779" y="3989233"/>
            <a:ext cx="4567437" cy="1938532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xmlns="" id="{007E0B4A-D580-441F-BBED-FDF71705E8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747965">
            <a:off x="9410540" y="3312383"/>
            <a:ext cx="4567437" cy="193853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3FD12ABE-4502-4F7A-819C-12DDACE35852}"/>
              </a:ext>
            </a:extLst>
          </p:cNvPr>
          <p:cNvSpPr/>
          <p:nvPr/>
        </p:nvSpPr>
        <p:spPr>
          <a:xfrm>
            <a:off x="401053" y="128336"/>
            <a:ext cx="772285" cy="834190"/>
          </a:xfrm>
          <a:prstGeom prst="rect">
            <a:avLst/>
          </a:prstGeom>
          <a:solidFill>
            <a:srgbClr val="79AF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EA716E57-4EC5-4914-B2FA-07E78C4BDDFC}"/>
              </a:ext>
            </a:extLst>
          </p:cNvPr>
          <p:cNvSpPr/>
          <p:nvPr/>
        </p:nvSpPr>
        <p:spPr>
          <a:xfrm>
            <a:off x="11018661" y="56894"/>
            <a:ext cx="772285" cy="834190"/>
          </a:xfrm>
          <a:prstGeom prst="rect">
            <a:avLst/>
          </a:prstGeom>
          <a:solidFill>
            <a:srgbClr val="79AF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2B4C8E9A-9D27-4FDF-99AE-F906C4FF508F}"/>
              </a:ext>
            </a:extLst>
          </p:cNvPr>
          <p:cNvSpPr/>
          <p:nvPr/>
        </p:nvSpPr>
        <p:spPr>
          <a:xfrm>
            <a:off x="406016" y="167738"/>
            <a:ext cx="11288243" cy="107091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Заголовок 3">
            <a:extLst>
              <a:ext uri="{FF2B5EF4-FFF2-40B4-BE49-F238E27FC236}">
                <a16:creationId xmlns:a16="http://schemas.microsoft.com/office/drawing/2014/main" xmlns="" id="{FF8C2276-D9DF-447B-BCFF-98EAA024F8F8}"/>
              </a:ext>
            </a:extLst>
          </p:cNvPr>
          <p:cNvSpPr txBox="1">
            <a:spLocks/>
          </p:cNvSpPr>
          <p:nvPr/>
        </p:nvSpPr>
        <p:spPr>
          <a:xfrm>
            <a:off x="574870" y="121675"/>
            <a:ext cx="11042260" cy="8590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Участие в городских проектах</a:t>
            </a:r>
            <a:endParaRPr lang="ru-RU" sz="3200" dirty="0"/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xmlns="" id="{59257EFE-E753-4B2E-9876-7A5DBABCB6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79335" y="283967"/>
            <a:ext cx="1065441" cy="859012"/>
          </a:xfrm>
          <a:prstGeom prst="rect">
            <a:avLst/>
          </a:prstGeom>
        </p:spPr>
      </p:pic>
      <p:sp>
        <p:nvSpPr>
          <p:cNvPr id="11" name="Content Placeholder 150">
            <a:extLst>
              <a:ext uri="{FF2B5EF4-FFF2-40B4-BE49-F238E27FC236}">
                <a16:creationId xmlns:a16="http://schemas.microsoft.com/office/drawing/2014/main" xmlns="" id="{B42ADDE2-DBE4-4DF9-A185-DF8B122230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4625" y="1613190"/>
            <a:ext cx="4558887" cy="146591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4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249</a:t>
            </a:r>
            <a:r>
              <a:rPr lang="ru-RU" sz="2400" b="1" dirty="0">
                <a:solidFill>
                  <a:schemeClr val="tx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мероприятий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01 июня по 08 сентября 2024г.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1A8595C-A848-4DBD-83A2-FA9424BFB45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47333"/>
          <a:stretch/>
        </p:blipFill>
        <p:spPr>
          <a:xfrm>
            <a:off x="734625" y="3169440"/>
            <a:ext cx="4558888" cy="257811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1C66A72-4678-43F9-8D26-373D0FECC2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9098" y="3169439"/>
            <a:ext cx="4985507" cy="2578119"/>
          </a:xfrm>
          <a:prstGeom prst="rect">
            <a:avLst/>
          </a:prstGeom>
        </p:spPr>
      </p:pic>
      <p:sp>
        <p:nvSpPr>
          <p:cNvPr id="15" name="Content Placeholder 150">
            <a:extLst>
              <a:ext uri="{FF2B5EF4-FFF2-40B4-BE49-F238E27FC236}">
                <a16:creationId xmlns:a16="http://schemas.microsoft.com/office/drawing/2014/main" xmlns="" id="{9BE3D4E4-4B94-40AA-94BA-C29CB8B76EC6}"/>
              </a:ext>
            </a:extLst>
          </p:cNvPr>
          <p:cNvSpPr txBox="1">
            <a:spLocks/>
          </p:cNvSpPr>
          <p:nvPr/>
        </p:nvSpPr>
        <p:spPr>
          <a:xfrm>
            <a:off x="6289099" y="1600733"/>
            <a:ext cx="4814330" cy="13829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defRPr lang="ru-MD"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Gill Sans Nova Light" panose="020F0302020204030204" pitchFamily="34" charset="0"/>
                <a:ea typeface="+mn-ea"/>
                <a:cs typeface="Gill Sans Nova Light" panose="020F0302020204030204" pitchFamily="34" charset="0"/>
              </a:defRPr>
            </a:lvl1pPr>
            <a:lvl2pPr marL="630000" indent="-306000" algn="ctr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lang="ru-MD"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Gill Sans Nova Light" panose="020F0302020204030204" pitchFamily="34" charset="0"/>
                <a:ea typeface="+mn-ea"/>
                <a:cs typeface="Gill Sans Nova Light" panose="020F0302020204030204" pitchFamily="34" charset="0"/>
              </a:defRPr>
            </a:lvl2pPr>
            <a:lvl3pPr marL="900000" indent="-27000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lang="ru-MD"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Gill Sans Nova Light" panose="020F0302020204030204" pitchFamily="34" charset="0"/>
                <a:ea typeface="+mn-ea"/>
                <a:cs typeface="Gill Sans Nova Light" panose="020F0302020204030204" pitchFamily="34" charset="0"/>
              </a:defRPr>
            </a:lvl3pPr>
            <a:lvl4pPr marL="1242000" indent="-23400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lang="ru-MD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Gill Sans Nova Light" panose="020F0302020204030204" pitchFamily="34" charset="0"/>
                <a:ea typeface="+mn-ea"/>
                <a:cs typeface="Gill Sans Nova Light" panose="020F0302020204030204" pitchFamily="34" charset="0"/>
              </a:defRPr>
            </a:lvl4pPr>
            <a:lvl5pPr marL="1602000" indent="-23400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lang="ru-MD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Gill Sans Nova Light" panose="020F0302020204030204" pitchFamily="34" charset="0"/>
                <a:ea typeface="+mn-ea"/>
                <a:cs typeface="Gill Sans Nova Light" panose="020F0302020204030204" pitchFamily="34" charset="0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4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45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мероприятий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01 по 31 декабря 2024г.</a:t>
            </a:r>
          </a:p>
        </p:txBody>
      </p:sp>
    </p:spTree>
    <p:extLst>
      <p:ext uri="{BB962C8B-B14F-4D97-AF65-F5344CB8AC3E}">
        <p14:creationId xmlns:p14="http://schemas.microsoft.com/office/powerpoint/2010/main" val="3322883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D11E0DA9-F80F-4FD2-86AD-FCB704088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069" y="95864"/>
            <a:ext cx="9539352" cy="1417247"/>
          </a:xfrm>
        </p:spPr>
        <p:txBody>
          <a:bodyPr rtlCol="0">
            <a:noAutofit/>
          </a:bodyPr>
          <a:lstStyle/>
          <a:p>
            <a:pPr rtl="0"/>
            <a:r>
              <a:rPr lang="ru-RU" sz="3200" b="1" spc="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Участие сотрудников в конкурсах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36D7A925-DFD5-4A50-8095-AE5542AE80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6177" y="733998"/>
            <a:ext cx="1065441" cy="859012"/>
          </a:xfrm>
          <a:prstGeom prst="rect">
            <a:avLst/>
          </a:prstGeom>
        </p:spPr>
      </p:pic>
      <p:sp>
        <p:nvSpPr>
          <p:cNvPr id="5" name="Content Placeholder 150">
            <a:extLst>
              <a:ext uri="{FF2B5EF4-FFF2-40B4-BE49-F238E27FC236}">
                <a16:creationId xmlns:a16="http://schemas.microsoft.com/office/drawing/2014/main" xmlns="" id="{44AB4D2A-53AB-47BA-924E-3DC55862D3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150" y="2057481"/>
            <a:ext cx="8105336" cy="5862551"/>
          </a:xfrm>
        </p:spPr>
        <p:txBody>
          <a:bodyPr>
            <a:normAutofit/>
          </a:bodyPr>
          <a:lstStyle/>
          <a:p>
            <a:pPr marL="0" lvl="0" indent="4572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ГБУ ДСЦ «Мир молодых» заняло почётное III место в номинации «Трудоустройство несовершеннолетних граждан в возрасте от 14 до 18 лет»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во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Всероссийск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ом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конкурс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лучших практик трудоустройства молодежи 2024 года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4572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Патриотический смотр-конкурс «Герой юга-2024 ЮАО», приуроченный к Международному дню волонтёра и нацеленный на поддержку патриотического движения в Южном округе г. Москвы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4572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Окружной этап Московского городского конкурса «Общественное признание»</a:t>
            </a:r>
          </a:p>
          <a:p>
            <a:pPr marL="0" lvl="0" indent="4572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Городской конкурс социальных проектов «Лица района»</a:t>
            </a:r>
          </a:p>
          <a:p>
            <a:pPr marL="0" lvl="0" indent="4572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Международная премия #МЫВМЕСТЕ</a:t>
            </a:r>
          </a:p>
          <a:p>
            <a:pPr marL="0" lvl="0" indent="4572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XXII Фестиваль художественного творчества педагогов города Москвы «Признание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4572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Всероссийский конкурс «Стимул мечты – это сам ты»</a:t>
            </a:r>
          </a:p>
          <a:p>
            <a:pPr marL="0" lvl="0" indent="4572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 «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СтоЛИЧНЫЕ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истории»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29">
            <a:extLst>
              <a:ext uri="{FF2B5EF4-FFF2-40B4-BE49-F238E27FC236}">
                <a16:creationId xmlns:a16="http://schemas.microsoft.com/office/drawing/2014/main" xmlns="" id="{C1FE1116-E772-494A-8C00-7934A41B196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484" r="16484"/>
          <a:stretch/>
        </p:blipFill>
        <p:spPr>
          <a:xfrm>
            <a:off x="8606519" y="1751918"/>
            <a:ext cx="2182378" cy="2280795"/>
          </a:xfrm>
          <a:custGeom>
            <a:avLst/>
            <a:gdLst/>
            <a:ahLst/>
            <a:cxnLst/>
            <a:rect l="l" t="t" r="r" b="b"/>
            <a:pathLst>
              <a:path w="3646992" h="3646991">
                <a:moveTo>
                  <a:pt x="0" y="0"/>
                </a:moveTo>
                <a:lnTo>
                  <a:pt x="1820818" y="0"/>
                </a:lnTo>
                <a:cubicBezTo>
                  <a:pt x="2829397" y="0"/>
                  <a:pt x="3646992" y="817595"/>
                  <a:pt x="3646992" y="1826174"/>
                </a:cubicBezTo>
                <a:lnTo>
                  <a:pt x="3646992" y="3646991"/>
                </a:lnTo>
                <a:lnTo>
                  <a:pt x="1826174" y="3646991"/>
                </a:lnTo>
                <a:cubicBezTo>
                  <a:pt x="817595" y="3646991"/>
                  <a:pt x="0" y="2829396"/>
                  <a:pt x="0" y="1820817"/>
                </a:cubicBezTo>
                <a:close/>
              </a:path>
            </a:pathLst>
          </a:custGeom>
        </p:spPr>
      </p:pic>
      <p:pic>
        <p:nvPicPr>
          <p:cNvPr id="7" name="Объект 26">
            <a:extLst>
              <a:ext uri="{FF2B5EF4-FFF2-40B4-BE49-F238E27FC236}">
                <a16:creationId xmlns:a16="http://schemas.microsoft.com/office/drawing/2014/main" xmlns="" id="{B6F18618-A8FA-4002-84E0-4A587D6F518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594" r="7594"/>
          <a:stretch/>
        </p:blipFill>
        <p:spPr>
          <a:xfrm>
            <a:off x="8467819" y="4497184"/>
            <a:ext cx="2597286" cy="2296815"/>
          </a:xfrm>
          <a:custGeom>
            <a:avLst/>
            <a:gdLst/>
            <a:ahLst/>
            <a:cxnLst/>
            <a:rect l="l" t="t" r="r" b="b"/>
            <a:pathLst>
              <a:path w="3316319" h="2932666">
                <a:moveTo>
                  <a:pt x="1660595" y="0"/>
                </a:moveTo>
                <a:lnTo>
                  <a:pt x="3316319" y="0"/>
                </a:lnTo>
                <a:lnTo>
                  <a:pt x="3316319" y="1646632"/>
                </a:lnTo>
                <a:cubicBezTo>
                  <a:pt x="3316319" y="2159685"/>
                  <a:pt x="3081083" y="2618091"/>
                  <a:pt x="2712021" y="2920995"/>
                </a:cubicBezTo>
                <a:lnTo>
                  <a:pt x="2696327" y="2932666"/>
                </a:lnTo>
                <a:lnTo>
                  <a:pt x="0" y="2932666"/>
                </a:lnTo>
                <a:lnTo>
                  <a:pt x="0" y="1651476"/>
                </a:lnTo>
                <a:cubicBezTo>
                  <a:pt x="0" y="739381"/>
                  <a:pt x="743464" y="0"/>
                  <a:pt x="1660595" y="0"/>
                </a:cubicBezTo>
                <a:close/>
              </a:path>
            </a:pathLst>
          </a:custGeom>
        </p:spPr>
      </p:pic>
      <p:pic>
        <p:nvPicPr>
          <p:cNvPr id="8" name="Объект 29">
            <a:extLst>
              <a:ext uri="{FF2B5EF4-FFF2-40B4-BE49-F238E27FC236}">
                <a16:creationId xmlns:a16="http://schemas.microsoft.com/office/drawing/2014/main" xmlns="" id="{1FC86A3F-7520-448D-9762-4DA7E1F765F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0789" b="4211"/>
          <a:stretch/>
        </p:blipFill>
        <p:spPr>
          <a:xfrm>
            <a:off x="10129421" y="3176870"/>
            <a:ext cx="1932491" cy="2029501"/>
          </a:xfrm>
          <a:custGeom>
            <a:avLst/>
            <a:gdLst/>
            <a:ahLst/>
            <a:cxnLst/>
            <a:rect l="l" t="t" r="r" b="b"/>
            <a:pathLst>
              <a:path w="3646992" h="3646991">
                <a:moveTo>
                  <a:pt x="0" y="0"/>
                </a:moveTo>
                <a:lnTo>
                  <a:pt x="1820818" y="0"/>
                </a:lnTo>
                <a:cubicBezTo>
                  <a:pt x="2829397" y="0"/>
                  <a:pt x="3646992" y="817595"/>
                  <a:pt x="3646992" y="1826174"/>
                </a:cubicBezTo>
                <a:lnTo>
                  <a:pt x="3646992" y="3646991"/>
                </a:lnTo>
                <a:lnTo>
                  <a:pt x="1826174" y="3646991"/>
                </a:lnTo>
                <a:cubicBezTo>
                  <a:pt x="817595" y="3646991"/>
                  <a:pt x="0" y="2829396"/>
                  <a:pt x="0" y="1820817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358920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D11E0DA9-F80F-4FD2-86AD-FCB704088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19" y="609250"/>
            <a:ext cx="9370676" cy="1138130"/>
          </a:xfrm>
        </p:spPr>
        <p:txBody>
          <a:bodyPr rtlCol="0">
            <a:noAutofit/>
          </a:bodyPr>
          <a:lstStyle/>
          <a:p>
            <a:pPr rtl="0"/>
            <a: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Работа с подростками, </a:t>
            </a:r>
            <a:b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состоящими на учете КДН и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ЗП</a:t>
            </a:r>
            <a:endParaRPr lang="ru-RU" sz="3200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36D7A925-DFD5-4A50-8095-AE5542AE80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6177" y="733998"/>
            <a:ext cx="1065441" cy="859012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9878321A-5856-4056-96F0-012864FA93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1197829"/>
              </p:ext>
            </p:extLst>
          </p:nvPr>
        </p:nvGraphicFramePr>
        <p:xfrm>
          <a:off x="1128713" y="2558102"/>
          <a:ext cx="9934573" cy="39226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75384">
                  <a:extLst>
                    <a:ext uri="{9D8B030D-6E8A-4147-A177-3AD203B41FA5}">
                      <a16:colId xmlns:a16="http://schemas.microsoft.com/office/drawing/2014/main" xmlns="" val="4107870141"/>
                    </a:ext>
                  </a:extLst>
                </a:gridCol>
                <a:gridCol w="3310171">
                  <a:extLst>
                    <a:ext uri="{9D8B030D-6E8A-4147-A177-3AD203B41FA5}">
                      <a16:colId xmlns:a16="http://schemas.microsoft.com/office/drawing/2014/main" xmlns="" val="1543325149"/>
                    </a:ext>
                  </a:extLst>
                </a:gridCol>
                <a:gridCol w="3449018">
                  <a:extLst>
                    <a:ext uri="{9D8B030D-6E8A-4147-A177-3AD203B41FA5}">
                      <a16:colId xmlns:a16="http://schemas.microsoft.com/office/drawing/2014/main" xmlns="" val="3282365889"/>
                    </a:ext>
                  </a:extLst>
                </a:gridCol>
              </a:tblGrid>
              <a:tr h="73580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Район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несовершеннолетних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из семей</a:t>
                      </a:r>
                      <a:r>
                        <a:rPr lang="ru-RU" sz="16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несовершеннолетних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199399722"/>
                  </a:ext>
                </a:extLst>
              </a:tr>
              <a:tr h="35623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Братеево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EC702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8D5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8D5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99172352"/>
                  </a:ext>
                </a:extLst>
              </a:tr>
              <a:tr h="35623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Зябликово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619AD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619AD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619A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84121520"/>
                  </a:ext>
                </a:extLst>
              </a:tr>
              <a:tr h="33702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Орехово-Борисово Северное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EC702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6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8D5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6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8D5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15663849"/>
                  </a:ext>
                </a:extLst>
              </a:tr>
              <a:tr h="35623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Орехово-Борисово Южное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6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206455333"/>
                  </a:ext>
                </a:extLst>
              </a:tr>
              <a:tr h="35623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Нагатино - Садовники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EC702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6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8D5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6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8D5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01420747"/>
                  </a:ext>
                </a:extLst>
              </a:tr>
              <a:tr h="35623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Нагатинский Затон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6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6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727516424"/>
                  </a:ext>
                </a:extLst>
              </a:tr>
              <a:tr h="35623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Даниловский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60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6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322846856"/>
                  </a:ext>
                </a:extLst>
              </a:tr>
              <a:tr h="35623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Донской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6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006788739"/>
                  </a:ext>
                </a:extLst>
              </a:tr>
              <a:tr h="35623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ИТОГО: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</a:t>
                      </a:r>
                      <a:endParaRPr lang="ru-RU" sz="160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16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088054708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8CD514D-1DF4-47C0-8FD6-1831D2FCF7BB}"/>
              </a:ext>
            </a:extLst>
          </p:cNvPr>
          <p:cNvSpPr txBox="1"/>
          <p:nvPr/>
        </p:nvSpPr>
        <p:spPr>
          <a:xfrm>
            <a:off x="0" y="2045260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spc="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Количество несовершеннолетних лиц, состоящих на учете </a:t>
            </a:r>
            <a:r>
              <a:rPr lang="ru-RU" sz="2000" b="1" spc="2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КДНиЗП</a:t>
            </a:r>
            <a:r>
              <a:rPr lang="ru-RU" sz="2000" b="1" spc="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2024 г.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779108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8C786A3F-E52C-4E89-8D1D-C9C482B81D47}"/>
              </a:ext>
            </a:extLst>
          </p:cNvPr>
          <p:cNvSpPr/>
          <p:nvPr/>
        </p:nvSpPr>
        <p:spPr>
          <a:xfrm>
            <a:off x="235829" y="0"/>
            <a:ext cx="11550155" cy="5925722"/>
          </a:xfrm>
          <a:prstGeom prst="rect">
            <a:avLst/>
          </a:prstGeom>
          <a:solidFill>
            <a:srgbClr val="79AF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3FD12ABE-4502-4F7A-819C-12DDACE35852}"/>
              </a:ext>
            </a:extLst>
          </p:cNvPr>
          <p:cNvSpPr/>
          <p:nvPr/>
        </p:nvSpPr>
        <p:spPr>
          <a:xfrm>
            <a:off x="401053" y="128336"/>
            <a:ext cx="772285" cy="834190"/>
          </a:xfrm>
          <a:prstGeom prst="rect">
            <a:avLst/>
          </a:prstGeom>
          <a:solidFill>
            <a:srgbClr val="79AF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EA716E57-4EC5-4914-B2FA-07E78C4BDDFC}"/>
              </a:ext>
            </a:extLst>
          </p:cNvPr>
          <p:cNvSpPr/>
          <p:nvPr/>
        </p:nvSpPr>
        <p:spPr>
          <a:xfrm>
            <a:off x="11018661" y="56894"/>
            <a:ext cx="772285" cy="834190"/>
          </a:xfrm>
          <a:prstGeom prst="rect">
            <a:avLst/>
          </a:prstGeom>
          <a:solidFill>
            <a:srgbClr val="79AF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2B4C8E9A-9D27-4FDF-99AE-F906C4FF508F}"/>
              </a:ext>
            </a:extLst>
          </p:cNvPr>
          <p:cNvSpPr/>
          <p:nvPr/>
        </p:nvSpPr>
        <p:spPr>
          <a:xfrm>
            <a:off x="406016" y="167738"/>
            <a:ext cx="11288243" cy="107091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Заголовок 3">
            <a:extLst>
              <a:ext uri="{FF2B5EF4-FFF2-40B4-BE49-F238E27FC236}">
                <a16:creationId xmlns:a16="http://schemas.microsoft.com/office/drawing/2014/main" xmlns="" id="{FF8C2276-D9DF-447B-BCFF-98EAA024F8F8}"/>
              </a:ext>
            </a:extLst>
          </p:cNvPr>
          <p:cNvSpPr txBox="1">
            <a:spLocks/>
          </p:cNvSpPr>
          <p:nvPr/>
        </p:nvSpPr>
        <p:spPr>
          <a:xfrm>
            <a:off x="519194" y="29785"/>
            <a:ext cx="9213853" cy="1013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ru-RU" sz="3200" b="1" dirty="0">
                <a:latin typeface="Times New Roman" panose="02020603050405020304" pitchFamily="18" charset="0"/>
              </a:rPr>
              <a:t>Гуманитарная помощь 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CE7EC019-216F-492C-A762-30C6F77F8371}"/>
              </a:ext>
            </a:extLst>
          </p:cNvPr>
          <p:cNvSpPr txBox="1">
            <a:spLocks/>
          </p:cNvSpPr>
          <p:nvPr/>
        </p:nvSpPr>
        <p:spPr>
          <a:xfrm>
            <a:off x="314291" y="1073370"/>
            <a:ext cx="4720105" cy="39631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lang="ru-MD" sz="28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Baskerville" panose="02020502070401020303" pitchFamily="18" charset="0"/>
                <a:ea typeface="Baskerville" panose="02020502070401020303" pitchFamily="18" charset="0"/>
                <a:cs typeface="+mj-cs"/>
              </a:defRPr>
            </a:lvl1pPr>
          </a:lstStyle>
          <a:p>
            <a:pPr>
              <a:spcBef>
                <a:spcPts val="600"/>
              </a:spcBef>
              <a:spcAft>
                <a:spcPts val="600"/>
              </a:spcAft>
              <a:tabLst>
                <a:tab pos="790575" algn="l"/>
              </a:tabLst>
            </a:pPr>
            <a:r>
              <a:rPr lang="ru-RU" sz="1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200" dirty="0"/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xmlns="" id="{59257EFE-E753-4B2E-9876-7A5DBABCB6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6074" y="274803"/>
            <a:ext cx="1065441" cy="859012"/>
          </a:xfrm>
          <a:prstGeom prst="rect">
            <a:avLst/>
          </a:prstGeom>
        </p:spPr>
      </p:pic>
      <p:sp>
        <p:nvSpPr>
          <p:cNvPr id="25" name="Подзаголовок 2">
            <a:extLst>
              <a:ext uri="{FF2B5EF4-FFF2-40B4-BE49-F238E27FC236}">
                <a16:creationId xmlns:a16="http://schemas.microsoft.com/office/drawing/2014/main" xmlns="" id="{09F226AA-BC0D-4673-B3CD-5A5E78722774}"/>
              </a:ext>
            </a:extLst>
          </p:cNvPr>
          <p:cNvSpPr txBox="1">
            <a:spLocks/>
          </p:cNvSpPr>
          <p:nvPr/>
        </p:nvSpPr>
        <p:spPr>
          <a:xfrm>
            <a:off x="3437158" y="1486502"/>
            <a:ext cx="5006340" cy="26902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defRPr lang="ru-MD"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Gill Sans Nova Light" panose="020F0302020204030204" pitchFamily="34" charset="0"/>
                <a:ea typeface="+mn-ea"/>
                <a:cs typeface="Gill Sans Nova Light" panose="020F0302020204030204" pitchFamily="34" charset="0"/>
              </a:defRPr>
            </a:lvl1pPr>
            <a:lvl2pPr marL="630000" indent="-306000" algn="ctr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lang="ru-MD"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Gill Sans Nova Light" panose="020F0302020204030204" pitchFamily="34" charset="0"/>
                <a:ea typeface="+mn-ea"/>
                <a:cs typeface="Gill Sans Nova Light" panose="020F0302020204030204" pitchFamily="34" charset="0"/>
              </a:defRPr>
            </a:lvl2pPr>
            <a:lvl3pPr marL="900000" indent="-27000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lang="ru-MD"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Gill Sans Nova Light" panose="020F0302020204030204" pitchFamily="34" charset="0"/>
                <a:ea typeface="+mn-ea"/>
                <a:cs typeface="Gill Sans Nova Light" panose="020F0302020204030204" pitchFamily="34" charset="0"/>
              </a:defRPr>
            </a:lvl3pPr>
            <a:lvl4pPr marL="1242000" indent="-23400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lang="ru-MD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Gill Sans Nova Light" panose="020F0302020204030204" pitchFamily="34" charset="0"/>
                <a:ea typeface="+mn-ea"/>
                <a:cs typeface="Gill Sans Nova Light" panose="020F0302020204030204" pitchFamily="34" charset="0"/>
              </a:defRPr>
            </a:lvl4pPr>
            <a:lvl5pPr marL="1602000" indent="-23400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lang="ru-MD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Gill Sans Nova Light" panose="020F0302020204030204" pitchFamily="34" charset="0"/>
                <a:ea typeface="+mn-ea"/>
                <a:cs typeface="Gill Sans Nova Light" panose="020F0302020204030204" pitchFamily="34" charset="0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</a:pPr>
            <a:r>
              <a:rPr lang="ru-RU" sz="1400" spc="2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1400" b="1" spc="2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Благополучатели</a:t>
            </a:r>
            <a:r>
              <a:rPr lang="ru-RU" sz="1400" b="1" spc="2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>
              <a:spcAft>
                <a:spcPts val="0"/>
              </a:spcAft>
              <a:buClr>
                <a:schemeClr val="tx1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ru-RU" sz="1400" spc="2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Бойцы</a:t>
            </a:r>
            <a:r>
              <a:rPr lang="ru-RU" sz="1400" spc="2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зоне СВО и в госпиталях</a:t>
            </a: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0"/>
              </a:spcAft>
              <a:buClr>
                <a:schemeClr val="tx1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ru-RU" sz="1400" spc="2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Дети</a:t>
            </a:r>
            <a:r>
              <a:rPr lang="ru-RU" sz="1400" spc="2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spc="2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Харцызского</a:t>
            </a:r>
            <a:r>
              <a:rPr lang="ru-RU" sz="1400" spc="2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Детского центра временного пребывания, "Луганского республиканского дома ребёнка", "Перевальской специальной школы-интерната", "Республиканского социально-реабилитационного центра для несовершеннолетних" города Свердловска</a:t>
            </a: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0"/>
              </a:spcAft>
              <a:buClr>
                <a:schemeClr val="tx1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ru-RU" sz="1400" spc="2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Жители</a:t>
            </a:r>
            <a:r>
              <a:rPr lang="ru-RU" sz="1400" spc="2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spc="2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старшего поколения </a:t>
            </a:r>
            <a:r>
              <a:rPr lang="ru-RU" sz="1400" spc="2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Отделения для постоянного проживания пожилых людей в ТЦСО Старобешевского района ДНР </a:t>
            </a: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0"/>
              </a:spcAft>
              <a:buClr>
                <a:schemeClr val="tx1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ru-RU" sz="1400" spc="2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Жители новых территорий </a:t>
            </a:r>
            <a:r>
              <a:rPr lang="ru-RU" sz="1400" spc="2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РФ и Курской области</a:t>
            </a: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9744DF29-66F1-4D7C-9C95-1AC729D8AD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794" y="1497430"/>
            <a:ext cx="3123364" cy="2342523"/>
          </a:xfrm>
          <a:prstGeom prst="round2DiagRect">
            <a:avLst>
              <a:gd name="adj1" fmla="val 16667"/>
              <a:gd name="adj2" fmla="val 0"/>
            </a:avLst>
          </a:prstGeom>
          <a:ln w="3175" cap="sq">
            <a:solidFill>
              <a:srgbClr val="FFFFFF"/>
            </a:solidFill>
            <a:miter lim="800000"/>
          </a:ln>
          <a:effectLst/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01C420F7-863E-411B-BB6F-75C2B0E5D4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13389" y="1434629"/>
            <a:ext cx="3123365" cy="2342523"/>
          </a:xfrm>
          <a:prstGeom prst="round2DiagRect">
            <a:avLst>
              <a:gd name="adj1" fmla="val 16667"/>
              <a:gd name="adj2" fmla="val 0"/>
            </a:avLst>
          </a:prstGeom>
          <a:ln w="3175" cap="sq">
            <a:solidFill>
              <a:srgbClr val="FFFFFF"/>
            </a:solidFill>
            <a:miter lim="800000"/>
          </a:ln>
          <a:effectLst/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AB3F1FA2-CA06-4A51-9DF3-A58CD02788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3874" y="4206572"/>
            <a:ext cx="3117958" cy="2338469"/>
          </a:xfrm>
          <a:prstGeom prst="round2DiagRect">
            <a:avLst>
              <a:gd name="adj1" fmla="val 16667"/>
              <a:gd name="adj2" fmla="val 0"/>
            </a:avLst>
          </a:prstGeom>
          <a:ln w="3175" cap="sq">
            <a:solidFill>
              <a:srgbClr val="FFFFFF"/>
            </a:solidFill>
            <a:miter lim="800000"/>
          </a:ln>
          <a:effectLst/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xmlns="" id="{D465064E-86FE-44C2-8705-C4C02CD4B88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13389" y="4204544"/>
            <a:ext cx="3123364" cy="2342523"/>
          </a:xfrm>
          <a:prstGeom prst="round2DiagRect">
            <a:avLst>
              <a:gd name="adj1" fmla="val 16667"/>
              <a:gd name="adj2" fmla="val 0"/>
            </a:avLst>
          </a:prstGeom>
          <a:ln w="3175" cap="sq">
            <a:solidFill>
              <a:srgbClr val="FFFFFF"/>
            </a:solidFill>
            <a:miter lim="800000"/>
          </a:ln>
          <a:effectLst/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xmlns="" id="{9DD1A7A8-CC19-4B77-B813-8389F4E962F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67854" y="4206572"/>
            <a:ext cx="4227871" cy="2338469"/>
          </a:xfrm>
          <a:prstGeom prst="round2DiagRect">
            <a:avLst>
              <a:gd name="adj1" fmla="val 16667"/>
              <a:gd name="adj2" fmla="val 0"/>
            </a:avLst>
          </a:prstGeom>
          <a:ln w="3175" cap="sq">
            <a:solidFill>
              <a:srgbClr val="FFFFFF"/>
            </a:solidFill>
            <a:miter lim="800000"/>
          </a:ln>
          <a:effectLst/>
        </p:spPr>
      </p:pic>
    </p:spTree>
    <p:extLst>
      <p:ext uri="{BB962C8B-B14F-4D97-AF65-F5344CB8AC3E}">
        <p14:creationId xmlns:p14="http://schemas.microsoft.com/office/powerpoint/2010/main" val="894150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8C786A3F-E52C-4E89-8D1D-C9C482B81D47}"/>
              </a:ext>
            </a:extLst>
          </p:cNvPr>
          <p:cNvSpPr/>
          <p:nvPr/>
        </p:nvSpPr>
        <p:spPr>
          <a:xfrm>
            <a:off x="235829" y="0"/>
            <a:ext cx="11550155" cy="5925722"/>
          </a:xfrm>
          <a:prstGeom prst="rect">
            <a:avLst/>
          </a:prstGeom>
          <a:solidFill>
            <a:srgbClr val="79AF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3FD12ABE-4502-4F7A-819C-12DDACE35852}"/>
              </a:ext>
            </a:extLst>
          </p:cNvPr>
          <p:cNvSpPr/>
          <p:nvPr/>
        </p:nvSpPr>
        <p:spPr>
          <a:xfrm>
            <a:off x="401053" y="128336"/>
            <a:ext cx="772285" cy="834190"/>
          </a:xfrm>
          <a:prstGeom prst="rect">
            <a:avLst/>
          </a:prstGeom>
          <a:solidFill>
            <a:srgbClr val="79AF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EA716E57-4EC5-4914-B2FA-07E78C4BDDFC}"/>
              </a:ext>
            </a:extLst>
          </p:cNvPr>
          <p:cNvSpPr/>
          <p:nvPr/>
        </p:nvSpPr>
        <p:spPr>
          <a:xfrm>
            <a:off x="11018661" y="56894"/>
            <a:ext cx="772285" cy="834190"/>
          </a:xfrm>
          <a:prstGeom prst="rect">
            <a:avLst/>
          </a:prstGeom>
          <a:solidFill>
            <a:srgbClr val="79AF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2B4C8E9A-9D27-4FDF-99AE-F906C4FF508F}"/>
              </a:ext>
            </a:extLst>
          </p:cNvPr>
          <p:cNvSpPr/>
          <p:nvPr/>
        </p:nvSpPr>
        <p:spPr>
          <a:xfrm>
            <a:off x="497741" y="115091"/>
            <a:ext cx="11288243" cy="107091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Заголовок 3">
            <a:extLst>
              <a:ext uri="{FF2B5EF4-FFF2-40B4-BE49-F238E27FC236}">
                <a16:creationId xmlns:a16="http://schemas.microsoft.com/office/drawing/2014/main" xmlns="" id="{FF8C2276-D9DF-447B-BCFF-98EAA024F8F8}"/>
              </a:ext>
            </a:extLst>
          </p:cNvPr>
          <p:cNvSpPr txBox="1">
            <a:spLocks/>
          </p:cNvSpPr>
          <p:nvPr/>
        </p:nvSpPr>
        <p:spPr>
          <a:xfrm>
            <a:off x="497741" y="38531"/>
            <a:ext cx="8984926" cy="1013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ru-RU" sz="4000" b="1" dirty="0">
                <a:latin typeface="Times New Roman" panose="02020603050405020304" pitchFamily="18" charset="0"/>
              </a:rPr>
              <a:t>НАШИ Добрые дела </a:t>
            </a:r>
            <a:endParaRPr lang="ru-RU" sz="31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</a:endParaRPr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xmlns="" id="{59257EFE-E753-4B2E-9876-7A5DBABCB6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9434" y="292962"/>
            <a:ext cx="1065441" cy="859012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CE7EC019-216F-492C-A762-30C6F77F8371}"/>
              </a:ext>
            </a:extLst>
          </p:cNvPr>
          <p:cNvSpPr txBox="1">
            <a:spLocks/>
          </p:cNvSpPr>
          <p:nvPr/>
        </p:nvSpPr>
        <p:spPr>
          <a:xfrm>
            <a:off x="314291" y="1073370"/>
            <a:ext cx="4720105" cy="39631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lang="ru-MD" sz="28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Baskerville" panose="02020502070401020303" pitchFamily="18" charset="0"/>
                <a:ea typeface="Baskerville" panose="02020502070401020303" pitchFamily="18" charset="0"/>
                <a:cs typeface="+mj-cs"/>
              </a:defRPr>
            </a:lvl1pPr>
          </a:lstStyle>
          <a:p>
            <a:pPr>
              <a:spcBef>
                <a:spcPts val="600"/>
              </a:spcBef>
              <a:spcAft>
                <a:spcPts val="600"/>
              </a:spcAft>
              <a:tabLst>
                <a:tab pos="790575" algn="l"/>
              </a:tabLst>
            </a:pPr>
            <a:r>
              <a:rPr lang="ru-RU" sz="1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200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17678423-EFB4-4257-A296-C0A1B2B3003E}"/>
              </a:ext>
            </a:extLst>
          </p:cNvPr>
          <p:cNvSpPr txBox="1">
            <a:spLocks/>
          </p:cNvSpPr>
          <p:nvPr/>
        </p:nvSpPr>
        <p:spPr>
          <a:xfrm>
            <a:off x="407602" y="1342028"/>
            <a:ext cx="9165203" cy="267098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790575" algn="l"/>
              </a:tabLst>
            </a:pPr>
            <a:r>
              <a:rPr lang="ru-RU" sz="2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мини-концертов в </a:t>
            </a:r>
            <a:r>
              <a:rPr lang="ru-RU" sz="23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пансионате для пожилых людей «Линия жизни»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790575" algn="l"/>
              </a:tabLst>
            </a:pPr>
            <a:r>
              <a:rPr lang="ru-RU" sz="2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развлекательных программ для детей-инвалидов в </a:t>
            </a:r>
          </a:p>
          <a:p>
            <a:pPr>
              <a:spcBef>
                <a:spcPts val="600"/>
              </a:spcBef>
              <a:spcAft>
                <a:spcPts val="600"/>
              </a:spcAft>
              <a:tabLst>
                <a:tab pos="790575" algn="l"/>
              </a:tabLst>
            </a:pPr>
            <a:r>
              <a:rPr lang="ru-RU" sz="23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ГБУ «Мой особый семейный центр «Семь-Я»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790575" algn="l"/>
              </a:tabLst>
            </a:pPr>
            <a:r>
              <a:rPr lang="ru-RU" sz="2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совместных мероприятий с молодыми инвалидами</a:t>
            </a:r>
          </a:p>
          <a:p>
            <a:pPr>
              <a:spcBef>
                <a:spcPts val="600"/>
              </a:spcBef>
              <a:spcAft>
                <a:spcPts val="600"/>
              </a:spcAft>
              <a:tabLst>
                <a:tab pos="790575" algn="l"/>
              </a:tabLst>
            </a:pPr>
            <a:r>
              <a:rPr lang="ru-RU" sz="23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АНО «Ресурсный центр «Вера. Надежда. Любовь.»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790575" algn="l"/>
              </a:tabLst>
            </a:pPr>
            <a:r>
              <a:rPr lang="ru-RU" sz="2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Сотрудничество </a:t>
            </a:r>
            <a:r>
              <a:rPr lang="ru-RU" sz="23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Военным санаторием «Архангельское» МО РФ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790575" algn="l"/>
              </a:tabLst>
            </a:pPr>
            <a:r>
              <a:rPr lang="ru-RU" sz="2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Оказание благотворительной помощи </a:t>
            </a:r>
            <a:r>
              <a:rPr lang="ru-RU" sz="23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Бирюлёвскому приюту для бездомных животных 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4BD9E495-A244-4BB5-B30E-159237A4242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636" r="23646"/>
          <a:stretch/>
        </p:blipFill>
        <p:spPr>
          <a:xfrm>
            <a:off x="9383074" y="1442886"/>
            <a:ext cx="2558159" cy="2558159"/>
          </a:xfrm>
          <a:custGeom>
            <a:avLst/>
            <a:gdLst/>
            <a:ahLst/>
            <a:cxnLst/>
            <a:rect l="l" t="t" r="r" b="b"/>
            <a:pathLst>
              <a:path w="3646992" h="3646991">
                <a:moveTo>
                  <a:pt x="0" y="0"/>
                </a:moveTo>
                <a:lnTo>
                  <a:pt x="1820818" y="0"/>
                </a:lnTo>
                <a:cubicBezTo>
                  <a:pt x="2829397" y="0"/>
                  <a:pt x="3646992" y="817595"/>
                  <a:pt x="3646992" y="1826174"/>
                </a:cubicBezTo>
                <a:lnTo>
                  <a:pt x="3646992" y="3646991"/>
                </a:lnTo>
                <a:lnTo>
                  <a:pt x="1826174" y="3646991"/>
                </a:lnTo>
                <a:cubicBezTo>
                  <a:pt x="817595" y="3646991"/>
                  <a:pt x="0" y="2829396"/>
                  <a:pt x="0" y="1820817"/>
                </a:cubicBezTo>
                <a:close/>
              </a:path>
            </a:pathLst>
          </a:cu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32B736C4-D5AD-4042-9267-F2E7F61AE47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467" r="35127"/>
          <a:stretch/>
        </p:blipFill>
        <p:spPr>
          <a:xfrm>
            <a:off x="6362124" y="4171506"/>
            <a:ext cx="2558159" cy="2558158"/>
          </a:xfrm>
          <a:custGeom>
            <a:avLst/>
            <a:gdLst/>
            <a:ahLst/>
            <a:cxnLst/>
            <a:rect l="l" t="t" r="r" b="b"/>
            <a:pathLst>
              <a:path w="3646992" h="3646991">
                <a:moveTo>
                  <a:pt x="0" y="0"/>
                </a:moveTo>
                <a:lnTo>
                  <a:pt x="1820818" y="0"/>
                </a:lnTo>
                <a:cubicBezTo>
                  <a:pt x="2829397" y="0"/>
                  <a:pt x="3646992" y="817595"/>
                  <a:pt x="3646992" y="1826174"/>
                </a:cubicBezTo>
                <a:lnTo>
                  <a:pt x="3646992" y="3646991"/>
                </a:lnTo>
                <a:lnTo>
                  <a:pt x="1826174" y="3646991"/>
                </a:lnTo>
                <a:cubicBezTo>
                  <a:pt x="817595" y="3646991"/>
                  <a:pt x="0" y="2829396"/>
                  <a:pt x="0" y="1820817"/>
                </a:cubicBezTo>
                <a:close/>
              </a:path>
            </a:pathLst>
          </a:cu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2C7C5AE8-F11C-4BA9-8AC6-57BBA4D4709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1875" r="21875"/>
          <a:stretch/>
        </p:blipFill>
        <p:spPr>
          <a:xfrm>
            <a:off x="401053" y="4171506"/>
            <a:ext cx="2558159" cy="2558158"/>
          </a:xfrm>
          <a:custGeom>
            <a:avLst/>
            <a:gdLst/>
            <a:ahLst/>
            <a:cxnLst/>
            <a:rect l="l" t="t" r="r" b="b"/>
            <a:pathLst>
              <a:path w="3646992" h="3646991">
                <a:moveTo>
                  <a:pt x="0" y="0"/>
                </a:moveTo>
                <a:lnTo>
                  <a:pt x="1820818" y="0"/>
                </a:lnTo>
                <a:cubicBezTo>
                  <a:pt x="2829397" y="0"/>
                  <a:pt x="3646992" y="817595"/>
                  <a:pt x="3646992" y="1826174"/>
                </a:cubicBezTo>
                <a:lnTo>
                  <a:pt x="3646992" y="3646991"/>
                </a:lnTo>
                <a:lnTo>
                  <a:pt x="1826174" y="3646991"/>
                </a:lnTo>
                <a:cubicBezTo>
                  <a:pt x="817595" y="3646991"/>
                  <a:pt x="0" y="2829396"/>
                  <a:pt x="0" y="1820817"/>
                </a:cubicBezTo>
                <a:close/>
              </a:path>
            </a:pathLst>
          </a:cu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94C5B4C9-CDAE-466D-91F9-8F650EB661E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6606" r="16606"/>
          <a:stretch/>
        </p:blipFill>
        <p:spPr>
          <a:xfrm>
            <a:off x="9401691" y="4176822"/>
            <a:ext cx="2558159" cy="2558158"/>
          </a:xfrm>
          <a:custGeom>
            <a:avLst/>
            <a:gdLst/>
            <a:ahLst/>
            <a:cxnLst/>
            <a:rect l="l" t="t" r="r" b="b"/>
            <a:pathLst>
              <a:path w="3646992" h="3646991">
                <a:moveTo>
                  <a:pt x="0" y="0"/>
                </a:moveTo>
                <a:lnTo>
                  <a:pt x="1820818" y="0"/>
                </a:lnTo>
                <a:cubicBezTo>
                  <a:pt x="2829397" y="0"/>
                  <a:pt x="3646992" y="817595"/>
                  <a:pt x="3646992" y="1826174"/>
                </a:cubicBezTo>
                <a:lnTo>
                  <a:pt x="3646992" y="3646991"/>
                </a:lnTo>
                <a:lnTo>
                  <a:pt x="1826174" y="3646991"/>
                </a:lnTo>
                <a:cubicBezTo>
                  <a:pt x="817595" y="3646991"/>
                  <a:pt x="0" y="2829396"/>
                  <a:pt x="0" y="1820817"/>
                </a:cubicBezTo>
                <a:close/>
              </a:path>
            </a:pathLst>
          </a:cu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A7BB5588-B692-4097-881A-4B9A55C9DB6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6680" r="16680"/>
          <a:stretch/>
        </p:blipFill>
        <p:spPr>
          <a:xfrm>
            <a:off x="3322557" y="4171506"/>
            <a:ext cx="2558159" cy="2558158"/>
          </a:xfrm>
          <a:custGeom>
            <a:avLst/>
            <a:gdLst/>
            <a:ahLst/>
            <a:cxnLst/>
            <a:rect l="l" t="t" r="r" b="b"/>
            <a:pathLst>
              <a:path w="3646992" h="3646991">
                <a:moveTo>
                  <a:pt x="0" y="0"/>
                </a:moveTo>
                <a:lnTo>
                  <a:pt x="1820818" y="0"/>
                </a:lnTo>
                <a:cubicBezTo>
                  <a:pt x="2829397" y="0"/>
                  <a:pt x="3646992" y="817595"/>
                  <a:pt x="3646992" y="1826174"/>
                </a:cubicBezTo>
                <a:lnTo>
                  <a:pt x="3646992" y="3646991"/>
                </a:lnTo>
                <a:lnTo>
                  <a:pt x="1826174" y="3646991"/>
                </a:lnTo>
                <a:cubicBezTo>
                  <a:pt x="817595" y="3646991"/>
                  <a:pt x="0" y="2829396"/>
                  <a:pt x="0" y="1820817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994490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8C786A3F-E52C-4E89-8D1D-C9C482B81D47}"/>
              </a:ext>
            </a:extLst>
          </p:cNvPr>
          <p:cNvSpPr/>
          <p:nvPr/>
        </p:nvSpPr>
        <p:spPr>
          <a:xfrm>
            <a:off x="235829" y="0"/>
            <a:ext cx="11550155" cy="5925722"/>
          </a:xfrm>
          <a:prstGeom prst="rect">
            <a:avLst/>
          </a:prstGeom>
          <a:solidFill>
            <a:srgbClr val="79AF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7916C77F-D51C-4EB6-A0FC-03FD0C274879}"/>
              </a:ext>
            </a:extLst>
          </p:cNvPr>
          <p:cNvSpPr/>
          <p:nvPr/>
        </p:nvSpPr>
        <p:spPr>
          <a:xfrm>
            <a:off x="0" y="-95249"/>
            <a:ext cx="12192000" cy="7029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2B4C8E9A-9D27-4FDF-99AE-F906C4FF508F}"/>
              </a:ext>
            </a:extLst>
          </p:cNvPr>
          <p:cNvSpPr/>
          <p:nvPr/>
        </p:nvSpPr>
        <p:spPr>
          <a:xfrm>
            <a:off x="406016" y="167738"/>
            <a:ext cx="11288243" cy="107091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Заголовок 3">
            <a:extLst>
              <a:ext uri="{FF2B5EF4-FFF2-40B4-BE49-F238E27FC236}">
                <a16:creationId xmlns:a16="http://schemas.microsoft.com/office/drawing/2014/main" xmlns="" id="{FF8C2276-D9DF-447B-BCFF-98EAA024F8F8}"/>
              </a:ext>
            </a:extLst>
          </p:cNvPr>
          <p:cNvSpPr txBox="1">
            <a:spLocks/>
          </p:cNvSpPr>
          <p:nvPr/>
        </p:nvSpPr>
        <p:spPr>
          <a:xfrm>
            <a:off x="527518" y="688411"/>
            <a:ext cx="10369238" cy="10138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ru-RU" sz="3200" b="1" dirty="0">
                <a:latin typeface="Times New Roman" panose="02020603050405020304" pitchFamily="18" charset="0"/>
              </a:rPr>
              <a:t>Информационно-рекламная деятельность Учреждения</a:t>
            </a:r>
            <a:br>
              <a:rPr lang="ru-RU" sz="3200" b="1" dirty="0">
                <a:latin typeface="Times New Roman" panose="02020603050405020304" pitchFamily="18" charset="0"/>
              </a:rPr>
            </a:b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</a:endParaRPr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xmlns="" id="{59257EFE-E753-4B2E-9876-7A5DBABCB6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0712" y="273687"/>
            <a:ext cx="1065441" cy="859012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CE7EC019-216F-492C-A762-30C6F77F8371}"/>
              </a:ext>
            </a:extLst>
          </p:cNvPr>
          <p:cNvSpPr txBox="1">
            <a:spLocks/>
          </p:cNvSpPr>
          <p:nvPr/>
        </p:nvSpPr>
        <p:spPr>
          <a:xfrm>
            <a:off x="314291" y="1073370"/>
            <a:ext cx="4720105" cy="39631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lang="ru-MD" sz="28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Baskerville" panose="02020502070401020303" pitchFamily="18" charset="0"/>
                <a:ea typeface="Baskerville" panose="02020502070401020303" pitchFamily="18" charset="0"/>
                <a:cs typeface="+mj-cs"/>
              </a:defRPr>
            </a:lvl1pPr>
          </a:lstStyle>
          <a:p>
            <a:pPr>
              <a:spcBef>
                <a:spcPts val="600"/>
              </a:spcBef>
              <a:spcAft>
                <a:spcPts val="600"/>
              </a:spcAft>
              <a:tabLst>
                <a:tab pos="790575" algn="l"/>
              </a:tabLst>
            </a:pPr>
            <a:r>
              <a:rPr lang="ru-RU" sz="1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200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17678423-EFB4-4257-A296-C0A1B2B3003E}"/>
              </a:ext>
            </a:extLst>
          </p:cNvPr>
          <p:cNvSpPr txBox="1">
            <a:spLocks/>
          </p:cNvSpPr>
          <p:nvPr/>
        </p:nvSpPr>
        <p:spPr>
          <a:xfrm>
            <a:off x="401053" y="1483199"/>
            <a:ext cx="11657597" cy="30423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EC7024"/>
              </a:buClr>
              <a:buFont typeface="Wingdings" panose="05000000000000000000" pitchFamily="2" charset="2"/>
              <a:buChar char="§"/>
              <a:tabLst>
                <a:tab pos="790575" algn="l"/>
              </a:tabLst>
            </a:pPr>
            <a:endParaRPr lang="ru-RU" sz="1800" b="1" dirty="0">
              <a:solidFill>
                <a:srgbClr val="79AFE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EC7024"/>
              </a:buClr>
              <a:buFont typeface="Wingdings" panose="05000000000000000000" pitchFamily="2" charset="2"/>
              <a:buChar char="§"/>
              <a:tabLst>
                <a:tab pos="790575" algn="l"/>
              </a:tabLst>
            </a:pPr>
            <a:endParaRPr lang="ru-RU" sz="1800" b="1" dirty="0">
              <a:solidFill>
                <a:srgbClr val="79AFE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EC7024"/>
              </a:buClr>
              <a:buFont typeface="Wingdings" panose="05000000000000000000" pitchFamily="2" charset="2"/>
              <a:buChar char="§"/>
              <a:tabLst>
                <a:tab pos="790575" algn="l"/>
              </a:tabLst>
            </a:pPr>
            <a:endParaRPr lang="ru-RU" sz="1800" b="1" dirty="0">
              <a:solidFill>
                <a:srgbClr val="79AFE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EC7024"/>
              </a:buClr>
              <a:buFont typeface="Wingdings" panose="05000000000000000000" pitchFamily="2" charset="2"/>
              <a:buChar char="§"/>
              <a:tabLst>
                <a:tab pos="790575" algn="l"/>
              </a:tabLst>
            </a:pPr>
            <a:r>
              <a:rPr lang="ru-RU" sz="1800" b="1" dirty="0">
                <a:solidFill>
                  <a:srgbClr val="79AFE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Официальный сайт учреждения https://mir-molodih.ru/ </a:t>
            </a:r>
          </a:p>
          <a:p>
            <a:pPr marL="285750" indent="-2857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EC7024"/>
              </a:buClr>
              <a:buFont typeface="Wingdings" panose="05000000000000000000" pitchFamily="2" charset="2"/>
              <a:buChar char="§"/>
              <a:tabLst>
                <a:tab pos="790575" algn="l"/>
              </a:tabLst>
            </a:pPr>
            <a:r>
              <a:rPr lang="ru-RU" sz="1800" b="1" dirty="0">
                <a:solidFill>
                  <a:srgbClr val="79AFE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странице «ВКонтакте» (vk.com/mirmolodih2022) было выпущено </a:t>
            </a:r>
            <a:r>
              <a:rPr lang="ru-RU" sz="1800" b="1" dirty="0">
                <a:solidFill>
                  <a:srgbClr val="EC70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1535 публикаций, </a:t>
            </a:r>
            <a:r>
              <a:rPr lang="ru-RU" sz="1800" b="1" dirty="0">
                <a:solidFill>
                  <a:srgbClr val="79AFE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просмотры - </a:t>
            </a:r>
            <a:r>
              <a:rPr lang="ru-RU" sz="1800" b="1" dirty="0">
                <a:solidFill>
                  <a:srgbClr val="EC70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1,8 млн. </a:t>
            </a:r>
            <a:r>
              <a:rPr lang="ru-RU" sz="1800" b="1" dirty="0">
                <a:solidFill>
                  <a:srgbClr val="79AFE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человек, </a:t>
            </a:r>
            <a:r>
              <a:rPr lang="ru-RU" sz="1800" b="1" dirty="0">
                <a:solidFill>
                  <a:srgbClr val="EC70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 тысячи </a:t>
            </a:r>
            <a:r>
              <a:rPr lang="ru-RU" sz="1800" b="1" dirty="0">
                <a:solidFill>
                  <a:srgbClr val="79AFE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реакций и </a:t>
            </a:r>
            <a:r>
              <a:rPr lang="ru-RU" sz="1800" b="1" dirty="0">
                <a:solidFill>
                  <a:srgbClr val="EC70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786 комментариев. </a:t>
            </a:r>
            <a:r>
              <a:rPr lang="ru-RU" sz="1800" b="1" dirty="0">
                <a:solidFill>
                  <a:srgbClr val="79AFE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Аудитория выросла за год на </a:t>
            </a:r>
            <a:r>
              <a:rPr lang="ru-RU" sz="1800" b="1" dirty="0">
                <a:solidFill>
                  <a:srgbClr val="EC70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628 человек </a:t>
            </a:r>
            <a:r>
              <a:rPr lang="ru-RU" sz="1800" b="1" dirty="0">
                <a:solidFill>
                  <a:srgbClr val="79AFE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составила </a:t>
            </a:r>
            <a:r>
              <a:rPr lang="ru-RU" sz="1800" b="1" dirty="0">
                <a:solidFill>
                  <a:srgbClr val="EC70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2801 подписчика.</a:t>
            </a:r>
          </a:p>
          <a:p>
            <a:pPr marL="285750" indent="-2857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EC7024"/>
              </a:buClr>
              <a:buFont typeface="Wingdings" panose="05000000000000000000" pitchFamily="2" charset="2"/>
              <a:buChar char="§"/>
              <a:tabLst>
                <a:tab pos="790575" algn="l"/>
              </a:tabLst>
            </a:pPr>
            <a:r>
              <a:rPr lang="ru-RU" sz="1800" b="1" dirty="0">
                <a:solidFill>
                  <a:srgbClr val="79AFE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Телеграм-канале (t.me/</a:t>
            </a:r>
            <a:r>
              <a:rPr lang="ru-RU" sz="1800" b="1" dirty="0" err="1">
                <a:solidFill>
                  <a:srgbClr val="79AFE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mirmolodih</a:t>
            </a:r>
            <a:r>
              <a:rPr lang="ru-RU" sz="1800" b="1" dirty="0">
                <a:solidFill>
                  <a:srgbClr val="79AFE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было опубликовано </a:t>
            </a:r>
            <a:r>
              <a:rPr lang="ru-RU" sz="1800" b="1" dirty="0">
                <a:solidFill>
                  <a:srgbClr val="EC70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1029 постов </a:t>
            </a:r>
            <a:r>
              <a:rPr lang="ru-RU" sz="1800" b="1" dirty="0">
                <a:solidFill>
                  <a:srgbClr val="79AFE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размещено </a:t>
            </a:r>
            <a:r>
              <a:rPr lang="ru-RU" sz="1800" b="1" dirty="0">
                <a:solidFill>
                  <a:srgbClr val="EC70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748 афиши </a:t>
            </a:r>
            <a:r>
              <a:rPr lang="ru-RU" sz="1800" b="1" dirty="0">
                <a:solidFill>
                  <a:srgbClr val="79AFE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мероприятий. Аудитория канала выросла за год на </a:t>
            </a:r>
            <a:r>
              <a:rPr lang="ru-RU" sz="1800" b="1" dirty="0">
                <a:solidFill>
                  <a:srgbClr val="EC70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452 человека </a:t>
            </a:r>
            <a:r>
              <a:rPr lang="ru-RU" sz="1800" b="1" dirty="0">
                <a:solidFill>
                  <a:srgbClr val="79AFE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составила </a:t>
            </a:r>
            <a:r>
              <a:rPr lang="ru-RU" sz="1800" b="1" dirty="0">
                <a:solidFill>
                  <a:srgbClr val="EC70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684 подписчика.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EC7024"/>
              </a:buClr>
              <a:tabLst>
                <a:tab pos="790575" algn="l"/>
              </a:tabLst>
            </a:pPr>
            <a:endParaRPr lang="ru-RU" sz="1800" b="1" dirty="0">
              <a:solidFill>
                <a:srgbClr val="79AFE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AAC3E3AE-FBEA-4575-8A86-4C670280FD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91" t="15737" r="27969" b="47370"/>
          <a:stretch/>
        </p:blipFill>
        <p:spPr>
          <a:xfrm>
            <a:off x="7950069" y="4583678"/>
            <a:ext cx="1857957" cy="2005732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013A1A2E-FDCF-4E67-BDCD-CB944AEA791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3" t="52945" r="50000" b="9774"/>
          <a:stretch/>
        </p:blipFill>
        <p:spPr>
          <a:xfrm>
            <a:off x="2754935" y="4525532"/>
            <a:ext cx="1857957" cy="2105419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7E48F57D-1ED4-435D-B9CE-61A82A72A60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52039" r="4533" b="9126"/>
          <a:stretch/>
        </p:blipFill>
        <p:spPr>
          <a:xfrm>
            <a:off x="5352502" y="4502432"/>
            <a:ext cx="1857957" cy="2168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649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D11E0DA9-F80F-4FD2-86AD-FCB704088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567006"/>
            <a:ext cx="11029616" cy="1013800"/>
          </a:xfrm>
        </p:spPr>
        <p:txBody>
          <a:bodyPr rtlCol="0">
            <a:normAutofit/>
          </a:bodyPr>
          <a:lstStyle/>
          <a:p>
            <a:pPr rtl="0"/>
            <a:r>
              <a:rPr lang="ru-RU" sz="3200" b="1" dirty="0">
                <a:latin typeface="Times New Roman" panose="02020603050405020304" pitchFamily="18" charset="0"/>
              </a:rPr>
              <a:t>ГБУ ДСЦ «МИР МОЛОДЫХ» - это</a:t>
            </a:r>
            <a:endParaRPr lang="ru-RU" sz="3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1057013-6B45-450F-922D-D0847343298B}"/>
              </a:ext>
            </a:extLst>
          </p:cNvPr>
          <p:cNvSpPr txBox="1"/>
          <p:nvPr/>
        </p:nvSpPr>
        <p:spPr>
          <a:xfrm>
            <a:off x="0" y="2466975"/>
            <a:ext cx="12191999" cy="309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качественных услуг в сфере организации досуговой, </a:t>
            </a:r>
          </a:p>
          <a:p>
            <a:pPr algn="ctr">
              <a:lnSpc>
                <a:spcPct val="120000"/>
              </a:lnSpc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социально-воспитательной, физкультурно-оздоровительной и спортивной</a:t>
            </a:r>
          </a:p>
          <a:p>
            <a:pPr algn="ctr">
              <a:lnSpc>
                <a:spcPct val="120000"/>
              </a:lnSpc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работы с населением по месту жительства, включая формирование </a:t>
            </a:r>
          </a:p>
          <a:p>
            <a:pPr algn="ctr">
              <a:lnSpc>
                <a:spcPct val="120000"/>
              </a:lnSpc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активной жизненной позиции, развитие творческого мышления, </a:t>
            </a:r>
          </a:p>
          <a:p>
            <a:pPr algn="ctr">
              <a:lnSpc>
                <a:spcPct val="120000"/>
              </a:lnSpc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пропаганду здорового образа жизни, патриотическое воспитание, </a:t>
            </a:r>
          </a:p>
          <a:p>
            <a:pPr algn="ctr">
              <a:lnSpc>
                <a:spcPct val="120000"/>
              </a:lnSpc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профилактику негативных проявлений.</a:t>
            </a:r>
          </a:p>
          <a:p>
            <a:pPr algn="just">
              <a:lnSpc>
                <a:spcPct val="120000"/>
              </a:lnSpc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6F21FA7C-AA79-48A6-AD02-A500442C22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5644" y="771818"/>
            <a:ext cx="1065441" cy="85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293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941A4841-4151-40E2-A520-4879796C6694}"/>
              </a:ext>
            </a:extLst>
          </p:cNvPr>
          <p:cNvSpPr/>
          <p:nvPr/>
        </p:nvSpPr>
        <p:spPr>
          <a:xfrm>
            <a:off x="6096000" y="0"/>
            <a:ext cx="614522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E3990DA6-F0AD-421D-93B0-D807E47245F0}"/>
              </a:ext>
            </a:extLst>
          </p:cNvPr>
          <p:cNvSpPr/>
          <p:nvPr/>
        </p:nvSpPr>
        <p:spPr>
          <a:xfrm>
            <a:off x="-49222" y="0"/>
            <a:ext cx="6145222" cy="6858000"/>
          </a:xfrm>
          <a:prstGeom prst="rect">
            <a:avLst/>
          </a:prstGeom>
          <a:solidFill>
            <a:srgbClr val="79AF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AAF5CF3F-E5EF-5769-3F83-24ADB4412B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1069" y="2561629"/>
            <a:ext cx="5008671" cy="3391495"/>
          </a:xfrm>
        </p:spPr>
        <p:txBody>
          <a:bodyPr rtlCol="0">
            <a:normAutofit/>
          </a:bodyPr>
          <a:lstStyle>
            <a:defPPr>
              <a:defRPr lang="ru-MD"/>
            </a:defPPr>
          </a:lstStyle>
          <a:p>
            <a:pPr algn="ctr">
              <a:lnSpc>
                <a:spcPct val="150000"/>
              </a:lnSpc>
            </a:pPr>
            <a:endParaRPr lang="ru-RU" dirty="0"/>
          </a:p>
          <a:p>
            <a:pPr algn="ctr">
              <a:lnSpc>
                <a:spcPct val="100000"/>
              </a:lnSpc>
            </a:pPr>
            <a:r>
              <a:rPr lang="ru-RU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Контактная информация </a:t>
            </a:r>
          </a:p>
          <a:p>
            <a:pPr algn="ctr">
              <a:lnSpc>
                <a:spcPct val="100000"/>
              </a:lnSpc>
            </a:pPr>
            <a:r>
              <a:rPr lang="ru-RU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ГБУ ДСЦ «Мир молодых»</a:t>
            </a:r>
            <a:endParaRPr lang="ru-RU" sz="18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115612, г. Москва, ул. Ключевая, д. 4, корп. 2</a:t>
            </a:r>
          </a:p>
          <a:p>
            <a:pPr algn="ctr"/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 (495) 340-01-01</a:t>
            </a:r>
            <a:endParaRPr lang="ru-RU" sz="1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rtl="0"/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57920F2F-94FF-43CA-B76B-A392C4027F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6445" y="566482"/>
            <a:ext cx="2103642" cy="184757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5CEB65CC-D7B3-4F74-953C-C3ECD62069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771069" y="4257376"/>
            <a:ext cx="213457" cy="31054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F4C4D38B-DBCA-43B5-842D-94311BF0720D}"/>
              </a:ext>
            </a:extLst>
          </p:cNvPr>
          <p:cNvSpPr/>
          <p:nvPr/>
        </p:nvSpPr>
        <p:spPr>
          <a:xfrm>
            <a:off x="994610" y="2153651"/>
            <a:ext cx="3801978" cy="25506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08A84D6A-8133-4A4C-988D-680BBF472D72}"/>
              </a:ext>
            </a:extLst>
          </p:cNvPr>
          <p:cNvSpPr/>
          <p:nvPr/>
        </p:nvSpPr>
        <p:spPr>
          <a:xfrm>
            <a:off x="1171662" y="2290010"/>
            <a:ext cx="3447875" cy="227797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5EB5DC-8C2B-5750-6E12-9A35C0FFB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29" y="1889953"/>
            <a:ext cx="3447875" cy="1988191"/>
          </a:xfrm>
        </p:spPr>
        <p:txBody>
          <a:bodyPr rtlCol="0">
            <a:normAutofit/>
          </a:bodyPr>
          <a:lstStyle>
            <a:defPPr>
              <a:defRPr lang="ru-MD"/>
            </a:defPPr>
          </a:lstStyle>
          <a:p>
            <a:pPr rtl="0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  <a:b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внимание!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06ACEE45-0C8A-4F62-B432-945683D4DE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96663" y="4910548"/>
            <a:ext cx="4567437" cy="193853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4E72CD22-3689-498A-82D7-4D3CB9AD23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620747">
            <a:off x="-173248" y="-174659"/>
            <a:ext cx="4567437" cy="1938532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873B6289-75C2-408B-8E24-90AADE44580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846020">
            <a:off x="7995151" y="4742593"/>
            <a:ext cx="358297" cy="358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25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FD2ADEE0-1B85-432A-8188-3AE2E8E92FBC}"/>
              </a:ext>
            </a:extLst>
          </p:cNvPr>
          <p:cNvSpPr/>
          <p:nvPr/>
        </p:nvSpPr>
        <p:spPr>
          <a:xfrm>
            <a:off x="1173338" y="-113313"/>
            <a:ext cx="9833810" cy="56091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0108060B-6C9E-CFFF-55DE-F0D645C094D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ru-MD"/>
            </a:defPPr>
          </a:lstStyle>
          <a:p>
            <a:pPr rtl="0"/>
            <a:fld id="{294A09A9-5501-47C1-A89A-A340965A2BE2}" type="slidenum">
              <a:rPr lang="ru-RU" smtClean="0"/>
              <a:pPr rtl="0"/>
              <a:t>3</a:t>
            </a:fld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8C786A3F-E52C-4E89-8D1D-C9C482B81D47}"/>
              </a:ext>
            </a:extLst>
          </p:cNvPr>
          <p:cNvSpPr/>
          <p:nvPr/>
        </p:nvSpPr>
        <p:spPr>
          <a:xfrm>
            <a:off x="401053" y="4166751"/>
            <a:ext cx="11550155" cy="1613828"/>
          </a:xfrm>
          <a:prstGeom prst="rect">
            <a:avLst/>
          </a:prstGeom>
          <a:solidFill>
            <a:srgbClr val="79AF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79AFE6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3FD12ABE-4502-4F7A-819C-12DDACE35852}"/>
              </a:ext>
            </a:extLst>
          </p:cNvPr>
          <p:cNvSpPr/>
          <p:nvPr/>
        </p:nvSpPr>
        <p:spPr>
          <a:xfrm>
            <a:off x="401053" y="128336"/>
            <a:ext cx="772285" cy="834190"/>
          </a:xfrm>
          <a:prstGeom prst="rect">
            <a:avLst/>
          </a:prstGeom>
          <a:solidFill>
            <a:srgbClr val="79AF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EA716E57-4EC5-4914-B2FA-07E78C4BDDFC}"/>
              </a:ext>
            </a:extLst>
          </p:cNvPr>
          <p:cNvSpPr/>
          <p:nvPr/>
        </p:nvSpPr>
        <p:spPr>
          <a:xfrm>
            <a:off x="11018661" y="56894"/>
            <a:ext cx="772285" cy="834190"/>
          </a:xfrm>
          <a:prstGeom prst="rect">
            <a:avLst/>
          </a:prstGeom>
          <a:solidFill>
            <a:srgbClr val="79AF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841C7825-D616-4036-B5CD-86135F0505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756776">
            <a:off x="-1581088" y="3734239"/>
            <a:ext cx="4567437" cy="1938532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6CA679E3-F0F3-4416-B903-E3B6E471ECAD}"/>
              </a:ext>
            </a:extLst>
          </p:cNvPr>
          <p:cNvSpPr/>
          <p:nvPr/>
        </p:nvSpPr>
        <p:spPr>
          <a:xfrm>
            <a:off x="1085737" y="-113313"/>
            <a:ext cx="10009012" cy="4490573"/>
          </a:xfrm>
          <a:prstGeom prst="rect">
            <a:avLst/>
          </a:prstGeom>
          <a:solidFill>
            <a:srgbClr val="79AF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79AFE6"/>
              </a:solidFill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2293715A-FC1F-4FFA-8F21-2446A38C6C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5084141">
            <a:off x="9302717" y="1084885"/>
            <a:ext cx="4567437" cy="1938532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B42B62E4-DD68-4625-A589-5811CD0C2D3D}"/>
              </a:ext>
            </a:extLst>
          </p:cNvPr>
          <p:cNvSpPr/>
          <p:nvPr/>
        </p:nvSpPr>
        <p:spPr>
          <a:xfrm>
            <a:off x="0" y="128337"/>
            <a:ext cx="5953125" cy="205284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Заголовок 3">
            <a:extLst>
              <a:ext uri="{FF2B5EF4-FFF2-40B4-BE49-F238E27FC236}">
                <a16:creationId xmlns:a16="http://schemas.microsoft.com/office/drawing/2014/main" xmlns="" id="{7238B34B-C7FE-45F0-BAD1-86F30B39C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5549" y="427234"/>
            <a:ext cx="11029616" cy="1763221"/>
          </a:xfrm>
        </p:spPr>
        <p:txBody>
          <a:bodyPr rtlCol="0">
            <a:noAutofit/>
          </a:bodyPr>
          <a:lstStyle/>
          <a:p>
            <a:pPr algn="l" rtl="0"/>
            <a:r>
              <a:rPr lang="ru-RU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КАРТА НАШИХ </a:t>
            </a:r>
            <a:br>
              <a:rPr lang="ru-RU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РАЙОНОВ 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 КОЛИЧЕСТВОМ </a:t>
            </a:r>
            <a:br>
              <a:rPr lang="ru-RU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ПОМЕЩЕНИЙ</a:t>
            </a:r>
            <a:endParaRPr lang="ru-RU" sz="3200" dirty="0">
              <a:solidFill>
                <a:schemeClr val="bg1"/>
              </a:solidFill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6E58379C-53CF-4229-9E69-4CCA9216A9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278" y="700704"/>
            <a:ext cx="1168149" cy="941820"/>
          </a:xfrm>
          <a:prstGeom prst="rect">
            <a:avLst/>
          </a:prstGeom>
        </p:spPr>
      </p:pic>
      <p:graphicFrame>
        <p:nvGraphicFramePr>
          <p:cNvPr id="23" name="Таблица 22">
            <a:extLst>
              <a:ext uri="{FF2B5EF4-FFF2-40B4-BE49-F238E27FC236}">
                <a16:creationId xmlns:a16="http://schemas.microsoft.com/office/drawing/2014/main" xmlns="" id="{884BAE18-6C7F-4402-AF2C-C967C13ABF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0258558"/>
              </p:ext>
            </p:extLst>
          </p:nvPr>
        </p:nvGraphicFramePr>
        <p:xfrm>
          <a:off x="999487" y="2475224"/>
          <a:ext cx="4953638" cy="38087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66869">
                  <a:extLst>
                    <a:ext uri="{9D8B030D-6E8A-4147-A177-3AD203B41FA5}">
                      <a16:colId xmlns:a16="http://schemas.microsoft.com/office/drawing/2014/main" xmlns="" val="2631894456"/>
                    </a:ext>
                  </a:extLst>
                </a:gridCol>
                <a:gridCol w="2086769">
                  <a:extLst>
                    <a:ext uri="{9D8B030D-6E8A-4147-A177-3AD203B41FA5}">
                      <a16:colId xmlns:a16="http://schemas.microsoft.com/office/drawing/2014/main" xmlns="" val="4109594745"/>
                    </a:ext>
                  </a:extLst>
                </a:gridCol>
              </a:tblGrid>
              <a:tr h="48884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помещений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775570071"/>
                  </a:ext>
                </a:extLst>
              </a:tr>
              <a:tr h="37574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БРАТЕЕВО</a:t>
                      </a:r>
                      <a:endParaRPr lang="ru-RU" sz="12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B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6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B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8425698"/>
                  </a:ext>
                </a:extLst>
              </a:tr>
              <a:tr h="3364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ЗЯБЛИКОВО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FCF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FCF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4809214"/>
                  </a:ext>
                </a:extLst>
              </a:tr>
              <a:tr h="40422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ДАНИЛОВСКИЙ</a:t>
                      </a:r>
                      <a:endParaRPr lang="ru-RU" sz="1200" b="0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b="0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374847056"/>
                  </a:ext>
                </a:extLst>
              </a:tr>
              <a:tr h="3782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ДОНСКОЙ</a:t>
                      </a:r>
                      <a:endParaRPr lang="ru-RU" sz="1200" b="0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b="0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227163477"/>
                  </a:ext>
                </a:extLst>
              </a:tr>
              <a:tr h="33439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НАГАТИНСКИЙ ЗАТОН</a:t>
                      </a:r>
                      <a:endParaRPr lang="ru-RU" sz="1200" b="0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600" b="0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840178595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НАГАТИНО-САДОВНИКИ</a:t>
                      </a:r>
                      <a:endParaRPr lang="ru-RU" sz="1200" b="0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B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600" b="0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B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99058280"/>
                  </a:ext>
                </a:extLst>
              </a:tr>
              <a:tr h="38137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ОРЕХОВО-БОРИСОВО СЕВЕРНОЕ</a:t>
                      </a:r>
                      <a:endParaRPr lang="ru-RU" sz="1200" b="0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B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b="0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B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9668883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ОРЕХОВО-БОРИСОВО ЮЖНОЕ</a:t>
                      </a:r>
                      <a:endParaRPr lang="ru-RU" sz="1200" b="0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b="0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23249425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702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70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85507777"/>
                  </a:ext>
                </a:extLst>
              </a:tr>
            </a:tbl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BA8DEC9-C5D1-4E3B-BB81-0E9AEDD11F1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605170" y="0"/>
            <a:ext cx="5388603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999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D11E0DA9-F80F-4FD2-86AD-FCB704088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547956"/>
            <a:ext cx="11029616" cy="1013800"/>
          </a:xfrm>
        </p:spPr>
        <p:txBody>
          <a:bodyPr rtlCol="0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Адреса и площади помещений </a:t>
            </a:r>
            <a:endParaRPr lang="ru-R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6F21FA7C-AA79-48A6-AD02-A500442C22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5644" y="771818"/>
            <a:ext cx="1065441" cy="859012"/>
          </a:xfrm>
          <a:prstGeom prst="rect">
            <a:avLst/>
          </a:prstGeom>
        </p:spPr>
      </p:pic>
      <p:sp>
        <p:nvSpPr>
          <p:cNvPr id="2" name="AutoShape 2" descr="Picture background">
            <a:extLst>
              <a:ext uri="{FF2B5EF4-FFF2-40B4-BE49-F238E27FC236}">
                <a16:creationId xmlns:a16="http://schemas.microsoft.com/office/drawing/2014/main" xmlns="" id="{D22932F4-74E6-4DA7-B31D-A643D88F909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64A5E51-C56F-41E1-B23B-06DB462D374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106651" y="2363621"/>
            <a:ext cx="4179472" cy="3928571"/>
          </a:xfrm>
          <a:prstGeom prst="rect">
            <a:avLst/>
          </a:prstGeom>
          <a:ln w="19050">
            <a:solidFill>
              <a:srgbClr val="79AFE6"/>
            </a:solidFill>
          </a:ln>
        </p:spPr>
      </p:pic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xmlns="" id="{19A70B70-02F3-4DAA-A159-812C0BFA3F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6373326"/>
              </p:ext>
            </p:extLst>
          </p:nvPr>
        </p:nvGraphicFramePr>
        <p:xfrm>
          <a:off x="447676" y="3143250"/>
          <a:ext cx="5962650" cy="23020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38450">
                  <a:extLst>
                    <a:ext uri="{9D8B030D-6E8A-4147-A177-3AD203B41FA5}">
                      <a16:colId xmlns:a16="http://schemas.microsoft.com/office/drawing/2014/main" xmlns="" val="2631894456"/>
                    </a:ext>
                  </a:extLst>
                </a:gridCol>
                <a:gridCol w="1466850">
                  <a:extLst>
                    <a:ext uri="{9D8B030D-6E8A-4147-A177-3AD203B41FA5}">
                      <a16:colId xmlns:a16="http://schemas.microsoft.com/office/drawing/2014/main" xmlns="" val="3305981076"/>
                    </a:ext>
                  </a:extLst>
                </a:gridCol>
                <a:gridCol w="1657350">
                  <a:extLst>
                    <a:ext uri="{9D8B030D-6E8A-4147-A177-3AD203B41FA5}">
                      <a16:colId xmlns:a16="http://schemas.microsoft.com/office/drawing/2014/main" xmlns="" val="4109594745"/>
                    </a:ext>
                  </a:extLst>
                </a:gridCol>
              </a:tblGrid>
              <a:tr h="5224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Адрес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Общая площадь</a:t>
                      </a:r>
                      <a:b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(кв</a:t>
                      </a:r>
                      <a:r>
                        <a:rPr lang="ru-RU" sz="1400" b="1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Полезная площадь</a:t>
                      </a:r>
                      <a:b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(кв</a:t>
                      </a:r>
                      <a:r>
                        <a:rPr lang="ru-RU" sz="1400" b="1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775570071"/>
                  </a:ext>
                </a:extLst>
              </a:tr>
              <a:tr h="4851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ул. Мусы </a:t>
                      </a:r>
                      <a:r>
                        <a:rPr lang="ru-RU" sz="1200" b="0" u="none" strike="noStrike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Джалиля</a:t>
                      </a:r>
                      <a:r>
                        <a:rPr lang="ru-RU" sz="1200" b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д. 4, к. 1</a:t>
                      </a:r>
                      <a:endParaRPr lang="ru-RU" sz="1200" b="0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236,9</a:t>
                      </a:r>
                      <a:endParaRPr lang="ru-RU" sz="1400" b="0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166,5</a:t>
                      </a:r>
                      <a:endParaRPr lang="ru-RU" sz="1400" b="0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48425698"/>
                  </a:ext>
                </a:extLst>
              </a:tr>
              <a:tr h="4350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Задонский проезд, д.24, к. 2 стр. 2</a:t>
                      </a:r>
                      <a:endParaRPr lang="ru-RU" sz="1200" b="0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398,3</a:t>
                      </a:r>
                      <a:endParaRPr lang="ru-RU" sz="1400" b="0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252,1</a:t>
                      </a:r>
                      <a:endParaRPr lang="ru-RU" sz="1400" b="0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14809214"/>
                  </a:ext>
                </a:extLst>
              </a:tr>
              <a:tr h="4350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ул. Шипиловская, д. 62/1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182,9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133,2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614117279"/>
                  </a:ext>
                </a:extLst>
              </a:tr>
              <a:tr h="424367">
                <a:tc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702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818,1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702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551,8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70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984544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977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D11E0DA9-F80F-4FD2-86AD-FCB704088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069" y="95864"/>
            <a:ext cx="9539352" cy="1417247"/>
          </a:xfrm>
        </p:spPr>
        <p:txBody>
          <a:bodyPr rtlCol="0">
            <a:noAutofit/>
          </a:bodyPr>
          <a:lstStyle/>
          <a:p>
            <a:pPr rtl="0"/>
            <a:r>
              <a:rPr lang="ru-RU" sz="3200" b="1" spc="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Государственное задание 2024 года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36D7A925-DFD5-4A50-8095-AE5542AE80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6177" y="733998"/>
            <a:ext cx="1065441" cy="85901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F595E36-F94E-4821-888F-F078C958E29E}"/>
              </a:ext>
            </a:extLst>
          </p:cNvPr>
          <p:cNvSpPr txBox="1"/>
          <p:nvPr/>
        </p:nvSpPr>
        <p:spPr>
          <a:xfrm>
            <a:off x="465463" y="1870561"/>
            <a:ext cx="11081490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spc="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  <a:t>Организация и проведение официальных физкультурных мероприятий города Москвы в соответствии с Единым календарным планом физкультурных и спортивных мероприятий города Москвы </a:t>
            </a:r>
          </a:p>
          <a:p>
            <a:r>
              <a:rPr lang="ru-RU" sz="1500" b="1" spc="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  <a:t>в районе Зябликово</a:t>
            </a:r>
            <a:r>
              <a:rPr lang="ru-RU" sz="1500" spc="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  <a:t>:</a:t>
            </a:r>
          </a:p>
          <a:p>
            <a:endParaRPr lang="ru-RU" sz="1500" spc="2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Microsoft YaHei UI Light" panose="020B0502040204020203" pitchFamily="34" charset="-122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spc="20" dirty="0">
                <a:effectLst/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  <a:t>     количество проведенных мероприятий – </a:t>
            </a:r>
            <a:r>
              <a:rPr lang="ru-RU" sz="1500" spc="20" dirty="0">
                <a:solidFill>
                  <a:srgbClr val="EC7024"/>
                </a:solidFill>
                <a:effectLst/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  <a:t>77 ед.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spc="20" dirty="0">
                <a:effectLst/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  <a:t>     количество посетителей мероприятий – </a:t>
            </a:r>
            <a:r>
              <a:rPr lang="ru-RU" sz="1500" spc="20" dirty="0">
                <a:solidFill>
                  <a:srgbClr val="EC7024"/>
                </a:solidFill>
                <a:effectLst/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  <a:t>4 141 чел.</a:t>
            </a:r>
          </a:p>
          <a:p>
            <a:endParaRPr lang="ru-RU" sz="1500" spc="20" dirty="0">
              <a:latin typeface="Times New Roman" panose="02020603050405020304" pitchFamily="18" charset="0"/>
              <a:ea typeface="Microsoft YaHei UI Light" panose="020B0502040204020203" pitchFamily="34" charset="-122"/>
              <a:cs typeface="Times New Roman" panose="02020603050405020304" pitchFamily="18" charset="0"/>
            </a:endParaRPr>
          </a:p>
          <a:p>
            <a:r>
              <a:rPr lang="ru-RU" sz="1500" spc="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  <a:t>Проведение занятий по физической культуре и спорту:</a:t>
            </a:r>
            <a:r>
              <a:rPr lang="ru-RU" sz="1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spc="20" dirty="0">
                <a:effectLst/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  <a:t>     количество спортивных секций – </a:t>
            </a:r>
            <a:r>
              <a:rPr lang="ru-RU" sz="1500" spc="20" dirty="0">
                <a:solidFill>
                  <a:srgbClr val="EC7024"/>
                </a:solidFill>
                <a:effectLst/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  <a:t>16 ед.</a:t>
            </a:r>
            <a:endParaRPr lang="ru-RU" sz="1500" dirty="0">
              <a:solidFill>
                <a:srgbClr val="EC7024"/>
              </a:solidFill>
              <a:effectLst/>
              <a:latin typeface="Times New Roman" panose="02020603050405020304" pitchFamily="18" charset="0"/>
              <a:ea typeface="Microsoft YaHei UI Light" panose="020B0502040204020203" pitchFamily="34" charset="-122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spc="20" dirty="0">
                <a:effectLst/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  <a:t>     численность занимающихся – </a:t>
            </a:r>
            <a:r>
              <a:rPr lang="ru-RU" sz="1500" spc="20" dirty="0">
                <a:solidFill>
                  <a:srgbClr val="EC7024"/>
                </a:solidFill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  <a:t>353</a:t>
            </a:r>
            <a:r>
              <a:rPr lang="ru-RU" sz="1500" spc="20" dirty="0">
                <a:solidFill>
                  <a:srgbClr val="EC7024"/>
                </a:solidFill>
                <a:effectLst/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  <a:t> чел.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500" spc="20" dirty="0">
              <a:effectLst/>
              <a:latin typeface="Times New Roman" panose="02020603050405020304" pitchFamily="18" charset="0"/>
              <a:ea typeface="Microsoft YaHei UI Light" panose="020B0502040204020203" pitchFamily="34" charset="-122"/>
              <a:cs typeface="Times New Roman" panose="02020603050405020304" pitchFamily="18" charset="0"/>
            </a:endParaRPr>
          </a:p>
          <a:p>
            <a:pPr>
              <a:tabLst>
                <a:tab pos="790575" algn="l"/>
              </a:tabLst>
            </a:pPr>
            <a:r>
              <a:rPr lang="ru-RU" sz="1500" spc="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  <a:t>Работа по организации и проведению фестивалей, смотров, конкурсов, иных культурно-массовых, общественно и социально значимых мероприятий:</a:t>
            </a:r>
          </a:p>
          <a:p>
            <a:pPr marL="285750" indent="-285750">
              <a:buFont typeface="Arial" panose="020B0604020202020204" pitchFamily="34" charset="0"/>
              <a:buChar char="•"/>
              <a:tabLst>
                <a:tab pos="790575" algn="l"/>
              </a:tabLst>
            </a:pPr>
            <a:r>
              <a:rPr lang="ru-RU" sz="1500" spc="20" dirty="0">
                <a:effectLst/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  <a:t>     количество проведенных мероприятий – </a:t>
            </a:r>
            <a:r>
              <a:rPr lang="ru-RU" sz="1500" spc="20" dirty="0">
                <a:solidFill>
                  <a:srgbClr val="EC7024"/>
                </a:solidFill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  <a:t>53</a:t>
            </a:r>
            <a:r>
              <a:rPr lang="ru-RU" sz="1500" spc="20" dirty="0">
                <a:solidFill>
                  <a:srgbClr val="EC7024"/>
                </a:solidFill>
                <a:effectLst/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  <a:t> ед.</a:t>
            </a:r>
            <a:endParaRPr lang="ru-RU" sz="1500" dirty="0">
              <a:solidFill>
                <a:srgbClr val="EC7024"/>
              </a:solidFill>
              <a:latin typeface="Times New Roman" panose="02020603050405020304" pitchFamily="18" charset="0"/>
              <a:ea typeface="Microsoft YaHei UI Light" panose="020B0502040204020203" pitchFamily="34" charset="-122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tabLst>
                <a:tab pos="790575" algn="l"/>
              </a:tabLst>
            </a:pPr>
            <a:r>
              <a:rPr lang="ru-RU" sz="1500" spc="20" dirty="0">
                <a:effectLst/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  <a:t>     количество участников мероприятий – </a:t>
            </a:r>
            <a:r>
              <a:rPr lang="ru-RU" sz="1500" spc="20" dirty="0">
                <a:solidFill>
                  <a:srgbClr val="EC7024"/>
                </a:solidFill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  <a:t>1 960</a:t>
            </a:r>
            <a:r>
              <a:rPr lang="ru-RU" sz="1500" spc="20" dirty="0">
                <a:solidFill>
                  <a:srgbClr val="EC7024"/>
                </a:solidFill>
                <a:effectLst/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  <a:t> чел.</a:t>
            </a:r>
          </a:p>
          <a:p>
            <a:pPr>
              <a:tabLst>
                <a:tab pos="790575" algn="l"/>
              </a:tabLst>
            </a:pPr>
            <a:endParaRPr lang="ru-RU" sz="1500" spc="20" dirty="0">
              <a:latin typeface="Times New Roman" panose="02020603050405020304" pitchFamily="18" charset="0"/>
              <a:ea typeface="Microsoft YaHei UI Light" panose="020B0502040204020203" pitchFamily="34" charset="-122"/>
              <a:cs typeface="Times New Roman" panose="02020603050405020304" pitchFamily="18" charset="0"/>
            </a:endParaRPr>
          </a:p>
          <a:p>
            <a:pPr>
              <a:tabLst>
                <a:tab pos="790575" algn="l"/>
              </a:tabLst>
            </a:pPr>
            <a:r>
              <a:rPr lang="ru-RU" sz="1500" spc="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  <a:t>Организация деятельности клубны</a:t>
            </a:r>
            <a:r>
              <a:rPr lang="en-US" sz="1500" spc="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  <a:t>x</a:t>
            </a:r>
            <a:r>
              <a:rPr lang="ru-RU" sz="1500" spc="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  <a:t> формирований и формирований самодеятельного народного творчества:</a:t>
            </a:r>
            <a:endParaRPr lang="ru-RU" sz="15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Microsoft YaHei UI Light" panose="020B0502040204020203" pitchFamily="34" charset="-122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tabLst>
                <a:tab pos="790575" algn="l"/>
              </a:tabLst>
            </a:pPr>
            <a:r>
              <a:rPr lang="ru-RU" sz="1500" spc="20" dirty="0">
                <a:effectLst/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  <a:t>     количество клубны</a:t>
            </a:r>
            <a:r>
              <a:rPr lang="en-US" sz="1500" spc="20" dirty="0">
                <a:effectLst/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  <a:t>x</a:t>
            </a:r>
            <a:r>
              <a:rPr lang="ru-RU" sz="1500" spc="20" dirty="0">
                <a:effectLst/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  <a:t> формирований – </a:t>
            </a:r>
            <a:r>
              <a:rPr lang="ru-RU" sz="1500" spc="20" dirty="0">
                <a:solidFill>
                  <a:srgbClr val="EC7024"/>
                </a:solidFill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  <a:t>9</a:t>
            </a:r>
            <a:r>
              <a:rPr lang="ru-RU" sz="1500" spc="20" dirty="0">
                <a:solidFill>
                  <a:srgbClr val="EC7024"/>
                </a:solidFill>
                <a:effectLst/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  <a:t> ед.</a:t>
            </a:r>
            <a:endParaRPr lang="ru-RU" sz="1500" dirty="0">
              <a:solidFill>
                <a:srgbClr val="EC7024"/>
              </a:solidFill>
              <a:effectLst/>
              <a:latin typeface="Times New Roman" panose="02020603050405020304" pitchFamily="18" charset="0"/>
              <a:ea typeface="Microsoft YaHei UI Light" panose="020B0502040204020203" pitchFamily="34" charset="-122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tabLst>
                <a:tab pos="790575" algn="l"/>
              </a:tabLst>
            </a:pPr>
            <a:r>
              <a:rPr lang="ru-RU" sz="1500" spc="20" dirty="0">
                <a:effectLst/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  <a:t>     число участников – </a:t>
            </a:r>
            <a:r>
              <a:rPr lang="ru-RU" sz="1500" spc="20" dirty="0">
                <a:solidFill>
                  <a:srgbClr val="EC7024"/>
                </a:solidFill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  <a:t>207</a:t>
            </a:r>
            <a:r>
              <a:rPr lang="ru-RU" sz="1500" spc="20" dirty="0">
                <a:solidFill>
                  <a:srgbClr val="EC7024"/>
                </a:solidFill>
                <a:effectLst/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  <a:t> чел.</a:t>
            </a:r>
            <a:r>
              <a:rPr lang="ru-RU" sz="1500" dirty="0">
                <a:solidFill>
                  <a:srgbClr val="EC7024"/>
                </a:solidFill>
                <a:effectLst/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  <a:t> </a:t>
            </a:r>
          </a:p>
          <a:p>
            <a:pPr>
              <a:tabLst>
                <a:tab pos="790575" algn="l"/>
              </a:tabLst>
            </a:pPr>
            <a:endParaRPr lang="ru-RU" sz="1500" dirty="0">
              <a:latin typeface="Times New Roman" panose="02020603050405020304" pitchFamily="18" charset="0"/>
              <a:ea typeface="Microsoft YaHei UI Light" panose="020B0502040204020203" pitchFamily="34" charset="-122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  <a:tabLst>
                <a:tab pos="790575" algn="l"/>
              </a:tabLst>
            </a:pPr>
            <a:r>
              <a:rPr lang="ru-RU" sz="1500" spc="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  <a:t>ВСЕГО</a:t>
            </a:r>
            <a:r>
              <a:rPr lang="ru-RU" sz="1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  <a:t>: </a:t>
            </a:r>
            <a:r>
              <a:rPr lang="ru-RU" sz="1500" dirty="0">
                <a:solidFill>
                  <a:srgbClr val="EC7024"/>
                </a:solidFill>
                <a:effectLst/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  <a:t>130 </a:t>
            </a:r>
            <a:r>
              <a:rPr lang="ru-RU" sz="1500" dirty="0">
                <a:effectLst/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  <a:t>мероприятие с охватом участников – </a:t>
            </a:r>
            <a:r>
              <a:rPr lang="ru-RU" sz="1500" dirty="0">
                <a:solidFill>
                  <a:srgbClr val="EC7024"/>
                </a:solidFill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  <a:t>6 101</a:t>
            </a:r>
            <a:r>
              <a:rPr lang="ru-RU" sz="1500" dirty="0">
                <a:solidFill>
                  <a:srgbClr val="EC7024"/>
                </a:solidFill>
                <a:effectLst/>
                <a:latin typeface="Times New Roman" panose="02020603050405020304" pitchFamily="18" charset="0"/>
                <a:ea typeface="Microsoft YaHei UI Light" panose="020B0502040204020203" pitchFamily="34" charset="-122"/>
                <a:cs typeface="Times New Roman" panose="02020603050405020304" pitchFamily="18" charset="0"/>
              </a:rPr>
              <a:t> чел.</a:t>
            </a:r>
          </a:p>
        </p:txBody>
      </p:sp>
    </p:spTree>
    <p:extLst>
      <p:ext uri="{BB962C8B-B14F-4D97-AF65-F5344CB8AC3E}">
        <p14:creationId xmlns:p14="http://schemas.microsoft.com/office/powerpoint/2010/main" val="2370301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8C786A3F-E52C-4E89-8D1D-C9C482B81D47}"/>
              </a:ext>
            </a:extLst>
          </p:cNvPr>
          <p:cNvSpPr/>
          <p:nvPr/>
        </p:nvSpPr>
        <p:spPr>
          <a:xfrm>
            <a:off x="235829" y="0"/>
            <a:ext cx="11550155" cy="5925722"/>
          </a:xfrm>
          <a:prstGeom prst="rect">
            <a:avLst/>
          </a:prstGeom>
          <a:solidFill>
            <a:srgbClr val="79AF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3FD12ABE-4502-4F7A-819C-12DDACE35852}"/>
              </a:ext>
            </a:extLst>
          </p:cNvPr>
          <p:cNvSpPr/>
          <p:nvPr/>
        </p:nvSpPr>
        <p:spPr>
          <a:xfrm>
            <a:off x="401053" y="128336"/>
            <a:ext cx="772285" cy="834190"/>
          </a:xfrm>
          <a:prstGeom prst="rect">
            <a:avLst/>
          </a:prstGeom>
          <a:solidFill>
            <a:srgbClr val="79AF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EA716E57-4EC5-4914-B2FA-07E78C4BDDFC}"/>
              </a:ext>
            </a:extLst>
          </p:cNvPr>
          <p:cNvSpPr/>
          <p:nvPr/>
        </p:nvSpPr>
        <p:spPr>
          <a:xfrm>
            <a:off x="11018661" y="56894"/>
            <a:ext cx="772285" cy="834190"/>
          </a:xfrm>
          <a:prstGeom prst="rect">
            <a:avLst/>
          </a:prstGeom>
          <a:solidFill>
            <a:srgbClr val="79AF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2B4C8E9A-9D27-4FDF-99AE-F906C4FF508F}"/>
              </a:ext>
            </a:extLst>
          </p:cNvPr>
          <p:cNvSpPr/>
          <p:nvPr/>
        </p:nvSpPr>
        <p:spPr>
          <a:xfrm>
            <a:off x="406016" y="167738"/>
            <a:ext cx="11288243" cy="107091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Заголовок 3">
            <a:extLst>
              <a:ext uri="{FF2B5EF4-FFF2-40B4-BE49-F238E27FC236}">
                <a16:creationId xmlns:a16="http://schemas.microsoft.com/office/drawing/2014/main" xmlns="" id="{FF8C2276-D9DF-447B-BCFF-98EAA024F8F8}"/>
              </a:ext>
            </a:extLst>
          </p:cNvPr>
          <p:cNvSpPr txBox="1">
            <a:spLocks/>
          </p:cNvSpPr>
          <p:nvPr/>
        </p:nvSpPr>
        <p:spPr>
          <a:xfrm>
            <a:off x="563539" y="-215504"/>
            <a:ext cx="7483284" cy="1013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Клубы на бюджетной основе</a:t>
            </a:r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xmlns="" id="{59257EFE-E753-4B2E-9876-7A5DBABCB6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9434" y="292962"/>
            <a:ext cx="1065441" cy="859012"/>
          </a:xfrm>
          <a:prstGeom prst="rect">
            <a:avLst/>
          </a:prstGeom>
        </p:spPr>
      </p:pic>
      <p:graphicFrame>
        <p:nvGraphicFramePr>
          <p:cNvPr id="17" name="Таблица 16">
            <a:extLst>
              <a:ext uri="{FF2B5EF4-FFF2-40B4-BE49-F238E27FC236}">
                <a16:creationId xmlns:a16="http://schemas.microsoft.com/office/drawing/2014/main" xmlns="" id="{2148552B-15B0-4C13-B3C6-E7851F2294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880436"/>
              </p:ext>
            </p:extLst>
          </p:nvPr>
        </p:nvGraphicFramePr>
        <p:xfrm>
          <a:off x="401053" y="1330186"/>
          <a:ext cx="5496659" cy="54312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0400">
                  <a:extLst>
                    <a:ext uri="{9D8B030D-6E8A-4147-A177-3AD203B41FA5}">
                      <a16:colId xmlns:a16="http://schemas.microsoft.com/office/drawing/2014/main" xmlns="" val="3093385359"/>
                    </a:ext>
                  </a:extLst>
                </a:gridCol>
                <a:gridCol w="3340100">
                  <a:extLst>
                    <a:ext uri="{9D8B030D-6E8A-4147-A177-3AD203B41FA5}">
                      <a16:colId xmlns:a16="http://schemas.microsoft.com/office/drawing/2014/main" xmlns="" val="3739676657"/>
                    </a:ext>
                  </a:extLst>
                </a:gridCol>
                <a:gridCol w="1496159">
                  <a:extLst>
                    <a:ext uri="{9D8B030D-6E8A-4147-A177-3AD203B41FA5}">
                      <a16:colId xmlns:a16="http://schemas.microsoft.com/office/drawing/2014/main" xmlns="" val="1335800840"/>
                    </a:ext>
                  </a:extLst>
                </a:gridCol>
              </a:tblGrid>
              <a:tr h="54566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</a:txBody>
                  <a:tcPr marL="5842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Название спортивной секции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2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Кол-во участников 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2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42090000"/>
                  </a:ext>
                </a:extLst>
              </a:tr>
              <a:tr h="1383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</a:p>
                  </a:txBody>
                  <a:tcPr marL="68580" marR="68580" marT="0" marB="0" anchor="ctr">
                    <a:solidFill>
                      <a:srgbClr val="F8D5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Секция ОФП/Тренажерный зал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8D5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04800" algn="l"/>
                          <a:tab pos="381635" algn="ctr"/>
                        </a:tabLs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885461850"/>
                  </a:ext>
                </a:extLst>
              </a:tr>
              <a:tr h="1383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</a:p>
                  </a:txBody>
                  <a:tcPr marL="68580" marR="68580" marT="0" marB="0" anchor="ctr">
                    <a:solidFill>
                      <a:srgbClr val="FBEB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Секция Настольного тенниса «Топ-спин»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BEB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04800" algn="l"/>
                          <a:tab pos="381635" algn="ctr"/>
                        </a:tabLs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BEB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36486972"/>
                  </a:ext>
                </a:extLst>
              </a:tr>
              <a:tr h="1383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</a:t>
                      </a:r>
                    </a:p>
                  </a:txBody>
                  <a:tcPr marL="68580" marR="68580" marT="0" marB="0" anchor="ctr">
                    <a:solidFill>
                      <a:srgbClr val="F8D5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Секция настольного тенниса «Гейм»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8D5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04800" algn="l"/>
                          <a:tab pos="381635" algn="ctr"/>
                        </a:tabLs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608915559"/>
                  </a:ext>
                </a:extLst>
              </a:tr>
              <a:tr h="1383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</a:t>
                      </a:r>
                    </a:p>
                  </a:txBody>
                  <a:tcPr marL="68580" marR="68580" marT="0" marB="0" anchor="ctr">
                    <a:solidFill>
                      <a:srgbClr val="FBEB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Секция Дартц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BEB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04800" algn="l"/>
                          <a:tab pos="381635" algn="ctr"/>
                        </a:tabLs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BEB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1149524"/>
                  </a:ext>
                </a:extLst>
              </a:tr>
              <a:tr h="1383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</a:t>
                      </a:r>
                    </a:p>
                  </a:txBody>
                  <a:tcPr marL="68580" marR="68580" marT="0" marB="0" anchor="ctr">
                    <a:solidFill>
                      <a:srgbClr val="F8D5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Секция Бочча/Петанг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8D5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04800" algn="l"/>
                          <a:tab pos="381635" algn="ctr"/>
                        </a:tabLs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33228815"/>
                  </a:ext>
                </a:extLst>
              </a:tr>
              <a:tr h="1383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</a:t>
                      </a:r>
                    </a:p>
                  </a:txBody>
                  <a:tcPr marL="68580" marR="68580" marT="0" marB="0" anchor="ctr">
                    <a:solidFill>
                      <a:srgbClr val="FBEB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Секция «Бокс»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BEB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04800" algn="l"/>
                          <a:tab pos="381635" algn="ctr"/>
                        </a:tabLs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BEB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1066456"/>
                  </a:ext>
                </a:extLst>
              </a:tr>
              <a:tr h="1383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</a:t>
                      </a:r>
                    </a:p>
                  </a:txBody>
                  <a:tcPr marL="68580" marR="68580" marT="0" marB="0" anchor="ctr">
                    <a:solidFill>
                      <a:srgbClr val="F8D5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Секция Паурлифтинг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8D5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04800" algn="l"/>
                          <a:tab pos="381635" algn="ctr"/>
                        </a:tabLs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95316764"/>
                  </a:ext>
                </a:extLst>
              </a:tr>
              <a:tr h="22247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</a:t>
                      </a:r>
                    </a:p>
                  </a:txBody>
                  <a:tcPr marL="68580" marR="68580" marT="0" marB="0" anchor="ctr">
                    <a:solidFill>
                      <a:srgbClr val="FBEB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Секция физического развития «Спортики»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BEB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04800" algn="l"/>
                          <a:tab pos="381635" algn="ctr"/>
                        </a:tabLs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BEB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24065908"/>
                  </a:ext>
                </a:extLst>
              </a:tr>
              <a:tr h="1383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</a:t>
                      </a:r>
                    </a:p>
                  </a:txBody>
                  <a:tcPr marL="68580" marR="68580" marT="0" marB="0" anchor="ctr">
                    <a:solidFill>
                      <a:srgbClr val="F8D5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Секция стрельба в электронном тире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8D5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04800" algn="l"/>
                          <a:tab pos="381635" algn="ctr"/>
                        </a:tabLs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8D5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73517344"/>
                  </a:ext>
                </a:extLst>
              </a:tr>
              <a:tr h="1383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</a:t>
                      </a:r>
                    </a:p>
                  </a:txBody>
                  <a:tcPr marL="68580" marR="68580" marT="0" marB="0" anchor="ctr">
                    <a:solidFill>
                      <a:srgbClr val="FBEB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Шахматный клуб «Ладья»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BEB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04800" algn="l"/>
                          <a:tab pos="381635" algn="ctr"/>
                        </a:tabLs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BEB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29770072"/>
                  </a:ext>
                </a:extLst>
              </a:tr>
              <a:tr h="1383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</a:t>
                      </a:r>
                    </a:p>
                  </a:txBody>
                  <a:tcPr marL="68580" marR="68580" marT="0" marB="0" anchor="ctr">
                    <a:solidFill>
                      <a:srgbClr val="F8D5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Секция «Шашки»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8D5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04800" algn="l"/>
                          <a:tab pos="381635" algn="ctr"/>
                        </a:tabLs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8D5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42711386"/>
                  </a:ext>
                </a:extLst>
              </a:tr>
              <a:tr h="1383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</a:t>
                      </a:r>
                    </a:p>
                  </a:txBody>
                  <a:tcPr marL="68580" marR="68580" marT="0" marB="0" anchor="ctr">
                    <a:solidFill>
                      <a:srgbClr val="FBEB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Секция «Дартц-Булл»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BEB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04800" algn="l"/>
                          <a:tab pos="381635" algn="ctr"/>
                        </a:tabLs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BEB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92107453"/>
                  </a:ext>
                </a:extLst>
              </a:tr>
              <a:tr h="1383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</a:t>
                      </a:r>
                    </a:p>
                  </a:txBody>
                  <a:tcPr marL="68580" marR="68580" marT="0" marB="0" anchor="ctr">
                    <a:solidFill>
                      <a:srgbClr val="F8D5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Настольные игры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8D5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04800" algn="l"/>
                          <a:tab pos="381635" algn="ctr"/>
                        </a:tabLs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8D5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56864898"/>
                  </a:ext>
                </a:extLst>
              </a:tr>
              <a:tr h="1383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14.</a:t>
                      </a:r>
                    </a:p>
                  </a:txBody>
                  <a:tcPr marL="68580" marR="68580" marT="0" marB="0" anchor="ctr">
                    <a:solidFill>
                      <a:srgbClr val="FBEB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Секция «Городошный спорт»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BEB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04800" algn="l"/>
                          <a:tab pos="381635" algn="ctr"/>
                        </a:tabLs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BEB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04210950"/>
                  </a:ext>
                </a:extLst>
              </a:tr>
              <a:tr h="1383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15.</a:t>
                      </a:r>
                    </a:p>
                  </a:txBody>
                  <a:tcPr marL="68580" marR="68580" marT="0" marB="0" anchor="ctr">
                    <a:solidFill>
                      <a:srgbClr val="F8D5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Секция женский футбол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8D5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04800" algn="l"/>
                          <a:tab pos="381635" algn="ctr"/>
                        </a:tabLs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8D5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81993218"/>
                  </a:ext>
                </a:extLst>
              </a:tr>
              <a:tr h="1383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16.</a:t>
                      </a:r>
                    </a:p>
                  </a:txBody>
                  <a:tcPr marL="68580" marR="68580" marT="0" marB="0" anchor="ctr">
                    <a:solidFill>
                      <a:srgbClr val="FBEB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Секция дворовой футбол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BEB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04800" algn="l"/>
                          <a:tab pos="381635" algn="ctr"/>
                        </a:tabLs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BEB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34086461"/>
                  </a:ext>
                </a:extLst>
              </a:tr>
              <a:tr h="3440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2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Итого: </a:t>
                      </a:r>
                      <a:r>
                        <a:rPr lang="ru-RU" sz="16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2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353</a:t>
                      </a:r>
                    </a:p>
                  </a:txBody>
                  <a:tcPr marL="5842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57514696"/>
                  </a:ext>
                </a:extLst>
              </a:tr>
            </a:tbl>
          </a:graphicData>
        </a:graphic>
      </p:graphicFrame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xmlns="" id="{35BEAC69-3067-4B1B-9E83-71DF50ECBB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4496089"/>
              </p:ext>
            </p:extLst>
          </p:nvPr>
        </p:nvGraphicFramePr>
        <p:xfrm>
          <a:off x="6189812" y="1882571"/>
          <a:ext cx="5504447" cy="44610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9233">
                  <a:extLst>
                    <a:ext uri="{9D8B030D-6E8A-4147-A177-3AD203B41FA5}">
                      <a16:colId xmlns:a16="http://schemas.microsoft.com/office/drawing/2014/main" xmlns="" val="125024454"/>
                    </a:ext>
                  </a:extLst>
                </a:gridCol>
                <a:gridCol w="3373114">
                  <a:extLst>
                    <a:ext uri="{9D8B030D-6E8A-4147-A177-3AD203B41FA5}">
                      <a16:colId xmlns:a16="http://schemas.microsoft.com/office/drawing/2014/main" xmlns="" val="3739676657"/>
                    </a:ext>
                  </a:extLst>
                </a:gridCol>
                <a:gridCol w="1562100">
                  <a:extLst>
                    <a:ext uri="{9D8B030D-6E8A-4147-A177-3AD203B41FA5}">
                      <a16:colId xmlns:a16="http://schemas.microsoft.com/office/drawing/2014/main" xmlns="" val="1335800840"/>
                    </a:ext>
                  </a:extLst>
                </a:gridCol>
              </a:tblGrid>
              <a:tr h="5910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</a:txBody>
                  <a:tcPr marL="5842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Название творческой студии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2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Кол-во участников</a:t>
                      </a:r>
                    </a:p>
                  </a:txBody>
                  <a:tcPr marL="5842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42090000"/>
                  </a:ext>
                </a:extLst>
              </a:tr>
              <a:tr h="40402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</a:p>
                  </a:txBody>
                  <a:tcPr marL="68580" marR="68580" marT="0" marB="0" anchor="ctr">
                    <a:solidFill>
                      <a:srgbClr val="F8D5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Студия танцевальной аэробики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8D5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039867222"/>
                  </a:ext>
                </a:extLst>
              </a:tr>
              <a:tr h="4958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</a:p>
                  </a:txBody>
                  <a:tcPr marL="68580" marR="68580" marT="0" marB="0" anchor="ctr">
                    <a:solidFill>
                      <a:srgbClr val="FBEB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Студия развития «Домовенок»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BEB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8206944"/>
                  </a:ext>
                </a:extLst>
              </a:tr>
              <a:tr h="35578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</a:t>
                      </a:r>
                    </a:p>
                  </a:txBody>
                  <a:tcPr marL="68580" marR="68580" marT="0" marB="0" anchor="ctr">
                    <a:solidFill>
                      <a:srgbClr val="F8D5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Студия ментальной арифметики «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Абакус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8D5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885461850"/>
                  </a:ext>
                </a:extLst>
              </a:tr>
              <a:tr h="36356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</a:t>
                      </a:r>
                    </a:p>
                  </a:txBody>
                  <a:tcPr marL="68580" marR="68580" marT="0" marB="0" anchor="ctr">
                    <a:solidFill>
                      <a:srgbClr val="FBEB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Студия «Маленький волшебник»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BEB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BEB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36486972"/>
                  </a:ext>
                </a:extLst>
              </a:tr>
              <a:tr h="33904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</a:t>
                      </a:r>
                    </a:p>
                  </a:txBody>
                  <a:tcPr marL="68580" marR="68580" marT="0" marB="0" anchor="ctr">
                    <a:solidFill>
                      <a:srgbClr val="F8D5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Студия «Английский вместе»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8D5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608915559"/>
                  </a:ext>
                </a:extLst>
              </a:tr>
              <a:tr h="49132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</a:t>
                      </a:r>
                    </a:p>
                  </a:txBody>
                  <a:tcPr marL="68580" marR="68580" marT="0" marB="0" anchor="ctr">
                    <a:solidFill>
                      <a:srgbClr val="FBEB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Студия изобразительной деятельности «Радуга»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BEB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BEB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1149524"/>
                  </a:ext>
                </a:extLst>
              </a:tr>
              <a:tr h="3513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</a:t>
                      </a:r>
                    </a:p>
                  </a:txBody>
                  <a:tcPr marL="68580" marR="68580" marT="0" marB="0" anchor="ctr">
                    <a:solidFill>
                      <a:srgbClr val="F8D5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Студия «Волшебный Квилинг»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8D5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33228815"/>
                  </a:ext>
                </a:extLst>
              </a:tr>
              <a:tr h="32877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</a:t>
                      </a:r>
                    </a:p>
                  </a:txBody>
                  <a:tcPr marL="68580" marR="68580" marT="0" marB="0" anchor="ctr">
                    <a:solidFill>
                      <a:srgbClr val="FBEB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Студия английского языка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BEB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BEB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1066456"/>
                  </a:ext>
                </a:extLst>
              </a:tr>
              <a:tr h="29518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</a:t>
                      </a:r>
                    </a:p>
                  </a:txBody>
                  <a:tcPr marL="68580" marR="68580" marT="0" marB="0" anchor="ctr">
                    <a:solidFill>
                      <a:srgbClr val="F8D5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Студия «Узелки»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8D5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95316764"/>
                  </a:ext>
                </a:extLst>
              </a:tr>
              <a:tr h="44499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2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Итого: </a:t>
                      </a:r>
                      <a:r>
                        <a:rPr lang="ru-RU" sz="16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2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04800" algn="l"/>
                          <a:tab pos="381635" algn="ctr"/>
                        </a:tabLst>
                      </a:pPr>
                      <a:r>
                        <a:rPr lang="ru-RU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207</a:t>
                      </a:r>
                    </a:p>
                  </a:txBody>
                  <a:tcPr marL="5842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57514696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12A3C91B-486F-4906-834B-8BA90916395A}"/>
              </a:ext>
            </a:extLst>
          </p:cNvPr>
          <p:cNvSpPr txBox="1"/>
          <p:nvPr/>
        </p:nvSpPr>
        <p:spPr>
          <a:xfrm>
            <a:off x="558577" y="713040"/>
            <a:ext cx="5796185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клубов - 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560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участников</a:t>
            </a:r>
          </a:p>
        </p:txBody>
      </p:sp>
    </p:spTree>
    <p:extLst>
      <p:ext uri="{BB962C8B-B14F-4D97-AF65-F5344CB8AC3E}">
        <p14:creationId xmlns:p14="http://schemas.microsoft.com/office/powerpoint/2010/main" val="3981591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8C786A3F-E52C-4E89-8D1D-C9C482B81D47}"/>
              </a:ext>
            </a:extLst>
          </p:cNvPr>
          <p:cNvSpPr/>
          <p:nvPr/>
        </p:nvSpPr>
        <p:spPr>
          <a:xfrm>
            <a:off x="235829" y="0"/>
            <a:ext cx="11550155" cy="5925722"/>
          </a:xfrm>
          <a:prstGeom prst="rect">
            <a:avLst/>
          </a:prstGeom>
          <a:solidFill>
            <a:srgbClr val="79AF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3FD12ABE-4502-4F7A-819C-12DDACE35852}"/>
              </a:ext>
            </a:extLst>
          </p:cNvPr>
          <p:cNvSpPr/>
          <p:nvPr/>
        </p:nvSpPr>
        <p:spPr>
          <a:xfrm>
            <a:off x="401053" y="128336"/>
            <a:ext cx="772285" cy="834190"/>
          </a:xfrm>
          <a:prstGeom prst="rect">
            <a:avLst/>
          </a:prstGeom>
          <a:solidFill>
            <a:srgbClr val="79AF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EA716E57-4EC5-4914-B2FA-07E78C4BDDFC}"/>
              </a:ext>
            </a:extLst>
          </p:cNvPr>
          <p:cNvSpPr/>
          <p:nvPr/>
        </p:nvSpPr>
        <p:spPr>
          <a:xfrm>
            <a:off x="11018661" y="56894"/>
            <a:ext cx="772285" cy="834190"/>
          </a:xfrm>
          <a:prstGeom prst="rect">
            <a:avLst/>
          </a:prstGeom>
          <a:solidFill>
            <a:srgbClr val="79AF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2B4C8E9A-9D27-4FDF-99AE-F906C4FF508F}"/>
              </a:ext>
            </a:extLst>
          </p:cNvPr>
          <p:cNvSpPr/>
          <p:nvPr/>
        </p:nvSpPr>
        <p:spPr>
          <a:xfrm>
            <a:off x="406016" y="167738"/>
            <a:ext cx="11288243" cy="107091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Заголовок 3">
            <a:extLst>
              <a:ext uri="{FF2B5EF4-FFF2-40B4-BE49-F238E27FC236}">
                <a16:creationId xmlns:a16="http://schemas.microsoft.com/office/drawing/2014/main" xmlns="" id="{FF8C2276-D9DF-447B-BCFF-98EAA024F8F8}"/>
              </a:ext>
            </a:extLst>
          </p:cNvPr>
          <p:cNvSpPr txBox="1">
            <a:spLocks/>
          </p:cNvSpPr>
          <p:nvPr/>
        </p:nvSpPr>
        <p:spPr>
          <a:xfrm>
            <a:off x="497741" y="227874"/>
            <a:ext cx="9259001" cy="10138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ru-RU" sz="3200" b="1" dirty="0">
                <a:latin typeface="Times New Roman" panose="02020603050405020304" pitchFamily="18" charset="0"/>
              </a:rPr>
              <a:t>Статистика По возрасту занимающихся В клубах</a:t>
            </a:r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xmlns="" id="{59257EFE-E753-4B2E-9876-7A5DBABCB6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9434" y="292962"/>
            <a:ext cx="1065441" cy="859012"/>
          </a:xfrm>
          <a:prstGeom prst="rect">
            <a:avLst/>
          </a:prstGeom>
        </p:spPr>
      </p:pic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xmlns="" id="{1E67ED5B-201E-4756-9D42-36BA5C56F0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4053282"/>
              </p:ext>
            </p:extLst>
          </p:nvPr>
        </p:nvGraphicFramePr>
        <p:xfrm>
          <a:off x="6071834" y="1896595"/>
          <a:ext cx="5884337" cy="45912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Диаграмма 10">
            <a:extLst>
              <a:ext uri="{FF2B5EF4-FFF2-40B4-BE49-F238E27FC236}">
                <a16:creationId xmlns:a16="http://schemas.microsoft.com/office/drawing/2014/main" xmlns="" id="{588DC9A6-3AE9-4CE8-AFD8-078A90EAFA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3329126"/>
              </p:ext>
            </p:extLst>
          </p:nvPr>
        </p:nvGraphicFramePr>
        <p:xfrm>
          <a:off x="230867" y="1902647"/>
          <a:ext cx="5592884" cy="459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AFB1D0E3-7916-465A-8882-97D823D6A560}"/>
              </a:ext>
            </a:extLst>
          </p:cNvPr>
          <p:cNvSpPr txBox="1"/>
          <p:nvPr/>
        </p:nvSpPr>
        <p:spPr>
          <a:xfrm>
            <a:off x="6504495" y="1361064"/>
            <a:ext cx="4902751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ctr">
              <a:lnSpc>
                <a:spcPct val="90000"/>
              </a:lnSpc>
              <a:spcBef>
                <a:spcPct val="0"/>
              </a:spcBef>
            </a:pP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+mj-cs"/>
              </a:rPr>
              <a:t>Творческие студии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6DE917D-5825-4154-A45C-250EC5600989}"/>
              </a:ext>
            </a:extLst>
          </p:cNvPr>
          <p:cNvSpPr txBox="1"/>
          <p:nvPr/>
        </p:nvSpPr>
        <p:spPr>
          <a:xfrm>
            <a:off x="60680" y="1361064"/>
            <a:ext cx="5510561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ctr">
              <a:lnSpc>
                <a:spcPct val="90000"/>
              </a:lnSpc>
              <a:spcBef>
                <a:spcPct val="0"/>
              </a:spcBef>
            </a:pP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+mj-cs"/>
              </a:rPr>
              <a:t>Спортивные секции</a:t>
            </a:r>
          </a:p>
        </p:txBody>
      </p:sp>
    </p:spTree>
    <p:extLst>
      <p:ext uri="{BB962C8B-B14F-4D97-AF65-F5344CB8AC3E}">
        <p14:creationId xmlns:p14="http://schemas.microsoft.com/office/powerpoint/2010/main" val="2826347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D11E0DA9-F80F-4FD2-86AD-FCB704088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314" y="175763"/>
            <a:ext cx="7985759" cy="1417247"/>
          </a:xfrm>
        </p:spPr>
        <p:txBody>
          <a:bodyPr rtlCol="0">
            <a:noAutofit/>
          </a:bodyPr>
          <a:lstStyle/>
          <a:p>
            <a:pPr rtl="0"/>
            <a: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Данные мониторинга</a:t>
            </a:r>
            <a:endParaRPr lang="ru-RU" sz="3200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36D7A925-DFD5-4A50-8095-AE5542AE80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6177" y="733998"/>
            <a:ext cx="1065441" cy="859012"/>
          </a:xfrm>
          <a:prstGeom prst="rect">
            <a:avLst/>
          </a:prstGeom>
        </p:spPr>
      </p:pic>
      <p:sp>
        <p:nvSpPr>
          <p:cNvPr id="15" name="Подзаголовок 2">
            <a:extLst>
              <a:ext uri="{FF2B5EF4-FFF2-40B4-BE49-F238E27FC236}">
                <a16:creationId xmlns:a16="http://schemas.microsoft.com/office/drawing/2014/main" xmlns="" id="{3DD57C93-FA3B-4238-9247-BE159E2A80A0}"/>
              </a:ext>
            </a:extLst>
          </p:cNvPr>
          <p:cNvSpPr txBox="1">
            <a:spLocks/>
          </p:cNvSpPr>
          <p:nvPr/>
        </p:nvSpPr>
        <p:spPr>
          <a:xfrm>
            <a:off x="391386" y="1978331"/>
            <a:ext cx="10930232" cy="49556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800" marR="50800" algn="just">
              <a:lnSpc>
                <a:spcPct val="115000"/>
              </a:lnSpc>
              <a:spcAft>
                <a:spcPts val="1000"/>
              </a:spcAft>
            </a:pPr>
            <a:r>
              <a:rPr lang="ru-RU" sz="2000" spc="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Согласно данным мониторинга 2024 г., средний показатель сохранности контингента занимающихся в секциях на 31 декабря 2024 года составил 95%, </a:t>
            </a:r>
          </a:p>
          <a:p>
            <a:pPr marL="0" marR="5080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0800" marR="50800" algn="just">
              <a:lnSpc>
                <a:spcPct val="115000"/>
              </a:lnSpc>
              <a:spcAft>
                <a:spcPts val="1000"/>
              </a:spcAft>
            </a:pPr>
            <a:r>
              <a:rPr lang="ru-RU" sz="2000" spc="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Удовлетворенность занимающихся в Учреждении спортивными секциями – 95%.</a:t>
            </a:r>
          </a:p>
          <a:p>
            <a:pPr marL="0" marR="5080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0800" marR="50800" algn="just">
              <a:lnSpc>
                <a:spcPct val="115000"/>
              </a:lnSpc>
              <a:spcAft>
                <a:spcPts val="1000"/>
              </a:spcAft>
            </a:pPr>
            <a:r>
              <a:rPr lang="ru-RU" sz="2000" spc="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Уровень удовлетворённости жителей округа объемом и качеством работ по досуговой деятельности – 90 %.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9093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8C786A3F-E52C-4E89-8D1D-C9C482B81D47}"/>
              </a:ext>
            </a:extLst>
          </p:cNvPr>
          <p:cNvSpPr/>
          <p:nvPr/>
        </p:nvSpPr>
        <p:spPr>
          <a:xfrm>
            <a:off x="235829" y="0"/>
            <a:ext cx="11550155" cy="5925722"/>
          </a:xfrm>
          <a:prstGeom prst="rect">
            <a:avLst/>
          </a:prstGeom>
          <a:solidFill>
            <a:srgbClr val="79AF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3FD12ABE-4502-4F7A-819C-12DDACE35852}"/>
              </a:ext>
            </a:extLst>
          </p:cNvPr>
          <p:cNvSpPr/>
          <p:nvPr/>
        </p:nvSpPr>
        <p:spPr>
          <a:xfrm>
            <a:off x="401053" y="128336"/>
            <a:ext cx="772285" cy="834190"/>
          </a:xfrm>
          <a:prstGeom prst="rect">
            <a:avLst/>
          </a:prstGeom>
          <a:solidFill>
            <a:srgbClr val="79AF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EA716E57-4EC5-4914-B2FA-07E78C4BDDFC}"/>
              </a:ext>
            </a:extLst>
          </p:cNvPr>
          <p:cNvSpPr/>
          <p:nvPr/>
        </p:nvSpPr>
        <p:spPr>
          <a:xfrm>
            <a:off x="11018661" y="56894"/>
            <a:ext cx="772285" cy="834190"/>
          </a:xfrm>
          <a:prstGeom prst="rect">
            <a:avLst/>
          </a:prstGeom>
          <a:solidFill>
            <a:srgbClr val="79AF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2B4C8E9A-9D27-4FDF-99AE-F906C4FF508F}"/>
              </a:ext>
            </a:extLst>
          </p:cNvPr>
          <p:cNvSpPr/>
          <p:nvPr/>
        </p:nvSpPr>
        <p:spPr>
          <a:xfrm>
            <a:off x="406016" y="167738"/>
            <a:ext cx="11288243" cy="107091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Заголовок 3">
            <a:extLst>
              <a:ext uri="{FF2B5EF4-FFF2-40B4-BE49-F238E27FC236}">
                <a16:creationId xmlns:a16="http://schemas.microsoft.com/office/drawing/2014/main" xmlns="" id="{FF8C2276-D9DF-447B-BCFF-98EAA024F8F8}"/>
              </a:ext>
            </a:extLst>
          </p:cNvPr>
          <p:cNvSpPr txBox="1">
            <a:spLocks/>
          </p:cNvSpPr>
          <p:nvPr/>
        </p:nvSpPr>
        <p:spPr>
          <a:xfrm>
            <a:off x="556546" y="152987"/>
            <a:ext cx="9572888" cy="10138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ru-RU" sz="4000" b="1" dirty="0">
                <a:latin typeface="Times New Roman" panose="02020603050405020304" pitchFamily="18" charset="0"/>
              </a:rPr>
              <a:t>Окружной спортивный праздник «Спорт улиц», </a:t>
            </a:r>
          </a:p>
          <a:p>
            <a:pPr>
              <a:lnSpc>
                <a:spcPct val="120000"/>
              </a:lnSpc>
            </a:pPr>
            <a:r>
              <a:rPr lang="ru-RU" sz="4000" b="1" dirty="0">
                <a:latin typeface="Times New Roman" panose="02020603050405020304" pitchFamily="18" charset="0"/>
              </a:rPr>
              <a:t>посвящённый Дню физкультурника</a:t>
            </a:r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xmlns="" id="{59257EFE-E753-4B2E-9876-7A5DBABCB6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9434" y="292962"/>
            <a:ext cx="1065441" cy="859012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CE7EC019-216F-492C-A762-30C6F77F8371}"/>
              </a:ext>
            </a:extLst>
          </p:cNvPr>
          <p:cNvSpPr txBox="1">
            <a:spLocks/>
          </p:cNvSpPr>
          <p:nvPr/>
        </p:nvSpPr>
        <p:spPr>
          <a:xfrm>
            <a:off x="314291" y="1073370"/>
            <a:ext cx="4720105" cy="39631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lang="ru-MD" sz="28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Baskerville" panose="02020502070401020303" pitchFamily="18" charset="0"/>
                <a:ea typeface="Baskerville" panose="02020502070401020303" pitchFamily="18" charset="0"/>
                <a:cs typeface="+mj-cs"/>
              </a:defRPr>
            </a:lvl1pPr>
          </a:lstStyle>
          <a:p>
            <a:pPr>
              <a:spcBef>
                <a:spcPts val="600"/>
              </a:spcBef>
              <a:spcAft>
                <a:spcPts val="600"/>
              </a:spcAft>
              <a:tabLst>
                <a:tab pos="790575" algn="l"/>
              </a:tabLst>
            </a:pPr>
            <a:r>
              <a:rPr lang="ru-RU" sz="1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200" dirty="0"/>
          </a:p>
        </p:txBody>
      </p: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xmlns="" id="{856A3484-944E-4CFB-A987-9B5D16BA8C5B}"/>
              </a:ext>
            </a:extLst>
          </p:cNvPr>
          <p:cNvGrpSpPr/>
          <p:nvPr/>
        </p:nvGrpSpPr>
        <p:grpSpPr>
          <a:xfrm>
            <a:off x="133159" y="1680264"/>
            <a:ext cx="11914187" cy="4513019"/>
            <a:chOff x="133159" y="1680264"/>
            <a:chExt cx="11914187" cy="4513019"/>
          </a:xfrm>
          <a:effectLst/>
        </p:grpSpPr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64D871F7-7CCD-4CB7-ABEE-A9C93A6654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75452" y="4201347"/>
              <a:ext cx="2811600" cy="1955819"/>
            </a:xfrm>
            <a:prstGeom prst="round2DiagRect">
              <a:avLst>
                <a:gd name="adj1" fmla="val 16667"/>
                <a:gd name="adj2" fmla="val 0"/>
              </a:avLst>
            </a:prstGeom>
            <a:ln w="3175" cap="sq">
              <a:solidFill>
                <a:schemeClr val="tx1"/>
              </a:solidFill>
              <a:miter lim="800000"/>
            </a:ln>
            <a:effectLst/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5C765DC0-0ECF-4B72-8F31-764AC6C625E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199842" y="1680264"/>
              <a:ext cx="2811600" cy="1941485"/>
            </a:xfrm>
            <a:prstGeom prst="round2DiagRect">
              <a:avLst>
                <a:gd name="adj1" fmla="val 16667"/>
                <a:gd name="adj2" fmla="val 0"/>
              </a:avLst>
            </a:prstGeom>
            <a:ln w="3175" cap="sq">
              <a:solidFill>
                <a:schemeClr val="tx1"/>
              </a:solidFill>
              <a:miter lim="800000"/>
            </a:ln>
            <a:effectLst/>
          </p:spPr>
        </p:pic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xmlns="" id="{684D48F0-29B3-4A5B-9F2C-B570C59B70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168262" y="1680763"/>
              <a:ext cx="2811600" cy="1955819"/>
            </a:xfrm>
            <a:prstGeom prst="round2DiagRect">
              <a:avLst>
                <a:gd name="adj1" fmla="val 16667"/>
                <a:gd name="adj2" fmla="val 0"/>
              </a:avLst>
            </a:prstGeom>
            <a:ln w="3175" cap="sq">
              <a:solidFill>
                <a:schemeClr val="tx1"/>
              </a:solidFill>
              <a:miter lim="800000"/>
            </a:ln>
            <a:effectLst/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72E188D7-B370-4046-ABBE-5AC38A16356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3159" y="4201347"/>
              <a:ext cx="2811600" cy="1930863"/>
            </a:xfrm>
            <a:prstGeom prst="round2DiagRect">
              <a:avLst>
                <a:gd name="adj1" fmla="val 16667"/>
                <a:gd name="adj2" fmla="val 0"/>
              </a:avLst>
            </a:prstGeom>
            <a:ln w="3175" cap="sq">
              <a:solidFill>
                <a:schemeClr val="tx1"/>
              </a:solidFill>
              <a:miter lim="800000"/>
            </a:ln>
            <a:effectLst/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85A2FD9D-2062-4D29-A730-50EE40A9FFC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180266" y="1680264"/>
              <a:ext cx="2811600" cy="1893966"/>
            </a:xfrm>
            <a:prstGeom prst="round2DiagRect">
              <a:avLst>
                <a:gd name="adj1" fmla="val 16667"/>
                <a:gd name="adj2" fmla="val 0"/>
              </a:avLst>
            </a:prstGeom>
            <a:ln w="3175" cap="sq">
              <a:solidFill>
                <a:schemeClr val="tx1"/>
              </a:solidFill>
              <a:miter lim="800000"/>
            </a:ln>
            <a:effectLst/>
          </p:spPr>
        </p:pic>
        <p:pic>
          <p:nvPicPr>
            <p:cNvPr id="27" name="Рисунок 26">
              <a:extLst>
                <a:ext uri="{FF2B5EF4-FFF2-40B4-BE49-F238E27FC236}">
                  <a16:creationId xmlns:a16="http://schemas.microsoft.com/office/drawing/2014/main" xmlns="" id="{10675676-6DDD-4A2C-9870-651B19C4E64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56964" y="1710851"/>
              <a:ext cx="2811389" cy="1927190"/>
            </a:xfrm>
            <a:prstGeom prst="round2DiagRect">
              <a:avLst>
                <a:gd name="adj1" fmla="val 16667"/>
                <a:gd name="adj2" fmla="val 0"/>
              </a:avLst>
            </a:prstGeom>
            <a:ln w="3175" cap="sq">
              <a:solidFill>
                <a:schemeClr val="tx1"/>
              </a:solidFill>
              <a:miter lim="800000"/>
            </a:ln>
            <a:effectLst/>
          </p:spPr>
        </p:pic>
        <p:pic>
          <p:nvPicPr>
            <p:cNvPr id="28" name="Рисунок 27">
              <a:extLst>
                <a:ext uri="{FF2B5EF4-FFF2-40B4-BE49-F238E27FC236}">
                  <a16:creationId xmlns:a16="http://schemas.microsoft.com/office/drawing/2014/main" xmlns="" id="{9C5E452C-35A9-4D98-87B9-D82629EA632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206391" y="4201347"/>
              <a:ext cx="2811600" cy="1928641"/>
            </a:xfrm>
            <a:prstGeom prst="round2DiagRect">
              <a:avLst>
                <a:gd name="adj1" fmla="val 16667"/>
                <a:gd name="adj2" fmla="val 0"/>
              </a:avLst>
            </a:prstGeom>
            <a:ln w="3175" cap="sq">
              <a:solidFill>
                <a:schemeClr val="tx1"/>
              </a:solidFill>
              <a:miter lim="800000"/>
            </a:ln>
            <a:effectLst/>
          </p:spPr>
        </p:pic>
        <p:pic>
          <p:nvPicPr>
            <p:cNvPr id="37" name="Рисунок 36">
              <a:extLst>
                <a:ext uri="{FF2B5EF4-FFF2-40B4-BE49-F238E27FC236}">
                  <a16:creationId xmlns:a16="http://schemas.microsoft.com/office/drawing/2014/main" xmlns="" id="{519B4862-5240-48CA-AF0D-E492BC393AF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9235746" y="4201347"/>
              <a:ext cx="2811600" cy="1991936"/>
            </a:xfrm>
            <a:prstGeom prst="round2DiagRect">
              <a:avLst>
                <a:gd name="adj1" fmla="val 16667"/>
                <a:gd name="adj2" fmla="val 0"/>
              </a:avLst>
            </a:prstGeom>
            <a:ln w="3175" cap="sq">
              <a:solidFill>
                <a:schemeClr val="tx1"/>
              </a:solidFill>
              <a:miter lim="800000"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865252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DividendVTI">
  <a:themeElements>
    <a:clrScheme name="Другая 17">
      <a:dk1>
        <a:srgbClr val="267BD0"/>
      </a:dk1>
      <a:lt1>
        <a:srgbClr val="FFFFFF"/>
      </a:lt1>
      <a:dk2>
        <a:srgbClr val="79AFE6"/>
      </a:dk2>
      <a:lt2>
        <a:srgbClr val="E2E6E8"/>
      </a:lt2>
      <a:accent1>
        <a:srgbClr val="EC7024"/>
      </a:accent1>
      <a:accent2>
        <a:srgbClr val="BC303B"/>
      </a:accent2>
      <a:accent3>
        <a:srgbClr val="CE4287"/>
      </a:accent3>
      <a:accent4>
        <a:srgbClr val="BC30AF"/>
      </a:accent4>
      <a:accent5>
        <a:srgbClr val="A042CE"/>
      </a:accent5>
      <a:accent6>
        <a:srgbClr val="6444C2"/>
      </a:accent6>
      <a:hlink>
        <a:srgbClr val="3B8AB3"/>
      </a:hlink>
      <a:folHlink>
        <a:srgbClr val="7F7F7F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00870617_win32_fixed" id="{99357142-B939-4AD2-B1DD-2821D4A1DD7F}" vid="{5A77EE7C-C38A-4116-8FA3-20A870518C84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1216</TotalTime>
  <Words>1019</Words>
  <Application>Microsoft Office PowerPoint</Application>
  <PresentationFormat>Широкоэкранный</PresentationFormat>
  <Paragraphs>290</Paragraphs>
  <Slides>20</Slides>
  <Notes>20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30" baseType="lpstr">
      <vt:lpstr>Microsoft YaHei UI Light</vt:lpstr>
      <vt:lpstr>Arial</vt:lpstr>
      <vt:lpstr>Baskerville</vt:lpstr>
      <vt:lpstr>Calibri</vt:lpstr>
      <vt:lpstr>Corbel</vt:lpstr>
      <vt:lpstr>Gill Sans Nova Light</vt:lpstr>
      <vt:lpstr>Times New Roman</vt:lpstr>
      <vt:lpstr>Wingdings</vt:lpstr>
      <vt:lpstr>Wingdings 2</vt:lpstr>
      <vt:lpstr>DividendVTI</vt:lpstr>
      <vt:lpstr>Отчет  о работе Учреждения за 2024 год</vt:lpstr>
      <vt:lpstr>ГБУ ДСЦ «МИР МОЛОДЫХ» - это</vt:lpstr>
      <vt:lpstr>КАРТА НАШИХ  РАЙОНОВ  С КОЛИЧЕСТВОМ  ПОМЕЩЕНИЙ</vt:lpstr>
      <vt:lpstr>Адреса и площади помещений </vt:lpstr>
      <vt:lpstr>Государственное задание 2024 года</vt:lpstr>
      <vt:lpstr>Презентация PowerPoint</vt:lpstr>
      <vt:lpstr>Презентация PowerPoint</vt:lpstr>
      <vt:lpstr>Данные мониторинга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Участие сотрудников в конкурсах</vt:lpstr>
      <vt:lpstr>Работа с подростками,  состоящими на учете КДН и ЗП</vt:lpstr>
      <vt:lpstr>Презентация PowerPoint</vt:lpstr>
      <vt:lpstr>Презентация PowerPoint</vt:lpstr>
      <vt:lpstr>Презентация PowerPoint</vt:lpstr>
      <vt:lpstr>Спасибо 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 о работе Учреждения за 2024 год</dc:title>
  <dc:creator>Варвара Прошина</dc:creator>
  <cp:lastModifiedBy>User</cp:lastModifiedBy>
  <cp:revision>77</cp:revision>
  <dcterms:created xsi:type="dcterms:W3CDTF">2021-11-11T23:21:14Z</dcterms:created>
  <dcterms:modified xsi:type="dcterms:W3CDTF">2025-06-11T12:16:21Z</dcterms:modified>
</cp:coreProperties>
</file>