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8" r:id="rId1"/>
  </p:sldMasterIdLst>
  <p:notesMasterIdLst>
    <p:notesMasterId r:id="rId40"/>
  </p:notesMasterIdLst>
  <p:sldIdLst>
    <p:sldId id="256" r:id="rId2"/>
    <p:sldId id="397" r:id="rId3"/>
    <p:sldId id="411" r:id="rId4"/>
    <p:sldId id="409" r:id="rId5"/>
    <p:sldId id="368" r:id="rId6"/>
    <p:sldId id="419" r:id="rId7"/>
    <p:sldId id="373" r:id="rId8"/>
    <p:sldId id="400" r:id="rId9"/>
    <p:sldId id="382" r:id="rId10"/>
    <p:sldId id="370" r:id="rId11"/>
    <p:sldId id="377" r:id="rId12"/>
    <p:sldId id="379" r:id="rId13"/>
    <p:sldId id="417" r:id="rId14"/>
    <p:sldId id="375" r:id="rId15"/>
    <p:sldId id="374" r:id="rId16"/>
    <p:sldId id="381" r:id="rId17"/>
    <p:sldId id="376" r:id="rId18"/>
    <p:sldId id="380" r:id="rId19"/>
    <p:sldId id="383" r:id="rId20"/>
    <p:sldId id="401" r:id="rId21"/>
    <p:sldId id="410" r:id="rId22"/>
    <p:sldId id="384" r:id="rId23"/>
    <p:sldId id="385" r:id="rId24"/>
    <p:sldId id="415" r:id="rId25"/>
    <p:sldId id="399" r:id="rId26"/>
    <p:sldId id="403" r:id="rId27"/>
    <p:sldId id="406" r:id="rId28"/>
    <p:sldId id="390" r:id="rId29"/>
    <p:sldId id="405" r:id="rId30"/>
    <p:sldId id="404" r:id="rId31"/>
    <p:sldId id="388" r:id="rId32"/>
    <p:sldId id="393" r:id="rId33"/>
    <p:sldId id="418" r:id="rId34"/>
    <p:sldId id="389" r:id="rId35"/>
    <p:sldId id="413" r:id="rId36"/>
    <p:sldId id="407" r:id="rId37"/>
    <p:sldId id="414" r:id="rId38"/>
    <p:sldId id="394" r:id="rId39"/>
  </p:sldIdLst>
  <p:sldSz cx="24379238" cy="13716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tist" initials="S" lastIdx="1" clrIdx="0">
    <p:extLst>
      <p:ext uri="{19B8F6BF-5375-455C-9EA6-DF929625EA0E}">
        <p15:presenceInfo xmlns:p15="http://schemas.microsoft.com/office/powerpoint/2012/main" userId="Statis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FF"/>
    <a:srgbClr val="FF0000"/>
    <a:srgbClr val="43C1C5"/>
    <a:srgbClr val="7ABDD3"/>
    <a:srgbClr val="82C3D9"/>
    <a:srgbClr val="88C4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712"/>
  </p:normalViewPr>
  <p:slideViewPr>
    <p:cSldViewPr snapToGrid="0" snapToObjects="1">
      <p:cViewPr varScale="1">
        <p:scale>
          <a:sx n="58" d="100"/>
          <a:sy n="58" d="100"/>
        </p:scale>
        <p:origin x="15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8" d="100"/>
        <a:sy n="13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088805195296275"/>
          <c:y val="6.1451223071937067E-2"/>
          <c:w val="0.37625402733029673"/>
          <c:h val="0.816341104050475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5C-477C-862C-58CF3C1CF7AB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5C-477C-862C-58CF3C1CF7AB}"/>
              </c:ext>
            </c:extLst>
          </c:dPt>
          <c:dLbls>
            <c:dLbl>
              <c:idx val="0"/>
              <c:layout>
                <c:manualLayout>
                  <c:x val="-0.10601883642539417"/>
                  <c:y val="0.15127359966621468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Старше трудоспособного возраста </a:t>
                    </a:r>
                  </a:p>
                  <a:p>
                    <a:pPr>
                      <a:defRPr sz="2400"/>
                    </a:pPr>
                    <a:r>
                      <a:rPr lang="ru-RU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60</a:t>
                    </a:r>
                    <a:r>
                      <a:rPr lang="ru-RU" sz="2400" baseline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347 </a:t>
                    </a:r>
                    <a:r>
                      <a:rPr lang="ru-RU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человек </a:t>
                    </a:r>
                  </a:p>
                </c:rich>
              </c:tx>
              <c:numFmt formatCode="General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15C-477C-862C-58CF3C1CF7AB}"/>
                </c:ext>
                <c:ext xmlns:c15="http://schemas.microsoft.com/office/drawing/2012/chart" uri="{CE6537A1-D6FC-4f65-9D91-7224C49458BB}">
                  <c15:layout>
                    <c:manualLayout>
                      <c:w val="0.2231079620442929"/>
                      <c:h val="0.2542561107054692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4333524956752408"/>
                  <c:y val="-0.1625851734063755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Трудоспособные </a:t>
                    </a:r>
                  </a:p>
                  <a:p>
                    <a:pPr>
                      <a:defRPr sz="2400">
                        <a:solidFill>
                          <a:schemeClr val="accent1"/>
                        </a:solidFill>
                      </a:defRPr>
                    </a:pPr>
                    <a:r>
                      <a:rPr lang="ru-RU" sz="2400" baseline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127 126 </a:t>
                    </a:r>
                    <a:r>
                      <a:rPr lang="ru-RU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a:t> человек</a:t>
                    </a:r>
                  </a:p>
                  <a:p>
                    <a:pPr>
                      <a:defRPr sz="2400">
                        <a:solidFill>
                          <a:schemeClr val="accent1"/>
                        </a:solidFill>
                      </a:defRPr>
                    </a:pPr>
                    <a:endParaRPr lang="ru-RU" sz="2400" dirty="0"/>
                  </a:p>
                </c:rich>
              </c:tx>
              <c:numFmt formatCode="#,##0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15C-477C-862C-58CF3C1CF7AB}"/>
                </c:ext>
                <c:ext xmlns:c15="http://schemas.microsoft.com/office/drawing/2012/chart" uri="{CE6537A1-D6FC-4f65-9D91-7224C49458BB}">
                  <c15:layout>
                    <c:manualLayout>
                      <c:w val="0.2155944234234389"/>
                      <c:h val="0.23201588917811625"/>
                    </c:manualLayout>
                  </c15:layout>
                </c:ext>
              </c:extLst>
            </c:dLbl>
            <c:numFmt formatCode="#,##0" sourceLinked="0"/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1CADE4"/>
                </a:solidFill>
                <a:round/>
              </a:ln>
              <a:effectLst>
                <a:outerShdw blurRad="50800" dist="38100" dir="2700000" algn="tl" rotWithShape="0">
                  <a:srgbClr val="1CADE4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Возраст старше трудоспособного 60347</c:v>
                </c:pt>
                <c:pt idx="1">
                  <c:v>Трудоспособные 187473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60347</c:v>
                </c:pt>
                <c:pt idx="1">
                  <c:v>187473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15C-477C-862C-58CF3C1CF7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0"/>
      <c:hPercent val="49"/>
      <c:rotY val="0"/>
      <c:depthPercent val="50"/>
      <c:rAngAx val="0"/>
    </c:view3D>
    <c:floor>
      <c:thickness val="0"/>
      <c:spPr>
        <a:noFill/>
        <a:ln w="9525" cap="flat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8687110000000000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  <a:sp3d prstMaterial="matte"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rgbClr val="404040"/>
                    </a:solidFill>
                    <a:latin typeface="Tw Cen M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Посещения с профилактической иной целью</c:v>
                </c:pt>
                <c:pt idx="1">
                  <c:v>Обращения по заболеванию</c:v>
                </c:pt>
                <c:pt idx="2">
                  <c:v>Посещения на дому</c:v>
                </c:pt>
                <c:pt idx="3">
                  <c:v>Посещения по неотложной помощи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364102</c:v>
                </c:pt>
                <c:pt idx="1">
                  <c:v>213660</c:v>
                </c:pt>
                <c:pt idx="2">
                  <c:v>23451</c:v>
                </c:pt>
                <c:pt idx="3">
                  <c:v>35316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BB-4A55-A588-688095FF31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  <a:sp3d prstMaterial="matte"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rgbClr val="404040"/>
                    </a:solidFill>
                    <a:latin typeface="Tw Cen M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Посещения с профилактической иной целью</c:v>
                </c:pt>
                <c:pt idx="1">
                  <c:v>Обращения по заболеванию</c:v>
                </c:pt>
                <c:pt idx="2">
                  <c:v>Посещения на дому</c:v>
                </c:pt>
                <c:pt idx="3">
                  <c:v>Посещения по неотложной помощи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273676</c:v>
                </c:pt>
                <c:pt idx="1">
                  <c:v>209693</c:v>
                </c:pt>
                <c:pt idx="2">
                  <c:v>29455</c:v>
                </c:pt>
                <c:pt idx="3">
                  <c:v>25316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2BB-4A55-A588-688095FF31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75712240"/>
        <c:axId val="175713808"/>
        <c:axId val="250536384"/>
      </c:bar3DChart>
      <c:catAx>
        <c:axId val="1757122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800" b="0" i="0" u="none" strike="noStrike" kern="120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 Cen MT"/>
                <a:ea typeface="+mn-ea"/>
                <a:cs typeface="+mn-cs"/>
              </a:defRPr>
            </a:pPr>
            <a:endParaRPr lang="ru-RU"/>
          </a:p>
        </c:txPr>
        <c:crossAx val="175713808"/>
        <c:crosses val="autoZero"/>
        <c:auto val="1"/>
        <c:lblAlgn val="ctr"/>
        <c:lblOffset val="100"/>
        <c:noMultiLvlLbl val="1"/>
      </c:catAx>
      <c:valAx>
        <c:axId val="175713808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rgbClr val="404040"/>
                </a:solidFill>
                <a:latin typeface="Tw Cen MT"/>
                <a:ea typeface="+mn-ea"/>
                <a:cs typeface="+mn-cs"/>
              </a:defRPr>
            </a:pPr>
            <a:endParaRPr lang="ru-RU"/>
          </a:p>
        </c:txPr>
        <c:crossAx val="175712240"/>
        <c:crosses val="autoZero"/>
        <c:crossBetween val="between"/>
        <c:majorUnit val="100000"/>
        <c:minorUnit val="50000"/>
      </c:valAx>
      <c:serAx>
        <c:axId val="250536384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713808"/>
        <c:crosses val="autoZero"/>
        <c:tickLblSkip val="1"/>
      </c:ser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8.0902718852400912E-2"/>
          <c:y val="0.9498980474025468"/>
          <c:w val="0.810643"/>
          <c:h val="5.0101800000000002E-2"/>
        </c:manualLayout>
      </c:layout>
      <c:overlay val="1"/>
      <c:spPr>
        <a:solidFill>
          <a:srgbClr val="F2F2F2">
            <a:alpha val="39000"/>
          </a:srgbClr>
        </a:solidFill>
        <a:ln w="12700" cap="flat">
          <a:noFill/>
          <a:miter lim="4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rgbClr val="404040"/>
              </a:solidFill>
              <a:latin typeface="Open Sans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1"/>
  </c:chart>
  <c:spPr>
    <a:gradFill flip="none" rotWithShape="1">
      <a:gsLst>
        <a:gs pos="0">
          <a:srgbClr val="FFFFFF"/>
        </a:gs>
        <a:gs pos="39000">
          <a:srgbClr val="FFFFFF"/>
        </a:gs>
        <a:gs pos="100000">
          <a:srgbClr val="BFBFBF"/>
        </a:gs>
      </a:gsLst>
      <a:path path="circle">
        <a:fillToRect l="37721" t="-19636" r="62278" b="119636"/>
      </a:path>
    </a:gradFill>
    <a:ln w="12700" cap="flat" cmpd="sng" algn="ctr">
      <a:solidFill>
        <a:srgbClr val="BFBFBF"/>
      </a:solidFill>
      <a:prstDash val="solid"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'диспансерный учет'!$A$3</c:f>
              <c:strCache>
                <c:ptCount val="1"/>
                <c:pt idx="0">
                  <c:v>Болезни системы кровообращения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50855082640531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F95-47E9-9522-D36CCAECF28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учет'!$B$3:$C$3</c:f>
              <c:numCache>
                <c:formatCode>General</c:formatCode>
                <c:ptCount val="2"/>
                <c:pt idx="0">
                  <c:v>36303</c:v>
                </c:pt>
                <c:pt idx="1">
                  <c:v>61110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1-4E7E-419E-8F01-C88ACD9910BF}"/>
            </c:ext>
          </c:extLst>
        </c:ser>
        <c:ser>
          <c:idx val="1"/>
          <c:order val="1"/>
          <c:tx>
            <c:strRef>
              <c:f>'диспансерный учет'!$A$4</c:f>
              <c:strCache>
                <c:ptCount val="1"/>
                <c:pt idx="0">
                  <c:v>Болезни эндокринной системы</c:v>
                </c:pt>
              </c:strCache>
            </c:strRef>
          </c:tx>
          <c:spPr>
            <a:solidFill>
              <a:srgbClr val="FFC000">
                <a:alpha val="85000"/>
              </a:srgb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5843478903612571E-2"/>
                  <c:y val="-2.39214577547997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E7E-419E-8F01-C88ACD9910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учет'!$B$4:$C$4</c:f>
              <c:numCache>
                <c:formatCode>General</c:formatCode>
                <c:ptCount val="2"/>
                <c:pt idx="0">
                  <c:v>12842</c:v>
                </c:pt>
                <c:pt idx="1">
                  <c:v>22943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4E7E-419E-8F01-C88ACD9910BF}"/>
            </c:ext>
          </c:extLst>
        </c:ser>
        <c:ser>
          <c:idx val="2"/>
          <c:order val="2"/>
          <c:tx>
            <c:strRef>
              <c:f>'диспансерный учет'!$A$5</c:f>
              <c:strCache>
                <c:ptCount val="1"/>
                <c:pt idx="0">
                  <c:v>Болезни органов дыхания</c:v>
                </c:pt>
              </c:strCache>
            </c:strRef>
          </c:tx>
          <c:spPr>
            <a:solidFill>
              <a:srgbClr val="FF0000">
                <a:alpha val="85000"/>
              </a:srgb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1222464223392221E-2"/>
                  <c:y val="-2.5117530642539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E7E-419E-8F01-C88ACD9910B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9.6820141491984624E-17"/>
                  <c:y val="-1.9137166203839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E7E-419E-8F01-C88ACD9910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учет'!$B$5:$C$5</c:f>
              <c:numCache>
                <c:formatCode>General</c:formatCode>
                <c:ptCount val="2"/>
                <c:pt idx="0">
                  <c:v>4236</c:v>
                </c:pt>
                <c:pt idx="1">
                  <c:v>5580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7-4E7E-419E-8F01-C88ACD9910BF}"/>
            </c:ext>
          </c:extLst>
        </c:ser>
        <c:ser>
          <c:idx val="3"/>
          <c:order val="3"/>
          <c:tx>
            <c:strRef>
              <c:f>'диспансерный учет'!$A$6</c:f>
              <c:strCache>
                <c:ptCount val="1"/>
                <c:pt idx="0">
                  <c:v>Болезни пищеварения</c:v>
                </c:pt>
              </c:strCache>
            </c:strRef>
          </c:tx>
          <c:spPr>
            <a:solidFill>
              <a:srgbClr val="00FF00">
                <a:alpha val="85000"/>
              </a:srgb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1.3202899086344273E-3"/>
                  <c:y val="-2.5117530642539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E7E-419E-8F01-C88ACD9910B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0579817268758E-3"/>
                  <c:y val="-3.4686113744459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E7E-419E-8F01-C88ACD9910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учет'!$B$6:$C$6</c:f>
              <c:numCache>
                <c:formatCode>General</c:formatCode>
                <c:ptCount val="2"/>
                <c:pt idx="0">
                  <c:v>4197</c:v>
                </c:pt>
                <c:pt idx="1">
                  <c:v>6124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A-4E7E-419E-8F01-C88ACD9910BF}"/>
            </c:ext>
          </c:extLst>
        </c:ser>
        <c:ser>
          <c:idx val="4"/>
          <c:order val="4"/>
          <c:tx>
            <c:strRef>
              <c:f>'диспансерный учет'!$A$7</c:f>
              <c:strCache>
                <c:ptCount val="1"/>
                <c:pt idx="0">
                  <c:v>Болезни нервной системы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3202899086343304E-3"/>
                  <c:y val="-3.3490040856719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E7E-419E-8F01-C88ACD9910B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2542754132026697E-2"/>
                  <c:y val="-3.4686113744459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E7E-419E-8F01-C88ACD9910B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учет'!$B$7:$C$7</c:f>
              <c:numCache>
                <c:formatCode>General</c:formatCode>
                <c:ptCount val="2"/>
                <c:pt idx="0">
                  <c:v>871</c:v>
                </c:pt>
                <c:pt idx="1">
                  <c:v>1602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C-4E7E-419E-8F01-C88ACD9910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259169600"/>
        <c:axId val="259169992"/>
        <c:axId val="0"/>
      </c:bar3DChart>
      <c:catAx>
        <c:axId val="2591696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9169992"/>
        <c:crosses val="autoZero"/>
        <c:auto val="1"/>
        <c:lblAlgn val="ctr"/>
        <c:lblOffset val="100"/>
        <c:noMultiLvlLbl val="0"/>
      </c:catAx>
      <c:valAx>
        <c:axId val="259169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9169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1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00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55D-4BAD-A5E8-359959342320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55D-4BAD-A5E8-359959342320}"/>
              </c:ext>
            </c:extLst>
          </c:dPt>
          <c:dPt>
            <c:idx val="2"/>
            <c:invertIfNegative val="0"/>
            <c:bubble3D val="0"/>
            <c:spPr>
              <a:solidFill>
                <a:srgbClr val="66FF3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flat" dir="t">
                  <a:rot lat="0" lon="0" rev="3600000"/>
                </a:lightRig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55D-4BAD-A5E8-359959342320}"/>
              </c:ext>
            </c:extLst>
          </c:dPt>
          <c:dLbls>
            <c:dLbl>
              <c:idx val="0"/>
              <c:layout>
                <c:manualLayout>
                  <c:x val="5.6942217847076017E-2"/>
                  <c:y val="-0.4621418969222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55D-4BAD-A5E8-35995934232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653826188239115E-2"/>
                  <c:y val="-0.202448867231801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55D-4BAD-A5E8-35995934232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544855156866007E-2"/>
                  <c:y val="-0.125657917592152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55D-4BAD-A5E8-35995934232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4903696411793373E-3"/>
                  <c:y val="-7.9583347808363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2C8-4DD4-AC0B-9454DBD43F2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121800</c:v>
                </c:pt>
                <c:pt idx="1">
                  <c:v>57122</c:v>
                </c:pt>
                <c:pt idx="2">
                  <c:v>24279</c:v>
                </c:pt>
                <c:pt idx="3">
                  <c:v>6269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55D-4BAD-A5E8-35995934232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2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455D-4BAD-A5E8-35995934232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3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455D-4BAD-A5E8-35995934232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Столбец4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4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455D-4BAD-A5E8-35995934232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Столбец5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5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76200" dist="25400" dir="5400000" algn="ctr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flat" dir="t">
                <a:rot lat="0" lon="0" rev="3600000"/>
              </a:lightRig>
            </a:scene3d>
            <a:sp3d prstMaterial="flat">
              <a:bevelT w="38100" h="44450" prst="angle"/>
              <a:contourClr>
                <a:scrgbClr r="0" g="0" b="0">
                  <a:shade val="35000"/>
                  <a:satMod val="160000"/>
                </a:scrgbClr>
              </a:contourClr>
            </a:sp3d>
          </c:spPr>
          <c:invertIfNegative val="0"/>
          <c:cat>
            <c:strRef>
              <c:f>Лист1!$A$2:$A$6</c:f>
              <c:strCache>
                <c:ptCount val="4"/>
                <c:pt idx="0">
                  <c:v>Диспансеризация</c:v>
                </c:pt>
                <c:pt idx="1">
                  <c:v>Иммунизация</c:v>
                </c:pt>
                <c:pt idx="2">
                  <c:v>Профилактический осмотр</c:v>
                </c:pt>
                <c:pt idx="3">
                  <c:v>Углубленная диспансеризация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55D-4BAD-A5E8-359959342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5714592"/>
        <c:axId val="175715376"/>
        <c:axId val="0"/>
      </c:bar3DChart>
      <c:catAx>
        <c:axId val="17571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ru-RU"/>
          </a:p>
        </c:txPr>
        <c:crossAx val="175715376"/>
        <c:crosses val="autoZero"/>
        <c:auto val="1"/>
        <c:lblAlgn val="ctr"/>
        <c:lblOffset val="100"/>
        <c:tickLblSkip val="1"/>
        <c:noMultiLvlLbl val="0"/>
      </c:catAx>
      <c:valAx>
        <c:axId val="17571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714592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4392612530343201E-2"/>
          <c:y val="4.4865114852400946E-2"/>
          <c:w val="0.94892730172837936"/>
          <c:h val="0.834797463402411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заболевания!$A$3</c:f>
              <c:strCache>
                <c:ptCount val="1"/>
                <c:pt idx="0">
                  <c:v>Болезни органов дыхания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заболевания!$B$3:$C$3</c:f>
              <c:numCache>
                <c:formatCode>General</c:formatCode>
                <c:ptCount val="2"/>
                <c:pt idx="0">
                  <c:v>55269</c:v>
                </c:pt>
                <c:pt idx="1">
                  <c:v>47608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1-0920-4043-A7E0-5FC9238E0FDB}"/>
            </c:ext>
          </c:extLst>
        </c:ser>
        <c:ser>
          <c:idx val="1"/>
          <c:order val="1"/>
          <c:tx>
            <c:strRef>
              <c:f>заболевания!$A$4</c:f>
              <c:strCache>
                <c:ptCount val="1"/>
                <c:pt idx="0">
                  <c:v>Болезни системы кровообращения</c:v>
                </c:pt>
              </c:strCache>
            </c:strRef>
          </c:tx>
          <c:spPr>
            <a:solidFill>
              <a:srgbClr val="FFC000">
                <a:alpha val="85000"/>
              </a:srgb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8996179601814815E-2"/>
                  <c:y val="-7.54458209401358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заболевания!$B$4:$C$4</c:f>
              <c:numCache>
                <c:formatCode>General</c:formatCode>
                <c:ptCount val="2"/>
                <c:pt idx="0">
                  <c:v>47325</c:v>
                </c:pt>
                <c:pt idx="1">
                  <c:v>76025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0920-4043-A7E0-5FC9238E0FDB}"/>
            </c:ext>
          </c:extLst>
        </c:ser>
        <c:ser>
          <c:idx val="2"/>
          <c:order val="2"/>
          <c:tx>
            <c:strRef>
              <c:f>заболевания!$A$5</c:f>
              <c:strCache>
                <c:ptCount val="1"/>
                <c:pt idx="0">
                  <c:v>Болезни костно-мышечной системы и соединительной ткани</c:v>
                </c:pt>
              </c:strCache>
            </c:strRef>
          </c:tx>
          <c:spPr>
            <a:solidFill>
              <a:srgbClr val="00FF00">
                <a:alpha val="84706"/>
              </a:srgb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0403304016764059E-2"/>
                  <c:y val="-1.2574303490022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920-4043-A7E0-5FC9238E0FD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071244149492454E-3"/>
                  <c:y val="-2.8920898027052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85D-43B8-83FA-9AA40056D3E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заболевания!$B$5:$C$5</c:f>
              <c:numCache>
                <c:formatCode>General</c:formatCode>
                <c:ptCount val="2"/>
                <c:pt idx="0">
                  <c:v>28905</c:v>
                </c:pt>
                <c:pt idx="1">
                  <c:v>36389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7-0920-4043-A7E0-5FC9238E0FDB}"/>
            </c:ext>
          </c:extLst>
        </c:ser>
        <c:ser>
          <c:idx val="3"/>
          <c:order val="3"/>
          <c:tx>
            <c:strRef>
              <c:f>заболевания!$A$6</c:f>
              <c:strCache>
                <c:ptCount val="1"/>
                <c:pt idx="0">
                  <c:v>Травмы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9.1463086971700445E-3"/>
                  <c:y val="-2.26337462820408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заболевания!$B$6:$C$6</c:f>
              <c:numCache>
                <c:formatCode>General</c:formatCode>
                <c:ptCount val="2"/>
                <c:pt idx="0">
                  <c:v>20845</c:v>
                </c:pt>
                <c:pt idx="1">
                  <c:v>26789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A-0920-4043-A7E0-5FC9238E0FDB}"/>
            </c:ext>
          </c:extLst>
        </c:ser>
        <c:ser>
          <c:idx val="4"/>
          <c:order val="4"/>
          <c:tx>
            <c:strRef>
              <c:f>заболевания!$A$7</c:f>
              <c:strCache>
                <c:ptCount val="1"/>
                <c:pt idx="0">
                  <c:v>Болезни эндокринной системы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8.4427464896954726E-3"/>
                  <c:y val="-1.2574303490022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0920-4043-A7E0-5FC9238E0FD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256995319593963E-2"/>
                  <c:y val="-1.0059442792018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заболевания!$B$7:$C$7</c:f>
              <c:numCache>
                <c:formatCode>General</c:formatCode>
                <c:ptCount val="2"/>
                <c:pt idx="0">
                  <c:v>15396</c:v>
                </c:pt>
                <c:pt idx="1">
                  <c:v>26818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0920-4043-A7E0-5FC9238E0FDB}"/>
            </c:ext>
          </c:extLst>
        </c:ser>
        <c:ser>
          <c:idx val="5"/>
          <c:order val="5"/>
          <c:tx>
            <c:strRef>
              <c:f>заболевания!$A$8</c:f>
              <c:strCache>
                <c:ptCount val="1"/>
                <c:pt idx="0">
                  <c:v>СOVID-19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3.5178110373731137E-3"/>
                  <c:y val="-1.7604024886031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0920-4043-A7E0-5FC9238E0FD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213732448478395E-3"/>
                  <c:y val="-1.0059442792018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заболевания!$B$8:$C$8</c:f>
              <c:numCache>
                <c:formatCode>General</c:formatCode>
                <c:ptCount val="2"/>
                <c:pt idx="0">
                  <c:v>6219</c:v>
                </c:pt>
                <c:pt idx="1">
                  <c:v>3454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10-0920-4043-A7E0-5FC9238E0FDB}"/>
            </c:ext>
          </c:extLst>
        </c:ser>
        <c:ser>
          <c:idx val="6"/>
          <c:order val="6"/>
          <c:tx>
            <c:strRef>
              <c:f>заболевания!$A$9</c:f>
              <c:strCache>
                <c:ptCount val="1"/>
                <c:pt idx="0">
                  <c:v>Болезни нервной системы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1">
                  <a:lumMod val="60000"/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60000"/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7.0356220747462268E-4"/>
                  <c:y val="-1.5089164188027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5CE-43AB-9682-5EFFDF00691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14248829898594E-3"/>
                  <c:y val="-1.6346594537029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0920-4043-A7E0-5FC9238E0FD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заболевания!$B$9:$C$9</c:f>
              <c:numCache>
                <c:formatCode>General</c:formatCode>
                <c:ptCount val="2"/>
                <c:pt idx="0">
                  <c:v>3347</c:v>
                </c:pt>
                <c:pt idx="1">
                  <c:v>5127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12-0920-4043-A7E0-5FC9238E0F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259170384"/>
        <c:axId val="259170776"/>
        <c:axId val="0"/>
      </c:bar3DChart>
      <c:catAx>
        <c:axId val="259170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9170776"/>
        <c:crosses val="autoZero"/>
        <c:auto val="1"/>
        <c:lblAlgn val="ctr"/>
        <c:lblOffset val="100"/>
        <c:noMultiLvlLbl val="0"/>
      </c:catAx>
      <c:valAx>
        <c:axId val="259170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917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0325197532014577E-2"/>
          <c:y val="0.87336567470593707"/>
          <c:w val="0.85842867657561861"/>
          <c:h val="0.1266343252940629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4000" dirty="0"/>
              <a:t>Группы инвалидности  УВОВ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'ИОВ 0302 (2)'!$A$6</c:f>
              <c:strCache>
                <c:ptCount val="1"/>
                <c:pt idx="0">
                  <c:v>I группа инвалидности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1">
                  <a:alpha val="97000"/>
                </a:schemeClr>
              </a:solidFill>
              <a:round/>
            </a:ln>
            <a:effectLst/>
            <a:sp3d contourW="9525">
              <a:contourClr>
                <a:schemeClr val="accent1">
                  <a:alpha val="97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0162610979508163E-2"/>
                  <c:y val="-0.1138645706542480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499-4741-8435-89853A05EA8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 (2)'!$B$6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499-4741-8435-89853A05EA8D}"/>
            </c:ext>
          </c:extLst>
        </c:ser>
        <c:ser>
          <c:idx val="1"/>
          <c:order val="1"/>
          <c:tx>
            <c:strRef>
              <c:f>'ИОВ 0302 (2)'!$A$7</c:f>
              <c:strCache>
                <c:ptCount val="1"/>
                <c:pt idx="0">
                  <c:v>II группа инвалидности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2.27920227920227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499-4741-8435-89853A05EA8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 (2)'!$B$7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499-4741-8435-89853A05EA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259173520"/>
        <c:axId val="259173912"/>
        <c:axId val="0"/>
      </c:bar3DChart>
      <c:catAx>
        <c:axId val="2591735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9173912"/>
        <c:crosses val="autoZero"/>
        <c:auto val="1"/>
        <c:lblAlgn val="ctr"/>
        <c:lblOffset val="100"/>
        <c:noMultiLvlLbl val="0"/>
      </c:catAx>
      <c:valAx>
        <c:axId val="259173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9173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2-13T14:59:14.648" idx="1">
    <p:pos x="15159" y="119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0.27492</cdr:x>
      <cdr:y>0.05653</cdr:y>
    </cdr:from>
    <cdr:to>
      <cdr:x>0.37016</cdr:x>
      <cdr:y>0.10001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5288916" y="600276"/>
          <a:ext cx="1832246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r>
            <a:rPr lang="ru-RU" sz="2400" b="1" dirty="0">
              <a:latin typeface="+mn-lt"/>
            </a:rPr>
            <a:t>2023 год</a:t>
          </a:r>
        </a:p>
      </cdr:txBody>
    </cdr:sp>
  </cdr:relSizeAnchor>
  <cdr:relSizeAnchor xmlns:cdr="http://schemas.openxmlformats.org/drawingml/2006/chartDrawing">
    <cdr:from>
      <cdr:x>0.69529</cdr:x>
      <cdr:y>0.06243</cdr:y>
    </cdr:from>
    <cdr:to>
      <cdr:x>0.79052</cdr:x>
      <cdr:y>0.10591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3376100" y="662903"/>
          <a:ext cx="183205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>
              <a:latin typeface="+mn-lt"/>
            </a:rPr>
            <a:t>2024 год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0.69789</cdr:x>
      <cdr:y>0.03031</cdr:y>
    </cdr:from>
    <cdr:to>
      <cdr:x>0.79938</cdr:x>
      <cdr:y>0.07602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C54452FC-F122-7369-D943-F7EFEC6CEF99}"/>
            </a:ext>
          </a:extLst>
        </cdr:cNvPr>
        <cdr:cNvSpPr txBox="1"/>
      </cdr:nvSpPr>
      <cdr:spPr>
        <a:xfrm xmlns:a="http://schemas.openxmlformats.org/drawingml/2006/main">
          <a:off x="12597597" y="306142"/>
          <a:ext cx="183205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>
              <a:latin typeface="+mn-lt"/>
            </a:rPr>
            <a:t>2024 год</a:t>
          </a:r>
        </a:p>
      </cdr:txBody>
    </cdr:sp>
  </cdr:relSizeAnchor>
  <cdr:relSizeAnchor xmlns:cdr="http://schemas.openxmlformats.org/drawingml/2006/chartDrawing">
    <cdr:from>
      <cdr:x>0.27602</cdr:x>
      <cdr:y>0.0316</cdr:y>
    </cdr:from>
    <cdr:to>
      <cdr:x>0.37752</cdr:x>
      <cdr:y>0.07731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5A254602-3380-4FEC-7127-D1E325C0E4F8}"/>
            </a:ext>
          </a:extLst>
        </cdr:cNvPr>
        <cdr:cNvSpPr txBox="1"/>
      </cdr:nvSpPr>
      <cdr:spPr>
        <a:xfrm xmlns:a="http://schemas.openxmlformats.org/drawingml/2006/main">
          <a:off x="4982508" y="319185"/>
          <a:ext cx="1832054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>
              <a:latin typeface="+mn-lt"/>
            </a:rPr>
            <a:t>2023 год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61D00-AF23-432A-AF04-C2D7D783F333}" type="datetimeFigureOut">
              <a:rPr lang="en-ID" smtClean="0"/>
              <a:t>12/02/2025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50C04-E5F4-42E4-9672-B1D1FA8271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2794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3508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61684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614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21795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0796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45583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7823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0955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180674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2771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9953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0683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07370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84775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48155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97573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2358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50557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475487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740025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439197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29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6461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92551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546646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00298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54795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5441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29519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51919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783495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4587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38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1976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86393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09624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8083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9679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42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0C04-E5F4-42E4-9672-B1D1FA827135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8982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24379238" cy="9144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2" y="1"/>
            <a:ext cx="24379238" cy="9144002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22" y="9920274"/>
            <a:ext cx="15541764" cy="2926080"/>
          </a:xfrm>
        </p:spPr>
        <p:txBody>
          <a:bodyPr anchor="ctr">
            <a:normAutofit/>
          </a:bodyPr>
          <a:lstStyle>
            <a:lvl1pPr algn="r">
              <a:defRPr sz="9998" spc="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17837" y="9920274"/>
            <a:ext cx="6399550" cy="292608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5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914217" indent="0" algn="ctr">
              <a:buNone/>
              <a:defRPr sz="3599"/>
            </a:lvl2pPr>
            <a:lvl3pPr marL="1828434" indent="0" algn="ctr">
              <a:buNone/>
              <a:defRPr sz="3599"/>
            </a:lvl3pPr>
            <a:lvl4pPr marL="2742651" indent="0" algn="ctr">
              <a:buNone/>
              <a:defRPr sz="3599"/>
            </a:lvl4pPr>
            <a:lvl5pPr marL="3656868" indent="0" algn="ctr">
              <a:buNone/>
              <a:defRPr sz="3599"/>
            </a:lvl5pPr>
            <a:lvl6pPr marL="4571086" indent="0" algn="ctr">
              <a:buNone/>
              <a:defRPr sz="3599"/>
            </a:lvl6pPr>
            <a:lvl7pPr marL="5485303" indent="0" algn="ctr">
              <a:buNone/>
              <a:defRPr sz="3599"/>
            </a:lvl7pPr>
            <a:lvl8pPr marL="6399520" indent="0" algn="ctr">
              <a:buNone/>
              <a:defRPr sz="3599"/>
            </a:lvl8pPr>
            <a:lvl9pPr marL="7313737" indent="0" algn="ctr">
              <a:buNone/>
              <a:defRPr sz="3599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6770410" y="10528212"/>
            <a:ext cx="0" cy="1828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217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72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6394" y="1524000"/>
            <a:ext cx="5256773" cy="108204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815" y="1524000"/>
            <a:ext cx="15160839" cy="10820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20112871" y="118705"/>
            <a:ext cx="0" cy="182844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80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2E201E6-38FB-0143-8AC7-5BB4E14C8D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79238" cy="1371600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2472694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2E201E6-38FB-0143-8AC7-5BB4E14C8D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9619" cy="1371600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31791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53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24379238" cy="91440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2" y="1"/>
            <a:ext cx="24379238" cy="9144002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222" y="9920274"/>
            <a:ext cx="15541764" cy="2926080"/>
          </a:xfrm>
        </p:spPr>
        <p:txBody>
          <a:bodyPr anchor="ctr">
            <a:normAutofit/>
          </a:bodyPr>
          <a:lstStyle>
            <a:lvl1pPr algn="r">
              <a:defRPr sz="9998" b="0" spc="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17837" y="9920274"/>
            <a:ext cx="6399550" cy="29260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5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914217" indent="0">
              <a:buNone/>
              <a:defRPr sz="3599">
                <a:solidFill>
                  <a:schemeClr val="tx1">
                    <a:tint val="75000"/>
                  </a:schemeClr>
                </a:solidFill>
              </a:defRPr>
            </a:lvl2pPr>
            <a:lvl3pPr marL="1828434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3pPr>
            <a:lvl4pPr marL="2742651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4pPr>
            <a:lvl5pPr marL="3656868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5pPr>
            <a:lvl6pPr marL="4571086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6pPr>
            <a:lvl7pPr marL="5485303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7pPr>
            <a:lvl8pPr marL="6399520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8pPr>
            <a:lvl9pPr marL="7313737" indent="0">
              <a:buNone/>
              <a:defRPr sz="27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6770410" y="10528212"/>
            <a:ext cx="0" cy="1828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10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56" y="1170432"/>
            <a:ext cx="19436347" cy="29992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47854" y="4572000"/>
            <a:ext cx="9507903" cy="8046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76301" y="4572000"/>
            <a:ext cx="9507903" cy="8046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120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56" y="4359272"/>
            <a:ext cx="9507903" cy="16459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4599" b="0" cap="none" baseline="0">
                <a:solidFill>
                  <a:schemeClr val="accent1"/>
                </a:solidFill>
                <a:latin typeface="+mn-lt"/>
              </a:defRPr>
            </a:lvl1pPr>
            <a:lvl2pPr marL="914217" indent="0">
              <a:buNone/>
              <a:defRPr sz="3999" b="1"/>
            </a:lvl2pPr>
            <a:lvl3pPr marL="1828434" indent="0">
              <a:buNone/>
              <a:defRPr sz="3599" b="1"/>
            </a:lvl3pPr>
            <a:lvl4pPr marL="2742651" indent="0">
              <a:buNone/>
              <a:defRPr sz="3199" b="1"/>
            </a:lvl4pPr>
            <a:lvl5pPr marL="3656868" indent="0">
              <a:buNone/>
              <a:defRPr sz="3199" b="1"/>
            </a:lvl5pPr>
            <a:lvl6pPr marL="4571086" indent="0">
              <a:buNone/>
              <a:defRPr sz="3199" b="1"/>
            </a:lvl6pPr>
            <a:lvl7pPr marL="5485303" indent="0">
              <a:buNone/>
              <a:defRPr sz="3199" b="1"/>
            </a:lvl7pPr>
            <a:lvl8pPr marL="6399520" indent="0">
              <a:buNone/>
              <a:defRPr sz="3199" b="1"/>
            </a:lvl8pPr>
            <a:lvl9pPr marL="7313737" indent="0">
              <a:buNone/>
              <a:defRPr sz="31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47856" y="5935576"/>
            <a:ext cx="9507903" cy="6683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979436" y="4359272"/>
            <a:ext cx="9507903" cy="16459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4599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914217" indent="0">
              <a:buNone/>
              <a:defRPr sz="3999" b="1"/>
            </a:lvl2pPr>
            <a:lvl3pPr marL="1828434" indent="0">
              <a:buNone/>
              <a:defRPr sz="3599" b="1"/>
            </a:lvl3pPr>
            <a:lvl4pPr marL="2742651" indent="0">
              <a:buNone/>
              <a:defRPr sz="3199" b="1"/>
            </a:lvl4pPr>
            <a:lvl5pPr marL="3656868" indent="0">
              <a:buNone/>
              <a:defRPr sz="3199" b="1"/>
            </a:lvl5pPr>
            <a:lvl6pPr marL="4571086" indent="0">
              <a:buNone/>
              <a:defRPr sz="3199" b="1"/>
            </a:lvl6pPr>
            <a:lvl7pPr marL="5485303" indent="0">
              <a:buNone/>
              <a:defRPr sz="3199" b="1"/>
            </a:lvl7pPr>
            <a:lvl8pPr marL="6399520" indent="0">
              <a:buNone/>
              <a:defRPr sz="3199" b="1"/>
            </a:lvl8pPr>
            <a:lvl9pPr marL="7313737" indent="0">
              <a:buNone/>
              <a:defRPr sz="3199" b="1"/>
            </a:lvl9pPr>
          </a:lstStyle>
          <a:p>
            <a:pPr marL="0" lvl="0" indent="0" algn="l" defTabSz="1828434" rtl="0" eaLnBrk="1" latinLnBrk="0" hangingPunct="1">
              <a:lnSpc>
                <a:spcPct val="90000"/>
              </a:lnSpc>
              <a:spcBef>
                <a:spcPts val="3599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979436" y="5935576"/>
            <a:ext cx="9507903" cy="6683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612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54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16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047856" y="943018"/>
            <a:ext cx="8776526" cy="34747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799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7768" y="1645920"/>
            <a:ext cx="11354630" cy="10369296"/>
          </a:xfrm>
        </p:spPr>
        <p:txBody>
          <a:bodyPr/>
          <a:lstStyle>
            <a:lvl1pPr>
              <a:defRPr sz="4799"/>
            </a:lvl1pPr>
            <a:lvl2pPr>
              <a:defRPr sz="3999"/>
            </a:lvl2pPr>
            <a:lvl3pPr>
              <a:defRPr sz="3199"/>
            </a:lvl3pPr>
            <a:lvl4pPr>
              <a:defRPr sz="3199"/>
            </a:lvl4pPr>
            <a:lvl5pPr>
              <a:defRPr sz="3199"/>
            </a:lvl5pPr>
            <a:lvl6pPr>
              <a:defRPr sz="3199"/>
            </a:lvl6pPr>
            <a:lvl7pPr>
              <a:defRPr sz="3199"/>
            </a:lvl7pPr>
            <a:lvl8pPr>
              <a:defRPr sz="3199"/>
            </a:lvl8pPr>
            <a:lvl9pPr>
              <a:defRPr sz="31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47856" y="4515012"/>
            <a:ext cx="8776526" cy="7524588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1200"/>
              </a:spcBef>
              <a:buNone/>
              <a:defRPr sz="3199"/>
            </a:lvl1pPr>
            <a:lvl2pPr marL="914217" indent="0">
              <a:buNone/>
              <a:defRPr sz="2400"/>
            </a:lvl2pPr>
            <a:lvl3pPr marL="1828434" indent="0">
              <a:buNone/>
              <a:defRPr sz="2000"/>
            </a:lvl3pPr>
            <a:lvl4pPr marL="2742651" indent="0">
              <a:buNone/>
              <a:defRPr sz="1800"/>
            </a:lvl4pPr>
            <a:lvl5pPr marL="3656868" indent="0">
              <a:buNone/>
              <a:defRPr sz="1800"/>
            </a:lvl5pPr>
            <a:lvl6pPr marL="4571086" indent="0">
              <a:buNone/>
              <a:defRPr sz="1800"/>
            </a:lvl6pPr>
            <a:lvl7pPr marL="5485303" indent="0">
              <a:buNone/>
              <a:defRPr sz="1800"/>
            </a:lvl7pPr>
            <a:lvl8pPr marL="6399520" indent="0">
              <a:buNone/>
              <a:defRPr sz="1800"/>
            </a:lvl8pPr>
            <a:lvl9pPr marL="7313737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5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222" y="9920276"/>
            <a:ext cx="15541764" cy="2926080"/>
          </a:xfrm>
        </p:spPr>
        <p:txBody>
          <a:bodyPr anchor="ctr">
            <a:normAutofit/>
          </a:bodyPr>
          <a:lstStyle>
            <a:lvl1pPr algn="r">
              <a:defRPr sz="9998" spc="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2"/>
            <a:ext cx="24373143" cy="9144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6399"/>
            </a:lvl1pPr>
            <a:lvl2pPr marL="914217" indent="0">
              <a:buNone/>
              <a:defRPr sz="5599"/>
            </a:lvl2pPr>
            <a:lvl3pPr marL="1828434" indent="0">
              <a:buNone/>
              <a:defRPr sz="4799"/>
            </a:lvl3pPr>
            <a:lvl4pPr marL="2742651" indent="0">
              <a:buNone/>
              <a:defRPr sz="3999"/>
            </a:lvl4pPr>
            <a:lvl5pPr marL="3656868" indent="0">
              <a:buNone/>
              <a:defRPr sz="3999"/>
            </a:lvl5pPr>
            <a:lvl6pPr marL="4571086" indent="0">
              <a:buNone/>
              <a:defRPr sz="3999"/>
            </a:lvl6pPr>
            <a:lvl7pPr marL="5485303" indent="0">
              <a:buNone/>
              <a:defRPr sz="3999"/>
            </a:lvl7pPr>
            <a:lvl8pPr marL="6399520" indent="0">
              <a:buNone/>
              <a:defRPr sz="3999"/>
            </a:lvl8pPr>
            <a:lvl9pPr marL="7313737" indent="0">
              <a:buNone/>
              <a:defRPr sz="399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17837" y="9920276"/>
            <a:ext cx="6399550" cy="29260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5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914217" indent="0">
              <a:buNone/>
              <a:defRPr sz="2799"/>
            </a:lvl2pPr>
            <a:lvl3pPr marL="1828434" indent="0">
              <a:buNone/>
              <a:defRPr sz="2400"/>
            </a:lvl3pPr>
            <a:lvl4pPr marL="2742651" indent="0">
              <a:buNone/>
              <a:defRPr sz="2000"/>
            </a:lvl4pPr>
            <a:lvl5pPr marL="3656868" indent="0">
              <a:buNone/>
              <a:defRPr sz="2000"/>
            </a:lvl5pPr>
            <a:lvl6pPr marL="4571086" indent="0">
              <a:buNone/>
              <a:defRPr sz="2000"/>
            </a:lvl6pPr>
            <a:lvl7pPr marL="5485303" indent="0">
              <a:buNone/>
              <a:defRPr sz="2000"/>
            </a:lvl7pPr>
            <a:lvl8pPr marL="6399520" indent="0">
              <a:buNone/>
              <a:defRPr sz="2000"/>
            </a:lvl8pPr>
            <a:lvl9pPr marL="7313737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6770410" y="10528212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105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47856" y="1170432"/>
            <a:ext cx="19436347" cy="2999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57" y="4572000"/>
            <a:ext cx="19436349" cy="80467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7859" y="12941408"/>
            <a:ext cx="4307445" cy="54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0D2E3E5-7CFC-4DF5-8F24-F035925AB04C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83973" y="12941408"/>
            <a:ext cx="11800613" cy="54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70434" y="12941408"/>
            <a:ext cx="1946954" cy="54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843773-846D-41A6-8843-F6654D14547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523702" y="1652648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06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  <p:sldLayoutId id="2147483703" r:id="rId13"/>
  </p:sldLayoutIdLst>
  <p:txStyles>
    <p:titleStyle>
      <a:lvl1pPr algn="l" defTabSz="1828434" rtl="0" eaLnBrk="1" latinLnBrk="0" hangingPunct="1">
        <a:lnSpc>
          <a:spcPct val="80000"/>
        </a:lnSpc>
        <a:spcBef>
          <a:spcPct val="0"/>
        </a:spcBef>
        <a:buNone/>
        <a:defRPr sz="9998" kern="1200" cap="all" spc="2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182843" indent="-182843" algn="l" defTabSz="1828434" rtl="0" eaLnBrk="1" latinLnBrk="0" hangingPunct="1">
        <a:lnSpc>
          <a:spcPct val="90000"/>
        </a:lnSpc>
        <a:spcBef>
          <a:spcPts val="2400"/>
        </a:spcBef>
        <a:spcAft>
          <a:spcPts val="4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4399" kern="1200">
          <a:solidFill>
            <a:schemeClr val="tx1"/>
          </a:solidFill>
          <a:latin typeface="+mn-lt"/>
          <a:ea typeface="+mn-ea"/>
          <a:cs typeface="+mn-cs"/>
        </a:defRPr>
      </a:lvl1pPr>
      <a:lvl2pPr marL="530246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895933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3pPr>
      <a:lvl4pPr marL="1188482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9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5pPr>
      <a:lvl6pPr marL="1828434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6pPr>
      <a:lvl7pPr marL="2120984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7pPr>
      <a:lvl8pPr marL="2431818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8pPr>
      <a:lvl9pPr marL="2724367" indent="-274265" algn="l" defTabSz="1828434" rtl="0" eaLnBrk="1" latinLnBrk="0" hangingPunct="1">
        <a:lnSpc>
          <a:spcPct val="90000"/>
        </a:lnSpc>
        <a:spcBef>
          <a:spcPts val="400"/>
        </a:spcBef>
        <a:spcAft>
          <a:spcPts val="800"/>
        </a:spcAft>
        <a:buClr>
          <a:schemeClr val="accent1"/>
        </a:buClr>
        <a:buFont typeface="Wingdings 3" pitchFamily="18" charset="2"/>
        <a:buChar char=""/>
        <a:defRPr sz="2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chart" Target="../charts/char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5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comments" Target="../comments/comment1.xml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3.pn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jp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/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938" y="416528"/>
            <a:ext cx="5649362" cy="5649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2397" y="6737010"/>
            <a:ext cx="226670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43C1C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Годовой отчет</a:t>
            </a:r>
          </a:p>
          <a:p>
            <a:pPr algn="ctr"/>
            <a:r>
              <a:rPr lang="ru-RU" sz="9600" dirty="0">
                <a:solidFill>
                  <a:srgbClr val="43C1C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Главного врача ГБУЗ «ГП № 214 ДЗМ»</a:t>
            </a:r>
          </a:p>
          <a:p>
            <a:pPr algn="ctr"/>
            <a:r>
              <a:rPr lang="ru-RU" sz="9600" dirty="0">
                <a:solidFill>
                  <a:srgbClr val="43C1C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А.А. </a:t>
            </a:r>
            <a:r>
              <a:rPr lang="ru-RU" sz="9600" dirty="0" err="1">
                <a:solidFill>
                  <a:srgbClr val="43C1C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Ошноковой</a:t>
            </a:r>
            <a:endParaRPr lang="ru-RU" sz="9600" dirty="0">
              <a:solidFill>
                <a:srgbClr val="43C1C5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95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945" y="401734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23242" y="862010"/>
            <a:ext cx="177559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Врачебные посещения с профилактической целью по ОМС</a:t>
            </a:r>
            <a:endParaRPr lang="ru-RU" sz="4400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4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ADAD3084-C4AB-6979-B599-B2968AAB53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7830047"/>
              </p:ext>
            </p:extLst>
          </p:nvPr>
        </p:nvGraphicFramePr>
        <p:xfrm>
          <a:off x="11301420" y="2973956"/>
          <a:ext cx="10491779" cy="6017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7698" t="15666" r="39334" b="15668"/>
          <a:stretch/>
        </p:blipFill>
        <p:spPr>
          <a:xfrm>
            <a:off x="518700" y="2973956"/>
            <a:ext cx="9715318" cy="7084444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2" name="TextBox 1"/>
          <p:cNvSpPr txBox="1"/>
          <p:nvPr/>
        </p:nvSpPr>
        <p:spPr>
          <a:xfrm>
            <a:off x="11301421" y="9736667"/>
            <a:ext cx="96281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Всеобщая диспансеризация –</a:t>
            </a:r>
            <a:r>
              <a:rPr lang="ru-RU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121 800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Профилактические  приемы по иммунизации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57 122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человека</a:t>
            </a:r>
          </a:p>
          <a:p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Профилактические медицинские осмотры – </a:t>
            </a:r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24 279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</a:p>
          <a:p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Углубленная диспансеризация – </a:t>
            </a:r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6 269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11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58" y="504832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53412" y="1063159"/>
            <a:ext cx="9443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Углубленная диспансеризация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45672" y="2895759"/>
            <a:ext cx="207083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Приказ Министерства здравоохранения РФ от 1 июля 2021 г.  № 698н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Для пациентов, переболевших новой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коронавирусной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инфекцией , а также для всех желающих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поликлинике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099499"/>
              </p:ext>
            </p:extLst>
          </p:nvPr>
        </p:nvGraphicFramePr>
        <p:xfrm>
          <a:off x="3303313" y="6031941"/>
          <a:ext cx="17772612" cy="64232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8863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8863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67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3600" kern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 этап</a:t>
                      </a:r>
                      <a:endParaRPr lang="ru-RU" sz="36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kern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 этап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35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-</a:t>
                      </a: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сатурация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- рентгенография органов грудной клетки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спирометрия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общий клинический анализ крови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биохимический анализ крови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тест с 6-минутной ходьбой 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Д-димер в крови (для перенесших болезнь в тяжелой и средней тяжести форме)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3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осмотр врача-терапевта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Если после теста с 6-минутной ходьбой</a:t>
                      </a: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снижена сатурация, проводятся: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КТ легких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эхокардиография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3200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При повышении концентрации Д-димера в крови </a:t>
                      </a:r>
                      <a:r>
                        <a:rPr lang="ru-RU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проводится: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32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дуплексное сканирование вен нижних конечностей</a:t>
                      </a:r>
                      <a:endParaRPr lang="ru-RU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endParaRPr lang="ru-RU" sz="3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91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80219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9" y="14226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533971" y="1130882"/>
            <a:ext cx="8764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Выездная вакцинация от гриппа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14103" y="2680384"/>
            <a:ext cx="122048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Наша поликлиника в эпидемический сезон 2024 - 2025 </a:t>
            </a:r>
            <a:r>
              <a:rPr lang="ru-RU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г.г</a:t>
            </a:r>
            <a:r>
              <a:rPr lang="ru-RU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., организовала работу прививочных бригад на базе санитарного транспорта у метро «Домодедовская» в период с 05.09.2024 по 31.10.2024, в том числе в выходные дни, где было вакцинировано </a:t>
            </a:r>
            <a:r>
              <a:rPr lang="ru-RU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15  935 </a:t>
            </a:r>
            <a:r>
              <a:rPr lang="ru-RU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ru-RU" sz="4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9" y="-1162208"/>
            <a:ext cx="10208029" cy="96389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680" y="4288621"/>
            <a:ext cx="399758" cy="399758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 rotWithShape="1">
          <a:blip r:embed="rId6"/>
          <a:srcRect l="28068" t="29177" r="27914" b="26650"/>
          <a:stretch/>
        </p:blipFill>
        <p:spPr bwMode="auto">
          <a:xfrm>
            <a:off x="1713884" y="7719437"/>
            <a:ext cx="7998527" cy="50459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660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44" y="409226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81380" y="836937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Школа Сахарного диабета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0321" y="6194039"/>
            <a:ext cx="95325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4 занятия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Оборудованный кабинет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Врач обучает пациентов самоконтролю СД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Мастер-классы для усвоения технических навыков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 сентября 2024 г. обучение прошли более 180 человек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11725" t="30901" r="44356" b="12642"/>
          <a:stretch/>
        </p:blipFill>
        <p:spPr>
          <a:xfrm>
            <a:off x="11516497" y="3212757"/>
            <a:ext cx="12162157" cy="9638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6330" t="30709" r="43941" b="22781"/>
          <a:stretch/>
        </p:blipFill>
        <p:spPr>
          <a:xfrm>
            <a:off x="969311" y="8748584"/>
            <a:ext cx="9094573" cy="47845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53617" t="32343" r="28951" b="34264"/>
          <a:stretch/>
        </p:blipFill>
        <p:spPr>
          <a:xfrm>
            <a:off x="3133725" y="509377"/>
            <a:ext cx="5017785" cy="540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2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274320" y="-18288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734" y="621210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46089" y="1179537"/>
            <a:ext cx="10250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Совместный проект ДТСЗН и ДЗМ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5" y="2814297"/>
            <a:ext cx="17211132" cy="96249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8364893" y="4960620"/>
            <a:ext cx="563810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2024 году в ГБУЗ «ГП №214 ДЗМ»</a:t>
            </a:r>
          </a:p>
          <a:p>
            <a:r>
              <a:rPr lang="ru-RU" sz="2800" dirty="0"/>
              <a:t>в рамках активного долголетия </a:t>
            </a:r>
          </a:p>
          <a:p>
            <a:r>
              <a:rPr lang="ru-RU" sz="2800" dirty="0"/>
              <a:t>Проводились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Занятия скандинавской ходьбой,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Занятия в зале ЛФК «Тренировки долголетия»</a:t>
            </a:r>
          </a:p>
          <a:p>
            <a:r>
              <a:rPr lang="ru-RU" sz="2800" dirty="0"/>
              <a:t>- Школы здоровья в центрах Московского долголетия</a:t>
            </a:r>
          </a:p>
        </p:txBody>
      </p:sp>
    </p:spTree>
    <p:extLst>
      <p:ext uri="{BB962C8B-B14F-4D97-AF65-F5344CB8AC3E}">
        <p14:creationId xmlns:p14="http://schemas.microsoft.com/office/powerpoint/2010/main" val="215788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58" y="504832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53412" y="1063159"/>
            <a:ext cx="80980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Проект «</a:t>
            </a:r>
            <a:r>
              <a:rPr lang="ru-RU" sz="4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Онкопомощник</a:t>
            </a:r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259165" y="4384433"/>
            <a:ext cx="98374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Раннее выявление онкологических заболеваний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Своевременная маршрутизация пациентов на обследования 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Направление к врачам – онкологам в кратчайшие сроки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 2024 год в онкологические учреждения направленно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603 мужчины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 749 женщин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04" y="3657600"/>
            <a:ext cx="7772400" cy="78271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2950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91145" y="1168719"/>
            <a:ext cx="150931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Общая заболеваемость</a:t>
            </a:r>
            <a:endParaRPr lang="ru-RU" sz="4400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2749794"/>
              </p:ext>
            </p:extLst>
          </p:nvPr>
        </p:nvGraphicFramePr>
        <p:xfrm>
          <a:off x="3153394" y="2861096"/>
          <a:ext cx="18050998" cy="1009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7923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93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59347" y="1041672"/>
            <a:ext cx="150632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Заболеваемость ОРВИ и </a:t>
            </a:r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COVID</a:t>
            </a:r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-19 в 2024 году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70080" y="2592509"/>
            <a:ext cx="1152143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Выявлено ОРВИ 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32805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COVID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19 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3454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пневмоний –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409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Пациенты льготных категорий с ОРВИ, коронавирусной инфекцией и пневмониями обеспечивались лекарственными препаратами бесплатно. Проводилась дезинфекция во всех рабочих помещениях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Пациенты могли закрыть лист нетрудоспособности дистанционно посредством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аудиоконсультации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693" y="2530230"/>
            <a:ext cx="9747668" cy="97476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876" y="9526386"/>
            <a:ext cx="495292" cy="4952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467" y="9526386"/>
            <a:ext cx="370486" cy="37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3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12192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51929" y="1041672"/>
            <a:ext cx="899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Инвалиды и участники ВОВ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84615" y="2872505"/>
            <a:ext cx="15304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6 УВОВ состоят на диспансерном наблюдении </a:t>
            </a:r>
          </a:p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Все охвачены комплексными диспансерными осмотрами.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8" t="1044" r="11444" b="19258"/>
          <a:stretch/>
        </p:blipFill>
        <p:spPr>
          <a:xfrm>
            <a:off x="896087" y="2651759"/>
            <a:ext cx="5392180" cy="47202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3" t="14039" r="18073"/>
          <a:stretch/>
        </p:blipFill>
        <p:spPr>
          <a:xfrm>
            <a:off x="896087" y="7786817"/>
            <a:ext cx="5392179" cy="46564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3627867"/>
              </p:ext>
            </p:extLst>
          </p:nvPr>
        </p:nvGraphicFramePr>
        <p:xfrm>
          <a:off x="7484615" y="4430719"/>
          <a:ext cx="15862951" cy="7224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11760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51929" y="1041672"/>
            <a:ext cx="7615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Обучение врачей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66028" y="3765922"/>
            <a:ext cx="145612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трудоустроено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12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молодых специалистов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студентов РНИМУ им. Н.И. Пирогова  прошли практику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студентов медицинских колледжей участвовали в проведении профилактических мероприятий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66028" y="9155604"/>
            <a:ext cx="138692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 текущий момент сформировано 94 участка, на которых работают: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Врачи общей практики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Врачи-терапевты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11" y="1965768"/>
            <a:ext cx="6164392" cy="616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313894" y="-28129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21" y="9806269"/>
            <a:ext cx="5464235" cy="40981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648" y="540297"/>
            <a:ext cx="5815584" cy="39501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филиал № 2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67648" y="4876887"/>
            <a:ext cx="5815583" cy="43391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TextBox 9"/>
          <p:cNvSpPr txBox="1"/>
          <p:nvPr/>
        </p:nvSpPr>
        <p:spPr>
          <a:xfrm>
            <a:off x="15696625" y="965753"/>
            <a:ext cx="83687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Головное здание ГБУЗ «ГП №214 ДЗМ»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Москва, ул. Елецкая, д.14</a:t>
            </a:r>
          </a:p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Открытие после капитального ремонта     08.09.2023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48992" y="5474702"/>
            <a:ext cx="781635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Филиал №2</a:t>
            </a:r>
          </a:p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Москва, ул. Генерала Белова, д.19, к.2</a:t>
            </a:r>
          </a:p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Открытие после капитального ремонта 28.08.2023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0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455391" y="10528217"/>
            <a:ext cx="8195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Филиал №1</a:t>
            </a:r>
          </a:p>
          <a:p>
            <a:pPr lvl="0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Москва, Ореховый бульвар, д.35, к.2</a:t>
            </a:r>
          </a:p>
          <a:p>
            <a:pPr lvl="0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18.12.2023 закрыт на капитальный ремонт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727" y="540297"/>
            <a:ext cx="4369887" cy="3943557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8208597" y="2243026"/>
            <a:ext cx="2175641" cy="538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7949896" y="6508346"/>
            <a:ext cx="2175641" cy="538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8578293" y="11312379"/>
            <a:ext cx="2175641" cy="538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/>
          <a:srcRect l="5534" t="15833" r="42435" b="14445"/>
          <a:stretch/>
        </p:blipFill>
        <p:spPr>
          <a:xfrm>
            <a:off x="10433778" y="4756673"/>
            <a:ext cx="5756789" cy="43392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9"/>
          <a:srcRect l="36184" t="19369" r="35843" b="40270"/>
          <a:stretch/>
        </p:blipFill>
        <p:spPr>
          <a:xfrm>
            <a:off x="10754325" y="9475009"/>
            <a:ext cx="5115697" cy="415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82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-22860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066028" y="3765922"/>
            <a:ext cx="152968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ГБУЗ «ГП № 214 ДЗМ» работают внештатные окружные специалисты: </a:t>
            </a:r>
          </a:p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врач-пульмонолог, </a:t>
            </a:r>
          </a:p>
          <a:p>
            <a:pPr marL="457200" indent="-457200">
              <a:buFontTx/>
              <a:buChar char="-"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врач-отоларинголог, </a:t>
            </a:r>
          </a:p>
          <a:p>
            <a:pPr marL="457200" indent="-457200">
              <a:buFontTx/>
              <a:buChar char="-"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клинический фармаколог, </a:t>
            </a:r>
          </a:p>
          <a:p>
            <a:pPr marL="457200" indent="-457200">
              <a:buFontTx/>
              <a:buChar char="-"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врач общей практики (семейный врач).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107332"/>
            <a:ext cx="2437923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</a:t>
            </a:r>
            <a:r>
              <a:rPr lang="ru-RU" sz="36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врачей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принимают участие, в качестве экзаменаторов, в оценке квалификации врачей медицинских организаций государственной системы здравоохранения города Москвы, которая проводится в Государственном бюджетном учреждении города Москвы «Московский центр аккредитации и профессионального развития в сфере здравоохранения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»: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  </a:t>
            </a:r>
            <a:r>
              <a:rPr lang="ru-RU" sz="3600" dirty="0" smtClean="0"/>
              <a:t>Илюнина Галина Валерьевна -  заведующий организационно-методическим отделом, врач общей практики,</a:t>
            </a:r>
            <a:endParaRPr lang="ru-RU" sz="3600" dirty="0"/>
          </a:p>
          <a:p>
            <a:pPr marL="571500" indent="-571500">
              <a:buFontTx/>
              <a:buChar char="-"/>
            </a:pPr>
            <a:r>
              <a:rPr lang="ru-RU" sz="3600" dirty="0"/>
              <a:t>Филимонова Елена Алексеевна – </a:t>
            </a:r>
            <a:r>
              <a:rPr lang="ru-RU" sz="3600" dirty="0" smtClean="0"/>
              <a:t>заведующий </a:t>
            </a:r>
            <a:r>
              <a:rPr lang="ru-RU" sz="3600" dirty="0"/>
              <a:t>терапевтическим отделением-врач терапевт, </a:t>
            </a:r>
          </a:p>
          <a:p>
            <a:pPr marL="571500" indent="-571500">
              <a:buFontTx/>
              <a:buChar char="-"/>
            </a:pPr>
            <a:r>
              <a:rPr lang="ru-RU" sz="3600" dirty="0" err="1"/>
              <a:t>Подставкина</a:t>
            </a:r>
            <a:r>
              <a:rPr lang="ru-RU" sz="3600" dirty="0"/>
              <a:t> Наталья Анатольевна – </a:t>
            </a:r>
            <a:r>
              <a:rPr lang="ru-RU" sz="3600" dirty="0" smtClean="0"/>
              <a:t>заведующий </a:t>
            </a:r>
            <a:r>
              <a:rPr lang="ru-RU" sz="3600" dirty="0"/>
              <a:t>терапевтическим отделением-врач общей практики (семейный врач),</a:t>
            </a:r>
          </a:p>
          <a:p>
            <a:pPr marL="571500" indent="-571500">
              <a:buFontTx/>
              <a:buChar char="-"/>
            </a:pPr>
            <a:r>
              <a:rPr lang="ru-RU" sz="3600" dirty="0"/>
              <a:t>Горячева Елена Сергеевна – </a:t>
            </a:r>
            <a:r>
              <a:rPr lang="ru-RU" sz="3600" dirty="0" smtClean="0"/>
              <a:t>заведующий </a:t>
            </a:r>
            <a:r>
              <a:rPr lang="ru-RU" sz="3600" dirty="0"/>
              <a:t>отделением оториноларингологии-врач-</a:t>
            </a:r>
            <a:r>
              <a:rPr lang="ru-RU" sz="3600" dirty="0" err="1"/>
              <a:t>оториноларинголог</a:t>
            </a:r>
            <a:r>
              <a:rPr lang="ru-RU" sz="3600" dirty="0"/>
              <a:t>, </a:t>
            </a:r>
            <a:endParaRPr lang="ru-RU" sz="3600" dirty="0" smtClean="0"/>
          </a:p>
          <a:p>
            <a:pPr marL="571500" indent="-571500">
              <a:buFontTx/>
              <a:buChar char="-"/>
            </a:pPr>
            <a:r>
              <a:rPr lang="ru-RU" sz="3600" dirty="0" smtClean="0"/>
              <a:t>Герасимова Анастасия Олеговна – заведующий эндокринологическим отделением,</a:t>
            </a:r>
            <a:endParaRPr lang="ru-RU" sz="3600" dirty="0"/>
          </a:p>
          <a:p>
            <a:pPr marL="571500" indent="-571500">
              <a:buFontTx/>
              <a:buChar char="-"/>
            </a:pPr>
            <a:r>
              <a:rPr lang="ru-RU" sz="3600" dirty="0" err="1"/>
              <a:t>Шишканова</a:t>
            </a:r>
            <a:r>
              <a:rPr lang="ru-RU" sz="3600" dirty="0"/>
              <a:t> Елена Анатольевна – </a:t>
            </a:r>
            <a:r>
              <a:rPr lang="ru-RU" sz="3600" dirty="0" smtClean="0"/>
              <a:t>врач-пульмонолог,</a:t>
            </a:r>
          </a:p>
          <a:p>
            <a:pPr marL="571500" indent="-571500">
              <a:buFontTx/>
              <a:buChar char="-"/>
            </a:pPr>
            <a:r>
              <a:rPr lang="ru-RU" sz="3600" dirty="0" smtClean="0"/>
              <a:t>Романенко Алексей Владимирович - заведующий </a:t>
            </a:r>
            <a:r>
              <a:rPr lang="ru-RU" sz="3600" dirty="0"/>
              <a:t>терапевтическим отделением-врач общей практики (семейный врач</a:t>
            </a:r>
            <a:r>
              <a:rPr lang="ru-RU" sz="3600" dirty="0" smtClean="0"/>
              <a:t>).</a:t>
            </a: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5" y="2762326"/>
            <a:ext cx="5874799" cy="587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4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321276" y="-262139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085" y="238018"/>
            <a:ext cx="1886097" cy="18860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7135" y="11624244"/>
            <a:ext cx="22859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В целях реализации ознакомительных мероприятий в медицинских организациях государственной системы здравоохранения города Москвы в ГБУЗ «ГП № 214 ДЗМ» проведены 3 экскурсии для обучающихся в рамках проекта  предпрофессионального образования «Медицинский класс в московской школе»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7805" t="23694" r="53816" b="18889"/>
          <a:stretch/>
        </p:blipFill>
        <p:spPr>
          <a:xfrm>
            <a:off x="17196814" y="-1"/>
            <a:ext cx="5910320" cy="67265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7005" t="28211" r="50434" b="10650"/>
          <a:stretch/>
        </p:blipFill>
        <p:spPr>
          <a:xfrm>
            <a:off x="446048" y="-1"/>
            <a:ext cx="6467708" cy="68310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18834" t="19757" r="50922" b="23225"/>
          <a:stretch/>
        </p:blipFill>
        <p:spPr>
          <a:xfrm>
            <a:off x="7791249" y="2938911"/>
            <a:ext cx="7143146" cy="757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8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334536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672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38026" y="1041672"/>
            <a:ext cx="7615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Отделения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9326" y="2546744"/>
            <a:ext cx="13378818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Терапевтические отделения - 6 (включая «хроников»)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Хирургическое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Кардиологическое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Неврологическое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Отоларингологическое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Офтальмологическое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Урологическое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Диагностическое отделение (включает в себя кабинеты рентгенологической, ультразвуковой, функциональной диагностики, эндоскопический кабинет)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Эндокринологическое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Консультативное отделение: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Врачи-специалисты: пульмонолог, гастроэнтеролог, </a:t>
            </a:r>
            <a:r>
              <a:rPr lang="ru-RU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колопроктолог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 медицинской профилактики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Травматолого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-ортопедическое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 медицинской реабилитации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 по оказанию медицинской помощи взрослому населению на дому (в том числе кабинет патронажной медицинской службы)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СИО (справочно-информационный отдел)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Клинико-диагностическая лаборатория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КИЗ (Кабинет инфекционных заболеваний)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 по оказанию платных медицинских услуг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0487" t="63262" r="52561" b="20478"/>
          <a:stretch/>
        </p:blipFill>
        <p:spPr>
          <a:xfrm>
            <a:off x="-58876" y="104626"/>
            <a:ext cx="9052117" cy="48842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0430" t="22664" r="44570" b="16556"/>
          <a:stretch/>
        </p:blipFill>
        <p:spPr>
          <a:xfrm>
            <a:off x="0" y="6226171"/>
            <a:ext cx="9134672" cy="62525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334537" y="12586629"/>
            <a:ext cx="8444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Кабинет КТ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34536" y="5093488"/>
            <a:ext cx="8444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ЛОР-комбайн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68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303215" y="14224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95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12054" y="420575"/>
            <a:ext cx="158363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Повышение комфорта пребывания</a:t>
            </a:r>
          </a:p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врача и пациента  в поликлинике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23306" y="2031532"/>
            <a:ext cx="15304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Модернизированы зоны комфортного ожидания приема дежурного врача 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63360" y="2932554"/>
            <a:ext cx="1119155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Положительный эффект от организации зон комфортного ожидания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</a:t>
            </a: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Разделение потоков здоровых и болеющих пациентов</a:t>
            </a:r>
          </a:p>
          <a:p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Наличие достаточного количества посадочных мест для ожидания приема</a:t>
            </a:r>
          </a:p>
          <a:p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Информирование пациентов о движении «живой» очереди через информационное табло</a:t>
            </a:r>
          </a:p>
          <a:p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Визуальный контроль пациентов, находящихся в очереди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Зоны комфортного пребывания: оснащены кондиционерами,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пурифайерами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с питьевой водой, телевизорами, мягкой мебелью и бесплатным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Wi-Fi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для пациентов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6096" t="20667" r="36778" b="22000"/>
          <a:stretch/>
        </p:blipFill>
        <p:spPr>
          <a:xfrm>
            <a:off x="416676" y="2572865"/>
            <a:ext cx="5394844" cy="50583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7005" t="21274" r="31532" b="17805"/>
          <a:stretch/>
        </p:blipFill>
        <p:spPr>
          <a:xfrm>
            <a:off x="12492834" y="7955428"/>
            <a:ext cx="9180716" cy="51186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17127" t="18673" r="30435" b="13685"/>
          <a:stretch/>
        </p:blipFill>
        <p:spPr>
          <a:xfrm>
            <a:off x="2959949" y="8442969"/>
            <a:ext cx="8008587" cy="46035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/>
          <a:srcRect l="24200" t="15853" r="47995" b="16938"/>
          <a:stretch/>
        </p:blipFill>
        <p:spPr>
          <a:xfrm>
            <a:off x="18217971" y="483345"/>
            <a:ext cx="5084956" cy="691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1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151576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66" y="60784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9311" y="280558"/>
            <a:ext cx="158363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Комната для психологической разгрузки сотрудников</a:t>
            </a:r>
          </a:p>
          <a:p>
            <a:pPr algn="ctr"/>
            <a:r>
              <a:rPr lang="ru-RU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каждом здании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1761335" y="9800850"/>
            <a:ext cx="844447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Массажное кресло</a:t>
            </a:r>
          </a:p>
          <a:p>
            <a:pPr marL="457200" indent="-457200" algn="ctr">
              <a:buFontTx/>
              <a:buChar char="-"/>
            </a:pP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Массажер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для ног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Массажер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для расслабления глаз</a:t>
            </a:r>
          </a:p>
          <a:p>
            <a:pPr marL="457200" indent="-457200" algn="ctr">
              <a:buFontTx/>
              <a:buChar char="-"/>
            </a:pP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Аромамашина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Телевизор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Аудиоколонка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Кофемашина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49833" t="28499" r="25302" b="23693"/>
          <a:stretch/>
        </p:blipFill>
        <p:spPr>
          <a:xfrm>
            <a:off x="6446878" y="9555618"/>
            <a:ext cx="3638676" cy="393530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/>
          <a:srcRect l="38887" t="20331" r="15437" b="17928"/>
          <a:stretch/>
        </p:blipFill>
        <p:spPr>
          <a:xfrm>
            <a:off x="11725189" y="4599103"/>
            <a:ext cx="11567749" cy="879559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942132" y="2174874"/>
            <a:ext cx="116647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Профилактика профессионального выгорания сотрудников;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Снижение стресса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Отдых до или после рабочего дня, а также во время перерывов;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Возможность расслабиться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/>
          <a:srcRect l="30569" t="25605" r="22987" b="12766"/>
          <a:stretch/>
        </p:blipFill>
        <p:spPr>
          <a:xfrm>
            <a:off x="482431" y="2174874"/>
            <a:ext cx="8493760" cy="63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8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53686" y="329643"/>
            <a:ext cx="9635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Оборудование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06226" y="1300293"/>
            <a:ext cx="12889774" cy="1185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Аппарат </a:t>
            </a:r>
            <a:r>
              <a:rPr lang="ru-RU" sz="2800" dirty="0" err="1"/>
              <a:t>рентгендиагностический</a:t>
            </a:r>
            <a:r>
              <a:rPr lang="ru-RU" sz="2800" dirty="0"/>
              <a:t> на 2 рабочих места,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Аппарат </a:t>
            </a:r>
            <a:r>
              <a:rPr lang="ru-RU" sz="2800" dirty="0" err="1"/>
              <a:t>рентгендиагностический</a:t>
            </a:r>
            <a:r>
              <a:rPr lang="ru-RU" sz="2800" dirty="0"/>
              <a:t> типа U-дуга,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КТ,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 МРТ,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Система ультразвуковой визуализации  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Портативный УЗИ аппарат для определения остаточного уровня мочи,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Рентгеновский </a:t>
            </a:r>
            <a:r>
              <a:rPr lang="ru-RU" sz="2800" dirty="0" err="1"/>
              <a:t>остеоденситометр</a:t>
            </a:r>
            <a:endParaRPr lang="ru-RU" sz="2800" dirty="0"/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 err="1"/>
              <a:t>Видеоцентр</a:t>
            </a:r>
            <a:r>
              <a:rPr lang="ru-RU" sz="2800" dirty="0"/>
              <a:t> эндоскопический,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Миограф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 err="1"/>
              <a:t>Эхоэнцефалограф</a:t>
            </a:r>
            <a:r>
              <a:rPr lang="ru-RU" sz="28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 err="1"/>
              <a:t>Бодиплетизмограф</a:t>
            </a:r>
            <a:r>
              <a:rPr lang="ru-RU" sz="28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Спирометр 3 </a:t>
            </a:r>
            <a:r>
              <a:rPr lang="ru-RU" sz="2800" dirty="0" err="1"/>
              <a:t>шт</a:t>
            </a:r>
            <a:r>
              <a:rPr lang="ru-RU" sz="28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Системы длительного </a:t>
            </a:r>
            <a:r>
              <a:rPr lang="ru-RU" sz="2800" dirty="0" err="1"/>
              <a:t>мониторирования</a:t>
            </a:r>
            <a:r>
              <a:rPr lang="ru-RU" sz="2800" dirty="0"/>
              <a:t> АД, ЭКГ,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ЛОР комбайн, </a:t>
            </a:r>
            <a:r>
              <a:rPr lang="ru-RU" sz="2800" dirty="0" err="1"/>
              <a:t>видеоназофарингоскоп</a:t>
            </a:r>
            <a:r>
              <a:rPr lang="ru-RU" sz="2800" dirty="0"/>
              <a:t>, </a:t>
            </a:r>
            <a:r>
              <a:rPr lang="ru-RU" sz="2800" dirty="0" err="1"/>
              <a:t>тимпанометр</a:t>
            </a:r>
            <a:r>
              <a:rPr lang="ru-RU" sz="2800" dirty="0"/>
              <a:t>, аудиометр, </a:t>
            </a:r>
            <a:r>
              <a:rPr lang="ru-RU" sz="2800" dirty="0" err="1"/>
              <a:t>эхосинускоп</a:t>
            </a:r>
            <a:r>
              <a:rPr lang="ru-RU" sz="2800" dirty="0"/>
              <a:t>,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Рабочее место офтальмолога, </a:t>
            </a:r>
            <a:r>
              <a:rPr lang="ru-RU" sz="2800" dirty="0" err="1"/>
              <a:t>авторефкератометр</a:t>
            </a:r>
            <a:r>
              <a:rPr lang="ru-RU" sz="2800" dirty="0"/>
              <a:t>, щелевая лампа, периметр автоматический, офтальмоскоп, </a:t>
            </a:r>
            <a:r>
              <a:rPr lang="ru-RU" sz="2800" dirty="0" err="1"/>
              <a:t>электроретинограф</a:t>
            </a:r>
            <a:r>
              <a:rPr lang="ru-RU" sz="2800" dirty="0"/>
              <a:t>, </a:t>
            </a:r>
            <a:r>
              <a:rPr lang="ru-RU" sz="2800" dirty="0" err="1"/>
              <a:t>ретинальная</a:t>
            </a:r>
            <a:r>
              <a:rPr lang="ru-RU" sz="2800" dirty="0"/>
              <a:t> камера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 err="1"/>
              <a:t>Урофлоуметр</a:t>
            </a:r>
            <a:r>
              <a:rPr lang="ru-RU" sz="2800" dirty="0"/>
              <a:t>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Аппарат лазерной терапии, Аппарат радиоволновой хирургии,  аппарат электрохирургический,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Аппарат для лазерной резекции и коагуляции, 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  <a:defRPr/>
            </a:pPr>
            <a:r>
              <a:rPr lang="ru-RU" sz="2800" dirty="0"/>
              <a:t>Стол общехирургический , операционная лампа.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5"/>
          <a:srcRect l="21212" t="27518" r="54136" b="18719"/>
          <a:stretch/>
        </p:blipFill>
        <p:spPr bwMode="auto">
          <a:xfrm>
            <a:off x="0" y="1886097"/>
            <a:ext cx="5583002" cy="9698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8193" y="11790135"/>
            <a:ext cx="3954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Бодиплетизмограф</a:t>
            </a:r>
            <a:endParaRPr lang="ru-RU" sz="3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48291" t="16041" r="33193" b="15000"/>
          <a:stretch/>
        </p:blipFill>
        <p:spPr>
          <a:xfrm>
            <a:off x="19102211" y="1886097"/>
            <a:ext cx="4442495" cy="9306747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13" name="TextBox 12"/>
          <p:cNvSpPr txBox="1"/>
          <p:nvPr/>
        </p:nvSpPr>
        <p:spPr>
          <a:xfrm>
            <a:off x="19102211" y="11619369"/>
            <a:ext cx="3954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Аппарат УЗИ</a:t>
            </a:r>
          </a:p>
        </p:txBody>
      </p:sp>
    </p:spTree>
    <p:extLst>
      <p:ext uri="{BB962C8B-B14F-4D97-AF65-F5344CB8AC3E}">
        <p14:creationId xmlns:p14="http://schemas.microsoft.com/office/powerpoint/2010/main" val="275520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41947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2024 году подготовлены: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25837" y="2615783"/>
            <a:ext cx="57508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Кабинет   денситометрии</a:t>
            </a:r>
            <a:endParaRPr lang="ru-RU" sz="4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061756" y="2486584"/>
            <a:ext cx="8447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Кабинет МРТ</a:t>
            </a:r>
          </a:p>
        </p:txBody>
      </p:sp>
      <p:pic>
        <p:nvPicPr>
          <p:cNvPr id="9" name="Рисунок 8"/>
          <p:cNvPicPr/>
          <p:nvPr/>
        </p:nvPicPr>
        <p:blipFill rotWithShape="1">
          <a:blip r:embed="rId5"/>
          <a:srcRect l="25920" t="23723" r="45705" b="16833"/>
          <a:stretch/>
        </p:blipFill>
        <p:spPr bwMode="auto">
          <a:xfrm>
            <a:off x="963712" y="3446898"/>
            <a:ext cx="7692608" cy="77087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6"/>
          <a:srcRect l="41420" t="20129" r="41668" b="26109"/>
          <a:stretch/>
        </p:blipFill>
        <p:spPr bwMode="auto">
          <a:xfrm>
            <a:off x="13937806" y="3446898"/>
            <a:ext cx="5882432" cy="77087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36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51093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8468" t="17805" r="43239" b="17371"/>
          <a:stretch/>
        </p:blipFill>
        <p:spPr>
          <a:xfrm>
            <a:off x="8372673" y="3168045"/>
            <a:ext cx="7164060" cy="92329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20914" t="19370" r="57194" b="13363"/>
          <a:stretch/>
        </p:blipFill>
        <p:spPr>
          <a:xfrm>
            <a:off x="157052" y="6799017"/>
            <a:ext cx="4084214" cy="60766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3033988"/>
            <a:ext cx="4729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/>
              <a:t>Авторефрактометр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21860" t="16967" r="57735" b="15525"/>
          <a:stretch/>
        </p:blipFill>
        <p:spPr>
          <a:xfrm>
            <a:off x="119110" y="38864"/>
            <a:ext cx="3546564" cy="54092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4428" y="5665378"/>
            <a:ext cx="4160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Новая щелевая лампа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695566" y="7269336"/>
            <a:ext cx="4427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Периметр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74433" y="12462867"/>
            <a:ext cx="5560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Темная комната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17370" t="23441" r="53239" b="11951"/>
          <a:stretch/>
        </p:blipFill>
        <p:spPr>
          <a:xfrm>
            <a:off x="18108745" y="483345"/>
            <a:ext cx="5374889" cy="664612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/>
          <a:srcRect l="22127" t="37534" r="55800" b="35582"/>
          <a:stretch/>
        </p:blipFill>
        <p:spPr>
          <a:xfrm>
            <a:off x="18334631" y="8555035"/>
            <a:ext cx="5149003" cy="352749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582623" y="12449213"/>
            <a:ext cx="4427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Проектор знаков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577A105-762F-49F8-358A-5FC712B24392}"/>
              </a:ext>
            </a:extLst>
          </p:cNvPr>
          <p:cNvSpPr txBox="1"/>
          <p:nvPr/>
        </p:nvSpPr>
        <p:spPr>
          <a:xfrm>
            <a:off x="8211050" y="1494068"/>
            <a:ext cx="126980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Отделение</a:t>
            </a:r>
            <a:r>
              <a:rPr lang="ru-RU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4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офтальмологии</a:t>
            </a:r>
            <a:endParaRPr lang="ru-RU" sz="3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72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79646" y="3013130"/>
            <a:ext cx="49678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Кабинет флюорографии</a:t>
            </a: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631095" y="3013130"/>
            <a:ext cx="8447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Кабинет рентгенологической диагностики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32547" t="17827" r="19272" b="24513"/>
          <a:stretch/>
        </p:blipFill>
        <p:spPr>
          <a:xfrm>
            <a:off x="908138" y="4824243"/>
            <a:ext cx="9528442" cy="73683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31416" t="15833" r="29092" b="17708"/>
          <a:stretch/>
        </p:blipFill>
        <p:spPr>
          <a:xfrm>
            <a:off x="13706184" y="4824243"/>
            <a:ext cx="9372599" cy="7326709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</p:pic>
    </p:spTree>
    <p:extLst>
      <p:ext uri="{BB962C8B-B14F-4D97-AF65-F5344CB8AC3E}">
        <p14:creationId xmlns:p14="http://schemas.microsoft.com/office/powerpoint/2010/main" val="103939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174977" y="116212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92" y="94897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97559" y="478636"/>
            <a:ext cx="114157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Отделение медицинской реабилитации</a:t>
            </a:r>
          </a:p>
          <a:p>
            <a:pPr algn="ctr"/>
            <a:endParaRPr lang="ru-RU" sz="4400" b="1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ЛФК, Физиотерапия, Массаж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28340" t="16809" r="42757" b="13813"/>
          <a:stretch/>
        </p:blipFill>
        <p:spPr>
          <a:xfrm>
            <a:off x="276352" y="7882758"/>
            <a:ext cx="4841147" cy="55842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4322" t="16504" r="48971" b="18455"/>
          <a:stretch/>
        </p:blipFill>
        <p:spPr>
          <a:xfrm>
            <a:off x="412229" y="191053"/>
            <a:ext cx="4587636" cy="6284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23834" t="16288" r="47995" b="17154"/>
          <a:stretch/>
        </p:blipFill>
        <p:spPr>
          <a:xfrm>
            <a:off x="19237587" y="8414117"/>
            <a:ext cx="3886574" cy="51652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12737" t="16721" r="37141" b="16938"/>
          <a:stretch/>
        </p:blipFill>
        <p:spPr>
          <a:xfrm>
            <a:off x="6054561" y="3561939"/>
            <a:ext cx="11002236" cy="819144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-174977" y="6475485"/>
            <a:ext cx="62000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Тренажер для механотерапии «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Орторент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мото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»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96233" y="11805420"/>
            <a:ext cx="6200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Зал ЛФК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/>
          <a:srcRect l="24932" t="24959" r="47141" b="14987"/>
          <a:stretch/>
        </p:blipFill>
        <p:spPr>
          <a:xfrm>
            <a:off x="18605174" y="796436"/>
            <a:ext cx="5107258" cy="617777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523095" y="7024423"/>
            <a:ext cx="7659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Аппарат магнитотерапии «Полюс-2м»</a:t>
            </a:r>
          </a:p>
        </p:txBody>
      </p:sp>
    </p:spTree>
    <p:extLst>
      <p:ext uri="{BB962C8B-B14F-4D97-AF65-F5344CB8AC3E}">
        <p14:creationId xmlns:p14="http://schemas.microsoft.com/office/powerpoint/2010/main" val="168437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181680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9" y="422993"/>
            <a:ext cx="1886097" cy="188609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80655" y="2803589"/>
            <a:ext cx="2254546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Здание Филиала № 1,  расположенное по адресу г. Москва, Ореховый бульвар, д. 35, корп. 2 с 18.12.2023 г., передано для проведения комплексного капитального ремонта и благоустройства территории в рамках реализации государственной программы города Москвы «Развитие здравоохранения города Москвы (Столичное здравоохранение)». </a:t>
            </a:r>
          </a:p>
          <a:p>
            <a:endParaRPr lang="ru-RU" sz="4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 18.12.2023 прием населения, прикрепленного к Филиалу № 1, врачами-терапевтами и ВОП  проводится в здании Филиала № 2, </a:t>
            </a:r>
            <a:r>
              <a:rPr lang="ru-RU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врачами-специалистами - </a:t>
            </a:r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Головном здании и здании Филиала №2.</a:t>
            </a:r>
          </a:p>
          <a:p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время капитального ремонта Филиала № 1 </a:t>
            </a:r>
            <a:r>
              <a:rPr lang="ru-RU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травматолого</a:t>
            </a:r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-ортопедическое отделение переведено в Головное здание.</a:t>
            </a:r>
          </a:p>
        </p:txBody>
      </p:sp>
    </p:spTree>
    <p:extLst>
      <p:ext uri="{BB962C8B-B14F-4D97-AF65-F5344CB8AC3E}">
        <p14:creationId xmlns:p14="http://schemas.microsoft.com/office/powerpoint/2010/main" val="399358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116212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102969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Дневной стационар в Филиале №2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04274" y="9808529"/>
            <a:ext cx="1014657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 14 коек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Аллергология – 2;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Неврология – 3;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Терапия – 3;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Хирургия;</a:t>
            </a:r>
          </a:p>
          <a:p>
            <a:pPr marL="457200" indent="-457200">
              <a:buFontTx/>
              <a:buChar char="-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Эндокринология - 3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923670" y="2550093"/>
            <a:ext cx="8447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Пролечено 992 пациента</a:t>
            </a:r>
          </a:p>
          <a:p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Проведено 9825 </a:t>
            </a:r>
            <a:r>
              <a:rPr lang="ru-RU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пациенто</a:t>
            </a:r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-дней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1876" t="25687" r="51360" b="31961"/>
          <a:stretch/>
        </p:blipFill>
        <p:spPr>
          <a:xfrm>
            <a:off x="14031054" y="4551215"/>
            <a:ext cx="9222938" cy="82094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372" t="19609" r="52870" b="10721"/>
          <a:stretch/>
        </p:blipFill>
        <p:spPr>
          <a:xfrm>
            <a:off x="826688" y="2623044"/>
            <a:ext cx="8248301" cy="691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1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0" y="-13716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623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22977" y="1041672"/>
            <a:ext cx="17681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Мероприятия в поликлиниках, реализованные в 2024 году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968" y="5820599"/>
            <a:ext cx="37906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Оптимизация работы поликлиники</a:t>
            </a: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Оптимизация работы </a:t>
            </a:r>
            <a:r>
              <a:rPr lang="en-US" sz="2000" dirty="0">
                <a:latin typeface="Open Sans Light" panose="020B0306030504020204"/>
                <a:ea typeface="Open Sans Light" panose="020B0306030504020204" pitchFamily="34" charset="0"/>
                <a:cs typeface="Open Sans Light" panose="020B0306030504020204" pitchFamily="34" charset="0"/>
              </a:rPr>
              <a:t>Call</a:t>
            </a: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-центра</a:t>
            </a:r>
            <a:r>
              <a:rPr lang="en-US" sz="2000" dirty="0">
                <a:latin typeface="Open Sans Light" panose="020B0306030504020204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через единый номер ЕМСС: 122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Развитие справочно-информационного отдела и входной группы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Организация рабочего пространства по принципу 5С на стойке информации, мед. постах и в кабинетах дежурного врача и врачей общей практики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Сервис-лаборатория – получение результатов медицинских анализов в электронном виде</a:t>
            </a: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04858" y="5820600"/>
            <a:ext cx="37906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Телемедицина и </a:t>
            </a:r>
            <a:r>
              <a:rPr lang="ru-RU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аудиоконсультации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err="1"/>
              <a:t>аудиоконтроль</a:t>
            </a:r>
            <a:r>
              <a:rPr lang="ru-RU" sz="2000" dirty="0"/>
              <a:t> пациентов с    </a:t>
            </a:r>
            <a:r>
              <a:rPr lang="en-US" sz="2000" dirty="0">
                <a:latin typeface="Open Sans Light" panose="020B0306030504020204"/>
              </a:rPr>
              <a:t>COVID</a:t>
            </a:r>
            <a:r>
              <a:rPr lang="ru-RU" sz="2000" dirty="0"/>
              <a:t>-19, ОРВИ, а также с пневмониями,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выявление симптомов, указывающих на улучшение или ухудшение состояния,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Рекомендации по</a:t>
            </a:r>
            <a:r>
              <a:rPr lang="en-US" sz="2000" dirty="0">
                <a:latin typeface="Open Sans Light" panose="020B0306030504020204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лечению и дальнейшему наблюдению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790517" y="5819491"/>
            <a:ext cx="37906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Повышение комфорта пребывания</a:t>
            </a: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Завершен кап. Ремонт в</a:t>
            </a:r>
          </a:p>
          <a:p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Филиале №3;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Навигация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Зоны комфортного ожидания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Наличие парковочных мест для инвалидов на территории поликлиники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Подготовлены и введены в эксплуатацию кабинеты  для проведения МРТ, денситометрии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346488" y="5820599"/>
            <a:ext cx="379060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Искусственный интеллект</a:t>
            </a:r>
          </a:p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разработан командой российских инженеров и высококвалифицированных врачей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В разработке и апробации ИИ принимала участие команда врачей из ГБУЗ «ГП №214 ДЗМ»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помогает терапевтам и врачам общей практики в постановке заключительного диагноза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анализирует записи в электронной медкарте пациента за последние два года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интегрирован в ЕМИАС Москвы</a:t>
            </a:r>
            <a:endParaRPr lang="ru-RU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1011" y="2078956"/>
            <a:ext cx="4189615" cy="41896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679" y="3026608"/>
            <a:ext cx="2294862" cy="22943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6704" y="2967644"/>
            <a:ext cx="2602507" cy="26018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464" y="2784678"/>
            <a:ext cx="2967814" cy="296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3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3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55390" y="1041672"/>
            <a:ext cx="126193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Уровни оказания медицинской помощи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628987"/>
              </p:ext>
            </p:extLst>
          </p:nvPr>
        </p:nvGraphicFramePr>
        <p:xfrm>
          <a:off x="2701638" y="3084346"/>
          <a:ext cx="20407743" cy="72566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802581">
                  <a:extLst>
                    <a:ext uri="{9D8B030D-6E8A-4147-A177-3AD203B41FA5}">
                      <a16:colId xmlns="" xmlns:a16="http://schemas.microsoft.com/office/drawing/2014/main" val="1512397514"/>
                    </a:ext>
                  </a:extLst>
                </a:gridCol>
                <a:gridCol w="6802581">
                  <a:extLst>
                    <a:ext uri="{9D8B030D-6E8A-4147-A177-3AD203B41FA5}">
                      <a16:colId xmlns="" xmlns:a16="http://schemas.microsoft.com/office/drawing/2014/main" val="3743923668"/>
                    </a:ext>
                  </a:extLst>
                </a:gridCol>
                <a:gridCol w="6802581">
                  <a:extLst>
                    <a:ext uri="{9D8B030D-6E8A-4147-A177-3AD203B41FA5}">
                      <a16:colId xmlns="" xmlns:a16="http://schemas.microsoft.com/office/drawing/2014/main" val="476380920"/>
                    </a:ext>
                  </a:extLst>
                </a:gridCol>
              </a:tblGrid>
              <a:tr h="9473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Уровень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Уровень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Уровень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36785846"/>
                  </a:ext>
                </a:extLst>
              </a:tr>
              <a:tr h="10906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«ГП № 214 ДЗМ»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- ГБУЗ «ГП № 214 ДЗМ»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пациенты направляются на консультацию в специализированные ЛПУ; 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городские профильные диспансеры; 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Центр амбулаторной онкологической помощи ГБУЗ «ГКБ № 40 г. Москвы»;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Филиал ГБУЗ ПКБ № 1 ДЗМ Психоневрологический диспансер № 18;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«МНПЦ борьбы с туберкулезом ДЗМ»</a:t>
                      </a:r>
                      <a:r>
                        <a:rPr lang="ru-RU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«МНПЦДК ДЗМ»;</a:t>
                      </a:r>
                      <a:endParaRPr lang="ru-RU" sz="2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24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другие.</a:t>
                      </a: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Консультативные отделения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«ГКБ им. В.М. </a:t>
                      </a:r>
                      <a:r>
                        <a:rPr lang="ru-RU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Буянова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»; ГБУЗ «ГКБ им. С.С. Юдина», ГБУЗ «ГКБ № 24 ДЗМ»;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Эндоскопические центры 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«ММКЦ Коммунарка»;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Ревматологический центр  ГКБ №1 им. </a:t>
                      </a:r>
                      <a:r>
                        <a:rPr lang="ru-RU" sz="2400" b="0" i="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Н.И.Пирогова</a:t>
                      </a:r>
                      <a:r>
                        <a:rPr lang="ru-RU" sz="2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Московский Городской </a:t>
                      </a:r>
                      <a:r>
                        <a:rPr lang="ru-RU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Нефрологический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Центр.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Плановая госпитализация 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пациентов в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“ГКБ им. В.М. </a:t>
                      </a:r>
                      <a:r>
                        <a:rPr lang="ru-RU" sz="24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Буянова</a:t>
                      </a: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»;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«ГКБ им. С.С. Юдина»;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«ГВВ № 2 ДЗМ»;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«ГКБ № 1 ДЗМ»;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 «ГКБ № 24 ДЗМ»;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АНО «ЦКБ Святителя Алексия» и др.;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ГБУЗ</a:t>
                      </a:r>
                      <a:r>
                        <a:rPr lang="ru-RU" sz="24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«НИКИО им. </a:t>
                      </a:r>
                      <a:r>
                        <a:rPr lang="ru-RU" sz="2400" baseline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Свержевского</a:t>
                      </a:r>
                      <a:r>
                        <a:rPr lang="ru-RU" sz="24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»;</a:t>
                      </a:r>
                      <a:endParaRPr lang="ru-RU" sz="2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ММКЦ «Коммунарка»;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ru-RU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другие.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4820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33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5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25721" y="483345"/>
            <a:ext cx="121289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Взаимодействие со стационарами ДЗМ –</a:t>
            </a:r>
          </a:p>
          <a:p>
            <a:pPr algn="ctr"/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Дистанционное согласование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9592" y="3093121"/>
            <a:ext cx="13591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347" t="12121" r="18821" b="8950"/>
          <a:stretch/>
        </p:blipFill>
        <p:spPr>
          <a:xfrm>
            <a:off x="2861211" y="2092455"/>
            <a:ext cx="19850655" cy="1110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9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37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55391" y="1041672"/>
            <a:ext cx="12128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Электронная медицинская карта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9592" y="3093121"/>
            <a:ext cx="13591309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Пациентам открыт доступ к: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протоколам осмотров врачей с 2017 года;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результатам лабораторных и инструментальных исследований с 2019 года;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результатам тестов на covid-19 (с 20 апреля 2020 года);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информации о вакцинации (с 2020 года);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информации выписных эпикризов стационарных отделений (с 2019 года);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Дневникам здоровья;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информации о выписанных действующих рецептах;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данным о вызовах скорой помощи (с июня 2017 года);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 2021 года пациент может самостоятельно загрузить медицинскую документацию в свою электронную медицинскую карту;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доступ к дневнику здоровья;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информации о листках нетрудоспособности.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7A75A14-0DED-C6CC-F65F-C0EFEEEE6F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05" y="3254974"/>
            <a:ext cx="8140150" cy="81401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0528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87951" y="142987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390" y="-20792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02480" y="161733"/>
            <a:ext cx="164896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Приказ Департамента здравоохранения города Москвы  </a:t>
            </a:r>
          </a:p>
          <a:p>
            <a:pPr algn="ctr"/>
            <a:r>
              <a:rPr lang="ru-RU" sz="4400" dirty="0"/>
              <a:t>от 18.11.2024 г. №1035 </a:t>
            </a:r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6744" y="1721554"/>
            <a:ext cx="221900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В рамках проведения мероприятий по улучшению доступности второго уровня оказания медицинской помощи путем перераспределения филиалов внутри действующей взрослой амбулаторной сети. С 25 ноября 2024 года проводятся работы по реорганизации:</a:t>
            </a:r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14471" y="3940275"/>
            <a:ext cx="10759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Филиал № 2 ГБУЗ «ГП № 210 ДЗМ»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0794" y="3940275"/>
            <a:ext cx="11526689" cy="773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Филиал № 1 ГБУЗ «ГП № 210 ДЗМ»</a:t>
            </a:r>
            <a:r>
              <a:rPr lang="ru-RU" sz="4400" dirty="0"/>
              <a:t>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02014" y="5796171"/>
            <a:ext cx="114909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Филиал № 4 ГБУЗ «ГП № 214 ДЗМ»</a:t>
            </a:r>
          </a:p>
          <a:p>
            <a:pPr algn="ctr"/>
            <a:r>
              <a:rPr lang="ru-RU" sz="3200" dirty="0"/>
              <a:t>(г. Москва, ул. Алма-Атинская, д.3, корп. 3) 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4400" dirty="0"/>
              <a:t>  </a:t>
            </a:r>
            <a:r>
              <a:rPr lang="ru-RU" sz="3200" dirty="0">
                <a:solidFill>
                  <a:srgbClr val="7030A0"/>
                </a:solidFill>
              </a:rPr>
              <a:t>прикрепленное население –31022 человек</a:t>
            </a:r>
            <a:endParaRPr lang="ru-RU" sz="4400" dirty="0">
              <a:solidFill>
                <a:srgbClr val="7030A0"/>
              </a:solidFill>
            </a:endParaRPr>
          </a:p>
          <a:p>
            <a:pPr algn="ctr"/>
            <a:endParaRPr lang="ru-RU" sz="4400" dirty="0"/>
          </a:p>
        </p:txBody>
      </p:sp>
      <p:sp>
        <p:nvSpPr>
          <p:cNvPr id="17" name="TextBox 16"/>
          <p:cNvSpPr txBox="1"/>
          <p:nvPr/>
        </p:nvSpPr>
        <p:spPr>
          <a:xfrm>
            <a:off x="510348" y="5907391"/>
            <a:ext cx="1149096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Филиал № 3 ГБУЗ «ГП № 214 ДЗМ» </a:t>
            </a:r>
          </a:p>
          <a:p>
            <a:pPr algn="ctr"/>
            <a:r>
              <a:rPr lang="ru-RU" sz="3200" dirty="0"/>
              <a:t>(г. Москва, ул. </a:t>
            </a:r>
            <a:r>
              <a:rPr lang="ru-RU" sz="3200" dirty="0" err="1"/>
              <a:t>Борисовские</a:t>
            </a:r>
            <a:r>
              <a:rPr lang="ru-RU" sz="3200" dirty="0"/>
              <a:t> пруды, д.12, корп. 4)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3200" dirty="0">
                <a:solidFill>
                  <a:srgbClr val="7030A0"/>
                </a:solidFill>
              </a:rPr>
              <a:t>прикрепленное население – 38949 человек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5596162" y="4584955"/>
            <a:ext cx="706363" cy="1351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16994191" y="4533215"/>
            <a:ext cx="706363" cy="1351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6" t="46153" r="57692" b="12820"/>
          <a:stretch>
            <a:fillRect/>
          </a:stretch>
        </p:blipFill>
        <p:spPr bwMode="auto">
          <a:xfrm>
            <a:off x="13536688" y="7486646"/>
            <a:ext cx="6821612" cy="412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10348" y="11574342"/>
            <a:ext cx="1149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Открытие после кап. ремонта 25.11.2024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614471" y="11574341"/>
            <a:ext cx="1149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Открыт после кап. ремонта 05.06.2023</a:t>
            </a:r>
          </a:p>
        </p:txBody>
      </p:sp>
      <p:pic>
        <p:nvPicPr>
          <p:cNvPr id="19" name="Рисунок 18"/>
          <p:cNvPicPr/>
          <p:nvPr/>
        </p:nvPicPr>
        <p:blipFill rotWithShape="1">
          <a:blip r:embed="rId6"/>
          <a:srcRect l="10903" t="17389" r="40673" b="19043"/>
          <a:stretch/>
        </p:blipFill>
        <p:spPr bwMode="auto">
          <a:xfrm>
            <a:off x="2435728" y="7606733"/>
            <a:ext cx="6721110" cy="4084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042512" y="12443114"/>
            <a:ext cx="188914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7030A0"/>
                </a:solidFill>
              </a:rPr>
              <a:t>Прикрепленное население ГБУЗ «ГП № 214 ДЗМ» - 257444 человек </a:t>
            </a:r>
          </a:p>
        </p:txBody>
      </p:sp>
    </p:spTree>
    <p:extLst>
      <p:ext uri="{BB962C8B-B14F-4D97-AF65-F5344CB8AC3E}">
        <p14:creationId xmlns:p14="http://schemas.microsoft.com/office/powerpoint/2010/main" val="334882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41947" y="-17842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Открытие Филиала № 3 ГБУЗ «ГП № 214 ДЗМ»</a:t>
            </a:r>
          </a:p>
        </p:txBody>
      </p:sp>
      <p:pic>
        <p:nvPicPr>
          <p:cNvPr id="11" name="Рисунок 10"/>
          <p:cNvPicPr/>
          <p:nvPr/>
        </p:nvPicPr>
        <p:blipFill rotWithShape="1">
          <a:blip r:embed="rId5"/>
          <a:srcRect l="6441" t="26450" r="46933" b="22287"/>
          <a:stretch/>
        </p:blipFill>
        <p:spPr bwMode="auto">
          <a:xfrm>
            <a:off x="317658" y="2326423"/>
            <a:ext cx="6611462" cy="52565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6"/>
          <a:srcRect l="14417" t="34630" r="53835" b="29104"/>
          <a:stretch/>
        </p:blipFill>
        <p:spPr bwMode="auto">
          <a:xfrm>
            <a:off x="317658" y="7953511"/>
            <a:ext cx="7328059" cy="48701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7"/>
          <a:srcRect l="5452" t="15678" r="45157" b="21037"/>
          <a:stretch/>
        </p:blipFill>
        <p:spPr bwMode="auto">
          <a:xfrm>
            <a:off x="14450853" y="3031205"/>
            <a:ext cx="9225481" cy="79731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Стрелка вправо 13"/>
          <p:cNvSpPr/>
          <p:nvPr/>
        </p:nvSpPr>
        <p:spPr>
          <a:xfrm>
            <a:off x="8316117" y="6508345"/>
            <a:ext cx="4485483" cy="1445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95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41947" y="-17842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Открытие Филиала № 3 ГБУЗ «ГП № 214 ДЗМ»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5"/>
          <a:srcRect l="33034" t="24712" r="16293" b="12577"/>
          <a:stretch/>
        </p:blipFill>
        <p:spPr bwMode="auto">
          <a:xfrm>
            <a:off x="463032" y="2927768"/>
            <a:ext cx="9070008" cy="47125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6"/>
          <a:srcRect l="32287" t="24712" r="15545" b="15234"/>
          <a:stretch/>
        </p:blipFill>
        <p:spPr bwMode="auto">
          <a:xfrm>
            <a:off x="11354606" y="2613282"/>
            <a:ext cx="10497696" cy="77681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7"/>
          <a:srcRect l="5368" t="26722" r="46319" b="16561"/>
          <a:stretch/>
        </p:blipFill>
        <p:spPr bwMode="auto">
          <a:xfrm>
            <a:off x="589003" y="8198644"/>
            <a:ext cx="8280615" cy="5131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089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/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738" y="3471778"/>
            <a:ext cx="5649362" cy="5649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89819" y="11298619"/>
            <a:ext cx="153480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43C1C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внимание!</a:t>
            </a:r>
            <a:endParaRPr lang="ru-RU" sz="9600" dirty="0">
              <a:solidFill>
                <a:srgbClr val="43C1C5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7971" t="25778" r="26529" b="14445"/>
          <a:stretch/>
        </p:blipFill>
        <p:spPr>
          <a:xfrm>
            <a:off x="1257300" y="2057400"/>
            <a:ext cx="13213080" cy="80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41947" y="-17842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11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2665" y="1041672"/>
            <a:ext cx="158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34566" t="20623" r="19824" b="33848"/>
          <a:stretch/>
        </p:blipFill>
        <p:spPr>
          <a:xfrm>
            <a:off x="0" y="-506068"/>
            <a:ext cx="24379238" cy="142220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5859" y="868064"/>
            <a:ext cx="2990258" cy="299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5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-30723" y="261243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540" y="250691"/>
            <a:ext cx="1886097" cy="18860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96199" y="10169308"/>
            <a:ext cx="19618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>
              <a:defRPr/>
            </a:pP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187 473</a:t>
            </a:r>
          </a:p>
          <a:p>
            <a:pPr algn="ctr" defTabSz="1828343">
              <a:defRPr/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человек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1274" y="250691"/>
            <a:ext cx="151966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Основные показатели прикрепленного населения</a:t>
            </a:r>
            <a:endParaRPr lang="ru-RU" sz="4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346626"/>
              </p:ext>
            </p:extLst>
          </p:nvPr>
        </p:nvGraphicFramePr>
        <p:xfrm>
          <a:off x="1654233" y="2387325"/>
          <a:ext cx="20563216" cy="60621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53299">
                  <a:extLst>
                    <a:ext uri="{9D8B030D-6E8A-4147-A177-3AD203B41FA5}">
                      <a16:colId xmlns="" xmlns:a16="http://schemas.microsoft.com/office/drawing/2014/main" val="1512397514"/>
                    </a:ext>
                  </a:extLst>
                </a:gridCol>
                <a:gridCol w="6908236">
                  <a:extLst>
                    <a:ext uri="{9D8B030D-6E8A-4147-A177-3AD203B41FA5}">
                      <a16:colId xmlns="" xmlns:a16="http://schemas.microsoft.com/office/drawing/2014/main" val="3743923668"/>
                    </a:ext>
                  </a:extLst>
                </a:gridCol>
                <a:gridCol w="740168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7061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ГП № 214 </a:t>
                      </a:r>
                    </a:p>
                    <a:p>
                      <a:pPr algn="ctr"/>
                      <a:r>
                        <a:rPr lang="ru-RU" sz="3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(головное отделение)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ГП</a:t>
                      </a:r>
                      <a:r>
                        <a:rPr lang="ru-RU" sz="36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№ 214</a:t>
                      </a:r>
                    </a:p>
                    <a:p>
                      <a:pPr algn="ctr"/>
                      <a:r>
                        <a:rPr lang="ru-RU" sz="36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(филиал № 1)</a:t>
                      </a:r>
                      <a:endParaRPr lang="ru-RU" sz="36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ГП</a:t>
                      </a:r>
                      <a:r>
                        <a:rPr lang="ru-RU" sz="36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№ 214</a:t>
                      </a:r>
                    </a:p>
                    <a:p>
                      <a:pPr algn="ctr"/>
                      <a:r>
                        <a:rPr lang="ru-RU" sz="36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(филиал № 2)</a:t>
                      </a:r>
                      <a:endParaRPr lang="ru-RU" sz="36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36785846"/>
                  </a:ext>
                </a:extLst>
              </a:tr>
              <a:tr h="178184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1 240</a:t>
                      </a: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Посещений в смену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1 240</a:t>
                      </a: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Посещений в смену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1 240</a:t>
                      </a: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Посещений в смену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4820209"/>
                  </a:ext>
                </a:extLst>
              </a:tr>
              <a:tr h="3091631">
                <a:tc>
                  <a:txBody>
                    <a:bodyPr/>
                    <a:lstStyle/>
                    <a:p>
                      <a:pPr marL="0" marR="0" indent="0" algn="ctr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65 942 </a:t>
                      </a:r>
                      <a:r>
                        <a:rPr lang="ru-RU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человек</a:t>
                      </a:r>
                    </a:p>
                    <a:p>
                      <a:pPr algn="ctr"/>
                      <a:endParaRPr lang="ru-RU" sz="3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19 025 человек старше трудоспособного возраста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67 399 </a:t>
                      </a:r>
                      <a:r>
                        <a:rPr lang="ru-RU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человек</a:t>
                      </a:r>
                    </a:p>
                    <a:p>
                      <a:pPr algn="ctr"/>
                      <a:endParaRPr lang="ru-RU" sz="3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22 861 человек старше трудоспособного возраста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54 132 </a:t>
                      </a:r>
                      <a:r>
                        <a:rPr lang="ru-RU" sz="4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человек</a:t>
                      </a:r>
                    </a:p>
                    <a:p>
                      <a:pPr algn="ctr"/>
                      <a:endParaRPr lang="ru-RU" sz="3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ru-RU" sz="3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18 461 человек старше трудоспособного возраста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64723432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37400" y="10093336"/>
            <a:ext cx="6644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Численность прикрепленного населения</a:t>
            </a:r>
            <a:endParaRPr lang="ru-RU" sz="4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9" name="Group 9">
            <a:extLst>
              <a:ext uri="{FF2B5EF4-FFF2-40B4-BE49-F238E27FC236}">
                <a16:creationId xmlns="" xmlns:a16="http://schemas.microsoft.com/office/drawing/2014/main" id="{DEF48134-ABAD-4271-ACB1-250593A0E7E6}"/>
              </a:ext>
            </a:extLst>
          </p:cNvPr>
          <p:cNvGrpSpPr/>
          <p:nvPr/>
        </p:nvGrpSpPr>
        <p:grpSpPr>
          <a:xfrm flipH="1">
            <a:off x="7324770" y="11964262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20" name="Freeform 3">
              <a:extLst>
                <a:ext uri="{FF2B5EF4-FFF2-40B4-BE49-F238E27FC236}">
                  <a16:creationId xmlns="" xmlns:a16="http://schemas.microsoft.com/office/drawing/2014/main" id="{B3E1E0D3-1CE3-47C5-950C-DADEFAEB9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21" name="Freeform 4">
              <a:extLst>
                <a:ext uri="{FF2B5EF4-FFF2-40B4-BE49-F238E27FC236}">
                  <a16:creationId xmlns="" xmlns:a16="http://schemas.microsoft.com/office/drawing/2014/main" id="{05B36A57-7810-4199-B20B-F4305D9C9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22" name="Group 12">
            <a:extLst>
              <a:ext uri="{FF2B5EF4-FFF2-40B4-BE49-F238E27FC236}">
                <a16:creationId xmlns="" xmlns:a16="http://schemas.microsoft.com/office/drawing/2014/main" id="{393DD2B4-F80D-43E9-91AF-C7F9C085D654}"/>
              </a:ext>
            </a:extLst>
          </p:cNvPr>
          <p:cNvGrpSpPr/>
          <p:nvPr/>
        </p:nvGrpSpPr>
        <p:grpSpPr>
          <a:xfrm flipH="1">
            <a:off x="7902391" y="11964262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23" name="Freeform 3">
              <a:extLst>
                <a:ext uri="{FF2B5EF4-FFF2-40B4-BE49-F238E27FC236}">
                  <a16:creationId xmlns="" xmlns:a16="http://schemas.microsoft.com/office/drawing/2014/main" id="{85A51E03-AE05-4DE1-967D-ADCB2BC78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24" name="Freeform 4">
              <a:extLst>
                <a:ext uri="{FF2B5EF4-FFF2-40B4-BE49-F238E27FC236}">
                  <a16:creationId xmlns="" xmlns:a16="http://schemas.microsoft.com/office/drawing/2014/main" id="{A552F2B0-623B-4D7E-80DE-D47F0C3FA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25" name="Group 15">
            <a:extLst>
              <a:ext uri="{FF2B5EF4-FFF2-40B4-BE49-F238E27FC236}">
                <a16:creationId xmlns="" xmlns:a16="http://schemas.microsoft.com/office/drawing/2014/main" id="{26F7454A-AF4C-491A-885F-503E60C133B2}"/>
              </a:ext>
            </a:extLst>
          </p:cNvPr>
          <p:cNvGrpSpPr/>
          <p:nvPr/>
        </p:nvGrpSpPr>
        <p:grpSpPr>
          <a:xfrm flipH="1">
            <a:off x="8480938" y="11993445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26" name="Freeform 3">
              <a:extLst>
                <a:ext uri="{FF2B5EF4-FFF2-40B4-BE49-F238E27FC236}">
                  <a16:creationId xmlns="" xmlns:a16="http://schemas.microsoft.com/office/drawing/2014/main" id="{787FCFC8-7B28-4026-9B0F-B5C04B9A2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27" name="Freeform 4">
              <a:extLst>
                <a:ext uri="{FF2B5EF4-FFF2-40B4-BE49-F238E27FC236}">
                  <a16:creationId xmlns="" xmlns:a16="http://schemas.microsoft.com/office/drawing/2014/main" id="{D8B4E915-CE96-4E82-B6D2-7C5FDB45D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28" name="Group 18">
            <a:extLst>
              <a:ext uri="{FF2B5EF4-FFF2-40B4-BE49-F238E27FC236}">
                <a16:creationId xmlns="" xmlns:a16="http://schemas.microsoft.com/office/drawing/2014/main" id="{7BB7EC1D-15A7-49C6-88B8-103178CA0A26}"/>
              </a:ext>
            </a:extLst>
          </p:cNvPr>
          <p:cNvGrpSpPr/>
          <p:nvPr/>
        </p:nvGrpSpPr>
        <p:grpSpPr>
          <a:xfrm flipH="1">
            <a:off x="9058559" y="11964262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29" name="Freeform 3">
              <a:extLst>
                <a:ext uri="{FF2B5EF4-FFF2-40B4-BE49-F238E27FC236}">
                  <a16:creationId xmlns="" xmlns:a16="http://schemas.microsoft.com/office/drawing/2014/main" id="{448045D9-62E6-4519-B892-BC71594A6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30" name="Freeform 4">
              <a:extLst>
                <a:ext uri="{FF2B5EF4-FFF2-40B4-BE49-F238E27FC236}">
                  <a16:creationId xmlns="" xmlns:a16="http://schemas.microsoft.com/office/drawing/2014/main" id="{9E343970-961C-4083-809E-F76F0608F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31" name="Group 21">
            <a:extLst>
              <a:ext uri="{FF2B5EF4-FFF2-40B4-BE49-F238E27FC236}">
                <a16:creationId xmlns="" xmlns:a16="http://schemas.microsoft.com/office/drawing/2014/main" id="{AD41E5FF-2115-47B1-A45B-A7B7087DAA17}"/>
              </a:ext>
            </a:extLst>
          </p:cNvPr>
          <p:cNvGrpSpPr/>
          <p:nvPr/>
        </p:nvGrpSpPr>
        <p:grpSpPr>
          <a:xfrm flipH="1">
            <a:off x="7669762" y="1081661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32" name="Freeform 3">
              <a:extLst>
                <a:ext uri="{FF2B5EF4-FFF2-40B4-BE49-F238E27FC236}">
                  <a16:creationId xmlns="" xmlns:a16="http://schemas.microsoft.com/office/drawing/2014/main" id="{C659043C-5BF4-4019-8679-621B59B39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33" name="Freeform 4">
              <a:extLst>
                <a:ext uri="{FF2B5EF4-FFF2-40B4-BE49-F238E27FC236}">
                  <a16:creationId xmlns="" xmlns:a16="http://schemas.microsoft.com/office/drawing/2014/main" id="{E8FC2BB6-ED63-4DA0-A76F-2517C99DC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34" name="Group 24">
            <a:extLst>
              <a:ext uri="{FF2B5EF4-FFF2-40B4-BE49-F238E27FC236}">
                <a16:creationId xmlns="" xmlns:a16="http://schemas.microsoft.com/office/drawing/2014/main" id="{3765AA6C-A8C2-40DC-A123-FB8B0BA2C12A}"/>
              </a:ext>
            </a:extLst>
          </p:cNvPr>
          <p:cNvGrpSpPr/>
          <p:nvPr/>
        </p:nvGrpSpPr>
        <p:grpSpPr>
          <a:xfrm flipH="1">
            <a:off x="8186549" y="1081661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35" name="Freeform 3">
              <a:extLst>
                <a:ext uri="{FF2B5EF4-FFF2-40B4-BE49-F238E27FC236}">
                  <a16:creationId xmlns="" xmlns:a16="http://schemas.microsoft.com/office/drawing/2014/main" id="{9F8045B7-5E8C-4768-8F3C-EB8AD7FCE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36" name="Freeform 4">
              <a:extLst>
                <a:ext uri="{FF2B5EF4-FFF2-40B4-BE49-F238E27FC236}">
                  <a16:creationId xmlns="" xmlns:a16="http://schemas.microsoft.com/office/drawing/2014/main" id="{19E22A0F-2752-4820-93AB-6517EA241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37" name="Group 27">
            <a:extLst>
              <a:ext uri="{FF2B5EF4-FFF2-40B4-BE49-F238E27FC236}">
                <a16:creationId xmlns="" xmlns:a16="http://schemas.microsoft.com/office/drawing/2014/main" id="{9ACB4F8E-70E5-42CE-A4F3-381D8EA802AE}"/>
              </a:ext>
            </a:extLst>
          </p:cNvPr>
          <p:cNvGrpSpPr/>
          <p:nvPr/>
        </p:nvGrpSpPr>
        <p:grpSpPr>
          <a:xfrm flipH="1">
            <a:off x="8794268" y="1081661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38" name="Freeform 3">
              <a:extLst>
                <a:ext uri="{FF2B5EF4-FFF2-40B4-BE49-F238E27FC236}">
                  <a16:creationId xmlns="" xmlns:a16="http://schemas.microsoft.com/office/drawing/2014/main" id="{23AF24CF-1180-4B3E-9E76-3A53BF016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39" name="Freeform 4">
              <a:extLst>
                <a:ext uri="{FF2B5EF4-FFF2-40B4-BE49-F238E27FC236}">
                  <a16:creationId xmlns="" xmlns:a16="http://schemas.microsoft.com/office/drawing/2014/main" id="{9E7EA750-E5EB-4DBC-9321-D6BF58C62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40" name="Group 30">
            <a:extLst>
              <a:ext uri="{FF2B5EF4-FFF2-40B4-BE49-F238E27FC236}">
                <a16:creationId xmlns="" xmlns:a16="http://schemas.microsoft.com/office/drawing/2014/main" id="{2C849CFA-C26B-4B08-847C-47E2AE5C4853}"/>
              </a:ext>
            </a:extLst>
          </p:cNvPr>
          <p:cNvGrpSpPr/>
          <p:nvPr/>
        </p:nvGrpSpPr>
        <p:grpSpPr>
          <a:xfrm flipH="1">
            <a:off x="7966183" y="967658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41" name="Freeform 3">
              <a:extLst>
                <a:ext uri="{FF2B5EF4-FFF2-40B4-BE49-F238E27FC236}">
                  <a16:creationId xmlns="" xmlns:a16="http://schemas.microsoft.com/office/drawing/2014/main" id="{20EB2AE4-9A8F-4791-9D56-3FA9D971E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42" name="Freeform 4">
              <a:extLst>
                <a:ext uri="{FF2B5EF4-FFF2-40B4-BE49-F238E27FC236}">
                  <a16:creationId xmlns="" xmlns:a16="http://schemas.microsoft.com/office/drawing/2014/main" id="{FF9716C7-2169-4F7F-A300-A391A5F52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43" name="Group 33">
            <a:extLst>
              <a:ext uri="{FF2B5EF4-FFF2-40B4-BE49-F238E27FC236}">
                <a16:creationId xmlns="" xmlns:a16="http://schemas.microsoft.com/office/drawing/2014/main" id="{D5A2ED5F-F77E-4345-AD53-EF292B93C99A}"/>
              </a:ext>
            </a:extLst>
          </p:cNvPr>
          <p:cNvGrpSpPr/>
          <p:nvPr/>
        </p:nvGrpSpPr>
        <p:grpSpPr>
          <a:xfrm flipH="1">
            <a:off x="8489784" y="9676581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44" name="Freeform 3">
              <a:extLst>
                <a:ext uri="{FF2B5EF4-FFF2-40B4-BE49-F238E27FC236}">
                  <a16:creationId xmlns="" xmlns:a16="http://schemas.microsoft.com/office/drawing/2014/main" id="{EED2D600-DCEC-48FE-B71A-8DCC73AC4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45" name="Freeform 4">
              <a:extLst>
                <a:ext uri="{FF2B5EF4-FFF2-40B4-BE49-F238E27FC236}">
                  <a16:creationId xmlns="" xmlns:a16="http://schemas.microsoft.com/office/drawing/2014/main" id="{27886D39-F748-4FA5-ADFC-D062B2FB5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pSp>
        <p:nvGrpSpPr>
          <p:cNvPr id="46" name="Group 36">
            <a:extLst>
              <a:ext uri="{FF2B5EF4-FFF2-40B4-BE49-F238E27FC236}">
                <a16:creationId xmlns="" xmlns:a16="http://schemas.microsoft.com/office/drawing/2014/main" id="{74EB1D9F-B4A8-43C5-974E-737746121FB2}"/>
              </a:ext>
            </a:extLst>
          </p:cNvPr>
          <p:cNvGrpSpPr/>
          <p:nvPr/>
        </p:nvGrpSpPr>
        <p:grpSpPr>
          <a:xfrm flipH="1">
            <a:off x="8237386" y="8635590"/>
            <a:ext cx="318693" cy="831298"/>
            <a:chOff x="2323306" y="2203133"/>
            <a:chExt cx="979488" cy="2554287"/>
          </a:xfrm>
          <a:gradFill flip="none" rotWithShape="1">
            <a:gsLst>
              <a:gs pos="0">
                <a:srgbClr val="43C1C5">
                  <a:shade val="30000"/>
                  <a:satMod val="115000"/>
                </a:srgbClr>
              </a:gs>
              <a:gs pos="50000">
                <a:srgbClr val="43C1C5">
                  <a:shade val="67500"/>
                  <a:satMod val="115000"/>
                </a:srgbClr>
              </a:gs>
              <a:gs pos="100000">
                <a:srgbClr val="43C1C5">
                  <a:shade val="100000"/>
                  <a:satMod val="115000"/>
                </a:srgbClr>
              </a:gs>
            </a:gsLst>
            <a:lin ang="5400000" scaled="1"/>
            <a:tileRect/>
          </a:gradFill>
        </p:grpSpPr>
        <p:sp>
          <p:nvSpPr>
            <p:cNvPr id="47" name="Freeform 3">
              <a:extLst>
                <a:ext uri="{FF2B5EF4-FFF2-40B4-BE49-F238E27FC236}">
                  <a16:creationId xmlns="" xmlns:a16="http://schemas.microsoft.com/office/drawing/2014/main" id="{CC9C21D0-6E4A-4BDD-807D-E36AE64D2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3306" y="2720658"/>
              <a:ext cx="979488" cy="2036762"/>
            </a:xfrm>
            <a:custGeom>
              <a:avLst/>
              <a:gdLst>
                <a:gd name="T0" fmla="*/ 2093 w 2719"/>
                <a:gd name="T1" fmla="*/ 0 h 5657"/>
                <a:gd name="T2" fmla="*/ 2093 w 2719"/>
                <a:gd name="T3" fmla="*/ 0 h 5657"/>
                <a:gd name="T4" fmla="*/ 625 w 2719"/>
                <a:gd name="T5" fmla="*/ 0 h 5657"/>
                <a:gd name="T6" fmla="*/ 0 w 2719"/>
                <a:gd name="T7" fmla="*/ 625 h 5657"/>
                <a:gd name="T8" fmla="*/ 0 w 2719"/>
                <a:gd name="T9" fmla="*/ 2499 h 5657"/>
                <a:gd name="T10" fmla="*/ 250 w 2719"/>
                <a:gd name="T11" fmla="*/ 2718 h 5657"/>
                <a:gd name="T12" fmla="*/ 468 w 2719"/>
                <a:gd name="T13" fmla="*/ 2499 h 5657"/>
                <a:gd name="T14" fmla="*/ 468 w 2719"/>
                <a:gd name="T15" fmla="*/ 1032 h 5657"/>
                <a:gd name="T16" fmla="*/ 531 w 2719"/>
                <a:gd name="T17" fmla="*/ 938 h 5657"/>
                <a:gd name="T18" fmla="*/ 625 w 2719"/>
                <a:gd name="T19" fmla="*/ 1032 h 5657"/>
                <a:gd name="T20" fmla="*/ 625 w 2719"/>
                <a:gd name="T21" fmla="*/ 2781 h 5657"/>
                <a:gd name="T22" fmla="*/ 625 w 2719"/>
                <a:gd name="T23" fmla="*/ 3093 h 5657"/>
                <a:gd name="T24" fmla="*/ 625 w 2719"/>
                <a:gd name="T25" fmla="*/ 5312 h 5657"/>
                <a:gd name="T26" fmla="*/ 937 w 2719"/>
                <a:gd name="T27" fmla="*/ 5656 h 5657"/>
                <a:gd name="T28" fmla="*/ 937 w 2719"/>
                <a:gd name="T29" fmla="*/ 5656 h 5657"/>
                <a:gd name="T30" fmla="*/ 1218 w 2719"/>
                <a:gd name="T31" fmla="*/ 5312 h 5657"/>
                <a:gd name="T32" fmla="*/ 1218 w 2719"/>
                <a:gd name="T33" fmla="*/ 3156 h 5657"/>
                <a:gd name="T34" fmla="*/ 1375 w 2719"/>
                <a:gd name="T35" fmla="*/ 3031 h 5657"/>
                <a:gd name="T36" fmla="*/ 1531 w 2719"/>
                <a:gd name="T37" fmla="*/ 3156 h 5657"/>
                <a:gd name="T38" fmla="*/ 1531 w 2719"/>
                <a:gd name="T39" fmla="*/ 5312 h 5657"/>
                <a:gd name="T40" fmla="*/ 1781 w 2719"/>
                <a:gd name="T41" fmla="*/ 5656 h 5657"/>
                <a:gd name="T42" fmla="*/ 1781 w 2719"/>
                <a:gd name="T43" fmla="*/ 5656 h 5657"/>
                <a:gd name="T44" fmla="*/ 2093 w 2719"/>
                <a:gd name="T45" fmla="*/ 5312 h 5657"/>
                <a:gd name="T46" fmla="*/ 2093 w 2719"/>
                <a:gd name="T47" fmla="*/ 3093 h 5657"/>
                <a:gd name="T48" fmla="*/ 2093 w 2719"/>
                <a:gd name="T49" fmla="*/ 2781 h 5657"/>
                <a:gd name="T50" fmla="*/ 2093 w 2719"/>
                <a:gd name="T51" fmla="*/ 1032 h 5657"/>
                <a:gd name="T52" fmla="*/ 2218 w 2719"/>
                <a:gd name="T53" fmla="*/ 938 h 5657"/>
                <a:gd name="T54" fmla="*/ 2250 w 2719"/>
                <a:gd name="T55" fmla="*/ 1032 h 5657"/>
                <a:gd name="T56" fmla="*/ 2250 w 2719"/>
                <a:gd name="T57" fmla="*/ 2499 h 5657"/>
                <a:gd name="T58" fmla="*/ 2468 w 2719"/>
                <a:gd name="T59" fmla="*/ 2718 h 5657"/>
                <a:gd name="T60" fmla="*/ 2718 w 2719"/>
                <a:gd name="T61" fmla="*/ 2499 h 5657"/>
                <a:gd name="T62" fmla="*/ 2718 w 2719"/>
                <a:gd name="T63" fmla="*/ 625 h 5657"/>
                <a:gd name="T64" fmla="*/ 2093 w 2719"/>
                <a:gd name="T65" fmla="*/ 0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9" h="5657">
                  <a:moveTo>
                    <a:pt x="2093" y="0"/>
                  </a:moveTo>
                  <a:lnTo>
                    <a:pt x="2093" y="0"/>
                  </a:lnTo>
                  <a:cubicBezTo>
                    <a:pt x="625" y="0"/>
                    <a:pt x="625" y="0"/>
                    <a:pt x="625" y="0"/>
                  </a:cubicBezTo>
                  <a:cubicBezTo>
                    <a:pt x="218" y="0"/>
                    <a:pt x="0" y="188"/>
                    <a:pt x="0" y="625"/>
                  </a:cubicBezTo>
                  <a:cubicBezTo>
                    <a:pt x="0" y="2499"/>
                    <a:pt x="0" y="2499"/>
                    <a:pt x="0" y="2499"/>
                  </a:cubicBezTo>
                  <a:cubicBezTo>
                    <a:pt x="0" y="2624"/>
                    <a:pt x="93" y="2718"/>
                    <a:pt x="250" y="2718"/>
                  </a:cubicBezTo>
                  <a:cubicBezTo>
                    <a:pt x="375" y="2718"/>
                    <a:pt x="468" y="2624"/>
                    <a:pt x="468" y="2499"/>
                  </a:cubicBezTo>
                  <a:cubicBezTo>
                    <a:pt x="468" y="2499"/>
                    <a:pt x="468" y="1188"/>
                    <a:pt x="468" y="1032"/>
                  </a:cubicBezTo>
                  <a:cubicBezTo>
                    <a:pt x="468" y="938"/>
                    <a:pt x="531" y="938"/>
                    <a:pt x="531" y="938"/>
                  </a:cubicBezTo>
                  <a:cubicBezTo>
                    <a:pt x="593" y="938"/>
                    <a:pt x="625" y="938"/>
                    <a:pt x="625" y="1032"/>
                  </a:cubicBezTo>
                  <a:cubicBezTo>
                    <a:pt x="625" y="1188"/>
                    <a:pt x="625" y="2249"/>
                    <a:pt x="625" y="2781"/>
                  </a:cubicBezTo>
                  <a:cubicBezTo>
                    <a:pt x="625" y="3093"/>
                    <a:pt x="625" y="3093"/>
                    <a:pt x="625" y="3093"/>
                  </a:cubicBezTo>
                  <a:cubicBezTo>
                    <a:pt x="625" y="5312"/>
                    <a:pt x="625" y="5312"/>
                    <a:pt x="625" y="5312"/>
                  </a:cubicBezTo>
                  <a:cubicBezTo>
                    <a:pt x="625" y="5468"/>
                    <a:pt x="781" y="5656"/>
                    <a:pt x="937" y="5656"/>
                  </a:cubicBezTo>
                  <a:lnTo>
                    <a:pt x="937" y="5656"/>
                  </a:lnTo>
                  <a:cubicBezTo>
                    <a:pt x="1093" y="5656"/>
                    <a:pt x="1218" y="5468"/>
                    <a:pt x="1218" y="5312"/>
                  </a:cubicBezTo>
                  <a:cubicBezTo>
                    <a:pt x="1218" y="5312"/>
                    <a:pt x="1218" y="3249"/>
                    <a:pt x="1218" y="3156"/>
                  </a:cubicBezTo>
                  <a:cubicBezTo>
                    <a:pt x="1218" y="3031"/>
                    <a:pt x="1250" y="3031"/>
                    <a:pt x="1375" y="3031"/>
                  </a:cubicBezTo>
                  <a:cubicBezTo>
                    <a:pt x="1406" y="3031"/>
                    <a:pt x="1531" y="3031"/>
                    <a:pt x="1531" y="3156"/>
                  </a:cubicBezTo>
                  <a:cubicBezTo>
                    <a:pt x="1531" y="3249"/>
                    <a:pt x="1531" y="5312"/>
                    <a:pt x="1531" y="5312"/>
                  </a:cubicBezTo>
                  <a:cubicBezTo>
                    <a:pt x="1531" y="5468"/>
                    <a:pt x="1562" y="5656"/>
                    <a:pt x="1781" y="5656"/>
                  </a:cubicBezTo>
                  <a:lnTo>
                    <a:pt x="1781" y="5656"/>
                  </a:lnTo>
                  <a:cubicBezTo>
                    <a:pt x="1937" y="5656"/>
                    <a:pt x="2093" y="5468"/>
                    <a:pt x="2093" y="5312"/>
                  </a:cubicBezTo>
                  <a:cubicBezTo>
                    <a:pt x="2093" y="3093"/>
                    <a:pt x="2093" y="3093"/>
                    <a:pt x="2093" y="3093"/>
                  </a:cubicBezTo>
                  <a:cubicBezTo>
                    <a:pt x="2093" y="2781"/>
                    <a:pt x="2093" y="2781"/>
                    <a:pt x="2093" y="2781"/>
                  </a:cubicBezTo>
                  <a:cubicBezTo>
                    <a:pt x="2093" y="2249"/>
                    <a:pt x="2093" y="1188"/>
                    <a:pt x="2093" y="1032"/>
                  </a:cubicBezTo>
                  <a:cubicBezTo>
                    <a:pt x="2093" y="938"/>
                    <a:pt x="2156" y="938"/>
                    <a:pt x="2218" y="938"/>
                  </a:cubicBezTo>
                  <a:cubicBezTo>
                    <a:pt x="2218" y="938"/>
                    <a:pt x="2250" y="938"/>
                    <a:pt x="2250" y="1032"/>
                  </a:cubicBezTo>
                  <a:cubicBezTo>
                    <a:pt x="2250" y="1188"/>
                    <a:pt x="2250" y="2499"/>
                    <a:pt x="2250" y="2499"/>
                  </a:cubicBezTo>
                  <a:cubicBezTo>
                    <a:pt x="2250" y="2624"/>
                    <a:pt x="2375" y="2718"/>
                    <a:pt x="2468" y="2718"/>
                  </a:cubicBezTo>
                  <a:cubicBezTo>
                    <a:pt x="2562" y="2718"/>
                    <a:pt x="2718" y="2624"/>
                    <a:pt x="2718" y="2499"/>
                  </a:cubicBezTo>
                  <a:cubicBezTo>
                    <a:pt x="2718" y="625"/>
                    <a:pt x="2718" y="625"/>
                    <a:pt x="2718" y="625"/>
                  </a:cubicBezTo>
                  <a:cubicBezTo>
                    <a:pt x="2718" y="188"/>
                    <a:pt x="2531" y="0"/>
                    <a:pt x="209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  <p:sp>
          <p:nvSpPr>
            <p:cNvPr id="48" name="Freeform 4">
              <a:extLst>
                <a:ext uri="{FF2B5EF4-FFF2-40B4-BE49-F238E27FC236}">
                  <a16:creationId xmlns="" xmlns:a16="http://schemas.microsoft.com/office/drawing/2014/main" id="{DCBFC3DF-884A-485C-ACAB-D4226C9A0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519" y="2203133"/>
              <a:ext cx="382587" cy="360362"/>
            </a:xfrm>
            <a:custGeom>
              <a:avLst/>
              <a:gdLst>
                <a:gd name="T0" fmla="*/ 532 w 1064"/>
                <a:gd name="T1" fmla="*/ 0 h 1001"/>
                <a:gd name="T2" fmla="*/ 532 w 1064"/>
                <a:gd name="T3" fmla="*/ 0 h 1001"/>
                <a:gd name="T4" fmla="*/ 0 w 1064"/>
                <a:gd name="T5" fmla="*/ 531 h 1001"/>
                <a:gd name="T6" fmla="*/ 532 w 1064"/>
                <a:gd name="T7" fmla="*/ 1000 h 1001"/>
                <a:gd name="T8" fmla="*/ 1063 w 1064"/>
                <a:gd name="T9" fmla="*/ 531 h 1001"/>
                <a:gd name="T10" fmla="*/ 532 w 1064"/>
                <a:gd name="T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4" h="1001">
                  <a:moveTo>
                    <a:pt x="532" y="0"/>
                  </a:moveTo>
                  <a:lnTo>
                    <a:pt x="532" y="0"/>
                  </a:lnTo>
                  <a:cubicBezTo>
                    <a:pt x="219" y="0"/>
                    <a:pt x="0" y="219"/>
                    <a:pt x="0" y="531"/>
                  </a:cubicBezTo>
                  <a:cubicBezTo>
                    <a:pt x="0" y="812"/>
                    <a:pt x="219" y="1000"/>
                    <a:pt x="532" y="1000"/>
                  </a:cubicBezTo>
                  <a:cubicBezTo>
                    <a:pt x="782" y="1000"/>
                    <a:pt x="1063" y="812"/>
                    <a:pt x="1063" y="531"/>
                  </a:cubicBezTo>
                  <a:cubicBezTo>
                    <a:pt x="1063" y="219"/>
                    <a:pt x="782" y="0"/>
                    <a:pt x="53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Lato Light"/>
              </a:endParaRPr>
            </a:p>
          </p:txBody>
        </p:sp>
      </p:grpSp>
      <p:graphicFrame>
        <p:nvGraphicFramePr>
          <p:cNvPr id="49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3048403"/>
              </p:ext>
            </p:extLst>
          </p:nvPr>
        </p:nvGraphicFramePr>
        <p:xfrm>
          <a:off x="14317350" y="8694230"/>
          <a:ext cx="11049001" cy="5765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3802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4" y="1581567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38600" y="274652"/>
            <a:ext cx="13883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Посещения по ОМС 2023-2024 год</a:t>
            </a:r>
            <a:endParaRPr lang="ru-RU" sz="4400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="" xmlns:a16="http://schemas.microsoft.com/office/drawing/2014/main" id="{2EB0F73F-3024-4FE5-94A6-E2BCC02E68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7626055"/>
              </p:ext>
            </p:extLst>
          </p:nvPr>
        </p:nvGraphicFramePr>
        <p:xfrm>
          <a:off x="2904140" y="2733626"/>
          <a:ext cx="18538042" cy="9794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2943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945" y="303681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863459" y="888596"/>
            <a:ext cx="72544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Реализуемые проекты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188409"/>
              </p:ext>
            </p:extLst>
          </p:nvPr>
        </p:nvGraphicFramePr>
        <p:xfrm>
          <a:off x="1938527" y="3051788"/>
          <a:ext cx="12006073" cy="851319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0060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67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kern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Проводятся</a:t>
                      </a:r>
                      <a:endParaRPr lang="ru-RU" sz="36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0207">
                <a:tc>
                  <a:txBody>
                    <a:bodyPr/>
                    <a:lstStyle/>
                    <a:p>
                      <a:pPr marL="0" marR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Диспансерное</a:t>
                      </a:r>
                      <a:r>
                        <a:rPr lang="ru-RU" sz="3200" baseline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наблюдение, </a:t>
                      </a:r>
                      <a:r>
                        <a:rPr lang="ru-RU" sz="3200" baseline="0" dirty="0" err="1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проактивное</a:t>
                      </a:r>
                      <a:r>
                        <a:rPr lang="ru-RU" sz="3200" baseline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диспансерное наблюдение</a:t>
                      </a: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14546">
                <a:tc>
                  <a:txBody>
                    <a:bodyPr/>
                    <a:lstStyle/>
                    <a:p>
                      <a:pPr marL="0" marR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Диспансеризация</a:t>
                      </a:r>
                      <a:r>
                        <a:rPr lang="ru-RU" sz="3200" kern="1200" baseline="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 профилактические медицинские осмотры, углубленная диспансеризация, </a:t>
                      </a: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Диспансеризация для оценки репродуктивного здоровья</a:t>
                      </a: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91172">
                <a:tc>
                  <a:txBody>
                    <a:bodyPr/>
                    <a:lstStyle/>
                    <a:p>
                      <a:pPr marL="0" marR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Школа сахарного диабета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910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Проект «Московское долголетие»</a:t>
                      </a: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491098">
                <a:tc>
                  <a:txBody>
                    <a:bodyPr/>
                    <a:lstStyle/>
                    <a:p>
                      <a:pPr marL="0" marR="0" indent="0" algn="l" defTabSz="18284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Проект «</a:t>
                      </a:r>
                      <a:r>
                        <a:rPr lang="ru-RU" sz="3200" kern="1200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Онкопомощник</a:t>
                      </a:r>
                      <a:r>
                        <a:rPr lang="ru-RU" sz="3200" kern="1200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»</a:t>
                      </a: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7859" t="16937" r="29946" b="13904"/>
          <a:stretch/>
        </p:blipFill>
        <p:spPr>
          <a:xfrm>
            <a:off x="14362769" y="3300761"/>
            <a:ext cx="9545445" cy="711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4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xfrm>
            <a:off x="385761" y="0"/>
            <a:ext cx="24379238" cy="1371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58" y="504832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53412" y="1063159"/>
            <a:ext cx="9651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Проактивное</a:t>
            </a:r>
            <a:r>
              <a:rPr lang="ru-RU" sz="4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диспансерное наблюдение</a:t>
            </a:r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6091" y="2895759"/>
            <a:ext cx="983743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Лечащий врач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определяет необходимые обследования,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 формирует программу ПДН с электронными направлениями на исследования, консультации других специалистов,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определяет необходимую лекарственную терапию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 выписывает электронный рецепт на препараты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96151" y="2895759"/>
            <a:ext cx="12681137" cy="10618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Помощник врача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информирует пациентов о программе ПДН,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 сообщает о появлении изменений в ней по решению лечащего врача,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помогает пациентам планировать посещение поликлиники в рамках диагностики и лечения,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информирует пациента о перечне, сроках прохождения и правилах подготовки к лабораторным, инструментальным и аппаратным исследованиям,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 заполняет контрольную карту диспансерного наблюдения перед посещением пациента,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обеспечивает взаимодействие пациента с лечащим врачом и специалистами на основе информации о пациенте в системе ЕМИАС,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осуществляет общение с пациентами, в том числе для записи на прием,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/>
              <a:t>приглашает и записывает пациента на внеплановый диспансерный прием к ведущему врачу в случае выявления отклонений в анкете самоконтроля пациента в ЭМК, вызове скорой медицинской помощи, госпитализации.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94284" y="8235041"/>
            <a:ext cx="9300937" cy="4401205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9 нозологий ПДН: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сахарный диабет,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гиперхолестеринемия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артериальная гипертония,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ишемическая болезнь сердца (в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т.ч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. Инфаркт миокарда),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фибрилляция и трепетание предсердий,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хроническая сердечная недостаточность,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цереброваскулярные заболевания ( в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т.ч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ОНМК),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хроническая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обструктивная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болезнь легких,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язвенная болезнь. </a:t>
            </a:r>
          </a:p>
        </p:txBody>
      </p:sp>
    </p:spTree>
    <p:extLst>
      <p:ext uri="{BB962C8B-B14F-4D97-AF65-F5344CB8AC3E}">
        <p14:creationId xmlns:p14="http://schemas.microsoft.com/office/powerpoint/2010/main" val="188541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" b="5490"/>
          <a:stretch>
            <a:fillRect/>
          </a:stretch>
        </p:blipFill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5" y="483345"/>
            <a:ext cx="1886097" cy="18860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51929" y="1041672"/>
            <a:ext cx="142529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Диспансерный учет (число заболеваний)</a:t>
            </a:r>
            <a:endParaRPr lang="ru-RU" sz="4400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836052"/>
              </p:ext>
            </p:extLst>
          </p:nvPr>
        </p:nvGraphicFramePr>
        <p:xfrm>
          <a:off x="2374891" y="2580005"/>
          <a:ext cx="19238199" cy="10618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5758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4384</TotalTime>
  <Words>2086</Words>
  <Application>Microsoft Office PowerPoint</Application>
  <PresentationFormat>Произвольный</PresentationFormat>
  <Paragraphs>415</Paragraphs>
  <Slides>38</Slides>
  <Notes>38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8" baseType="lpstr">
      <vt:lpstr>Arial</vt:lpstr>
      <vt:lpstr>Calibri</vt:lpstr>
      <vt:lpstr>Lato Light</vt:lpstr>
      <vt:lpstr>Open Sans</vt:lpstr>
      <vt:lpstr>Open Sans Light</vt:lpstr>
      <vt:lpstr>Tw Cen MT</vt:lpstr>
      <vt:lpstr>Tw Cen MT Condensed</vt:lpstr>
      <vt:lpstr>Wingdings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Septiandika Pratama</dc:creator>
  <cp:lastModifiedBy>Statist</cp:lastModifiedBy>
  <cp:revision>244</cp:revision>
  <cp:lastPrinted>2025-01-29T11:52:24Z</cp:lastPrinted>
  <dcterms:created xsi:type="dcterms:W3CDTF">2019-03-14T23:44:23Z</dcterms:created>
  <dcterms:modified xsi:type="dcterms:W3CDTF">2025-02-12T08:44:43Z</dcterms:modified>
</cp:coreProperties>
</file>