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2" r:id="rId2"/>
    <p:sldMasterId id="2147483674" r:id="rId3"/>
    <p:sldMasterId id="2147483686" r:id="rId4"/>
  </p:sldMasterIdLst>
  <p:notesMasterIdLst>
    <p:notesMasterId r:id="rId27"/>
  </p:notesMasterIdLst>
  <p:sldIdLst>
    <p:sldId id="315" r:id="rId5"/>
    <p:sldId id="316" r:id="rId6"/>
    <p:sldId id="299" r:id="rId7"/>
    <p:sldId id="318" r:id="rId8"/>
    <p:sldId id="258" r:id="rId9"/>
    <p:sldId id="302" r:id="rId10"/>
    <p:sldId id="308" r:id="rId11"/>
    <p:sldId id="312" r:id="rId12"/>
    <p:sldId id="328" r:id="rId13"/>
    <p:sldId id="273" r:id="rId14"/>
    <p:sldId id="309" r:id="rId15"/>
    <p:sldId id="311" r:id="rId16"/>
    <p:sldId id="310" r:id="rId17"/>
    <p:sldId id="323" r:id="rId18"/>
    <p:sldId id="321" r:id="rId19"/>
    <p:sldId id="304" r:id="rId20"/>
    <p:sldId id="306" r:id="rId21"/>
    <p:sldId id="280" r:id="rId22"/>
    <p:sldId id="327" r:id="rId23"/>
    <p:sldId id="270" r:id="rId24"/>
    <p:sldId id="319" r:id="rId25"/>
    <p:sldId id="300" r:id="rId26"/>
  </p:sldIdLst>
  <p:sldSz cx="12801600" cy="9601200" type="A3"/>
  <p:notesSz cx="6792913" cy="9925050"/>
  <p:defaultTextStyle>
    <a:defPPr>
      <a:defRPr lang="en-US"/>
    </a:defPPr>
    <a:lvl1pPr marL="0" algn="l" defTabSz="4571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35" algn="l" defTabSz="4571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69" algn="l" defTabSz="4571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05" algn="l" defTabSz="4571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41" algn="l" defTabSz="4571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76" algn="l" defTabSz="4571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12" algn="l" defTabSz="4571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947" algn="l" defTabSz="4571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081" algn="l" defTabSz="45713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12FF142-ABAB-479A-A0BD-24577BB52F4B}">
          <p14:sldIdLst>
            <p14:sldId id="315"/>
            <p14:sldId id="316"/>
            <p14:sldId id="299"/>
            <p14:sldId id="318"/>
            <p14:sldId id="258"/>
            <p14:sldId id="302"/>
            <p14:sldId id="308"/>
            <p14:sldId id="312"/>
            <p14:sldId id="328"/>
            <p14:sldId id="273"/>
            <p14:sldId id="309"/>
            <p14:sldId id="311"/>
            <p14:sldId id="310"/>
            <p14:sldId id="323"/>
            <p14:sldId id="321"/>
            <p14:sldId id="304"/>
            <p14:sldId id="306"/>
            <p14:sldId id="280"/>
            <p14:sldId id="327"/>
            <p14:sldId id="270"/>
            <p14:sldId id="319"/>
          </p14:sldIdLst>
        </p14:section>
        <p14:section name="Раздел без заголовка" id="{93D223AC-B4AD-4E8F-B7C1-24570A4B33CE}">
          <p14:sldIdLst>
            <p14:sldId id="30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024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CEF3FA"/>
    <a:srgbClr val="4170CF"/>
    <a:srgbClr val="E4FAE2"/>
    <a:srgbClr val="C8F5C3"/>
    <a:srgbClr val="4260CE"/>
    <a:srgbClr val="00BEA4"/>
    <a:srgbClr val="FF6600"/>
    <a:srgbClr val="94AFE4"/>
    <a:srgbClr val="D05F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82" autoAdjust="0"/>
    <p:restoredTop sz="94660" autoAdjust="0"/>
  </p:normalViewPr>
  <p:slideViewPr>
    <p:cSldViewPr snapToGrid="0">
      <p:cViewPr varScale="1">
        <p:scale>
          <a:sx n="80" d="100"/>
          <a:sy n="80" d="100"/>
        </p:scale>
        <p:origin x="1398" y="102"/>
      </p:cViewPr>
      <p:guideLst>
        <p:guide orient="horz" pos="3024"/>
        <p:guide pos="4032"/>
      </p:guideLst>
    </p:cSldViewPr>
  </p:slideViewPr>
  <p:outlineViewPr>
    <p:cViewPr>
      <p:scale>
        <a:sx n="33" d="100"/>
        <a:sy n="33" d="100"/>
      </p:scale>
      <p:origin x="0" y="516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336" cy="496729"/>
          </a:xfrm>
          <a:prstGeom prst="rect">
            <a:avLst/>
          </a:prstGeom>
        </p:spPr>
        <p:txBody>
          <a:bodyPr vert="horz" lIns="91394" tIns="45697" rIns="91394" bIns="4569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6991" y="0"/>
            <a:ext cx="2944336" cy="496729"/>
          </a:xfrm>
          <a:prstGeom prst="rect">
            <a:avLst/>
          </a:prstGeom>
        </p:spPr>
        <p:txBody>
          <a:bodyPr vert="horz" lIns="91394" tIns="45697" rIns="91394" bIns="45697" rtlCol="0"/>
          <a:lstStyle>
            <a:lvl1pPr algn="r">
              <a:defRPr sz="1200"/>
            </a:lvl1pPr>
          </a:lstStyle>
          <a:p>
            <a:fld id="{08CC169D-26E6-4346-A4B1-45D1521A7F68}" type="datetimeFigureOut">
              <a:rPr lang="ru-RU" smtClean="0"/>
              <a:t>07.02.2025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0937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94" tIns="45697" rIns="91394" bIns="45697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974" y="4714955"/>
            <a:ext cx="5434965" cy="4465796"/>
          </a:xfrm>
          <a:prstGeom prst="rect">
            <a:avLst/>
          </a:prstGeom>
        </p:spPr>
        <p:txBody>
          <a:bodyPr vert="horz" lIns="91394" tIns="45697" rIns="91394" bIns="45697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6734"/>
            <a:ext cx="2944336" cy="496729"/>
          </a:xfrm>
          <a:prstGeom prst="rect">
            <a:avLst/>
          </a:prstGeom>
        </p:spPr>
        <p:txBody>
          <a:bodyPr vert="horz" lIns="91394" tIns="45697" rIns="91394" bIns="4569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6991" y="9426734"/>
            <a:ext cx="2944336" cy="496729"/>
          </a:xfrm>
          <a:prstGeom prst="rect">
            <a:avLst/>
          </a:prstGeom>
        </p:spPr>
        <p:txBody>
          <a:bodyPr vert="horz" lIns="91394" tIns="45697" rIns="91394" bIns="45697" rtlCol="0" anchor="b"/>
          <a:lstStyle>
            <a:lvl1pPr algn="r">
              <a:defRPr sz="1200"/>
            </a:lvl1pPr>
          </a:lstStyle>
          <a:p>
            <a:fld id="{6E848E49-E1BC-4FD4-8653-3B8B6D7BCD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287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5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69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05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41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76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12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47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81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4538"/>
            <a:ext cx="4960937" cy="3721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B7D56-94D9-4205-87E3-107C3501101B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079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4538"/>
            <a:ext cx="4960937" cy="3721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B7D56-94D9-4205-87E3-107C3501101B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184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3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400"/>
            </a:lvl1pPr>
            <a:lvl2pPr marL="639990" indent="0" algn="ctr">
              <a:buNone/>
              <a:defRPr sz="2800"/>
            </a:lvl2pPr>
            <a:lvl3pPr marL="1279980" indent="0" algn="ctr">
              <a:buNone/>
              <a:defRPr sz="2500"/>
            </a:lvl3pPr>
            <a:lvl4pPr marL="1919968" indent="0" algn="ctr">
              <a:buNone/>
              <a:defRPr sz="2200"/>
            </a:lvl4pPr>
            <a:lvl5pPr marL="2559957" indent="0" algn="ctr">
              <a:buNone/>
              <a:defRPr sz="2200"/>
            </a:lvl5pPr>
            <a:lvl6pPr marL="3199947" indent="0" algn="ctr">
              <a:buNone/>
              <a:defRPr sz="2200"/>
            </a:lvl6pPr>
            <a:lvl7pPr marL="3839935" indent="0" algn="ctr">
              <a:buNone/>
              <a:defRPr sz="2200"/>
            </a:lvl7pPr>
            <a:lvl8pPr marL="4479925" indent="0" algn="ctr">
              <a:buNone/>
              <a:defRPr sz="2200"/>
            </a:lvl8pPr>
            <a:lvl9pPr marL="5119915" indent="0" algn="ctr">
              <a:buNone/>
              <a:defRPr sz="2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EF484-8ACD-47C4-B4E0-DC750FC02287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2818-EBE1-4828-8505-55B00A97CF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917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EF484-8ACD-47C4-B4E0-DC750FC02287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2818-EBE1-4828-8505-55B00A97CF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5904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EF484-8ACD-47C4-B4E0-DC750FC02287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2818-EBE1-4828-8505-55B00A97CF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91561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0200" y="1571308"/>
            <a:ext cx="9601200" cy="3342640"/>
          </a:xfrm>
        </p:spPr>
        <p:txBody>
          <a:bodyPr anchor="b"/>
          <a:lstStyle>
            <a:lvl1pPr algn="ctr">
              <a:defRPr sz="6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2500"/>
            </a:lvl1pPr>
            <a:lvl2pPr marL="479991" indent="0" algn="ctr">
              <a:buNone/>
              <a:defRPr sz="2100"/>
            </a:lvl2pPr>
            <a:lvl3pPr marL="959985" indent="0" algn="ctr">
              <a:buNone/>
              <a:defRPr sz="1900"/>
            </a:lvl3pPr>
            <a:lvl4pPr marL="1439976" indent="0" algn="ctr">
              <a:buNone/>
              <a:defRPr sz="1600"/>
            </a:lvl4pPr>
            <a:lvl5pPr marL="1919968" indent="0" algn="ctr">
              <a:buNone/>
              <a:defRPr sz="1600"/>
            </a:lvl5pPr>
            <a:lvl6pPr marL="2399961" indent="0" algn="ctr">
              <a:buNone/>
              <a:defRPr sz="1600"/>
            </a:lvl6pPr>
            <a:lvl7pPr marL="2879952" indent="0" algn="ctr">
              <a:buNone/>
              <a:defRPr sz="1600"/>
            </a:lvl7pPr>
            <a:lvl8pPr marL="3359944" indent="0" algn="ctr">
              <a:buNone/>
              <a:defRPr sz="1600"/>
            </a:lvl8pPr>
            <a:lvl9pPr marL="3839935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AD8BD-61AF-48BB-AC6C-FF85E0FB93B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576353" y="8898895"/>
            <a:ext cx="2880360" cy="511175"/>
          </a:xfrm>
        </p:spPr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553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BCD6-451F-427E-9E91-7C3CAFDDB88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576353" y="8898895"/>
            <a:ext cx="2880360" cy="511175"/>
          </a:xfrm>
        </p:spPr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786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 marL="47999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5998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43997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9199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3999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8799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3599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8399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F708B-C0D5-44CA-9420-C6B31521111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576353" y="8898895"/>
            <a:ext cx="2880360" cy="511175"/>
          </a:xfrm>
        </p:spPr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7049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92E37-1FDC-4A91-80AE-D3D4BD0CF3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4059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81778" y="2353628"/>
            <a:ext cx="5415676" cy="1153477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9991" indent="0">
              <a:buNone/>
              <a:defRPr sz="2100" b="1"/>
            </a:lvl2pPr>
            <a:lvl3pPr marL="959985" indent="0">
              <a:buNone/>
              <a:defRPr sz="1900" b="1"/>
            </a:lvl3pPr>
            <a:lvl4pPr marL="1439976" indent="0">
              <a:buNone/>
              <a:defRPr sz="1600" b="1"/>
            </a:lvl4pPr>
            <a:lvl5pPr marL="1919968" indent="0">
              <a:buNone/>
              <a:defRPr sz="1600" b="1"/>
            </a:lvl5pPr>
            <a:lvl6pPr marL="2399961" indent="0">
              <a:buNone/>
              <a:defRPr sz="1600" b="1"/>
            </a:lvl6pPr>
            <a:lvl7pPr marL="2879952" indent="0">
              <a:buNone/>
              <a:defRPr sz="1600" b="1"/>
            </a:lvl7pPr>
            <a:lvl8pPr marL="3359944" indent="0">
              <a:buNone/>
              <a:defRPr sz="1600" b="1"/>
            </a:lvl8pPr>
            <a:lvl9pPr marL="3839935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81778" y="3507105"/>
            <a:ext cx="5415676" cy="515842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80810" y="2353628"/>
            <a:ext cx="5442347" cy="1153477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9991" indent="0">
              <a:buNone/>
              <a:defRPr sz="2100" b="1"/>
            </a:lvl2pPr>
            <a:lvl3pPr marL="959985" indent="0">
              <a:buNone/>
              <a:defRPr sz="1900" b="1"/>
            </a:lvl3pPr>
            <a:lvl4pPr marL="1439976" indent="0">
              <a:buNone/>
              <a:defRPr sz="1600" b="1"/>
            </a:lvl4pPr>
            <a:lvl5pPr marL="1919968" indent="0">
              <a:buNone/>
              <a:defRPr sz="1600" b="1"/>
            </a:lvl5pPr>
            <a:lvl6pPr marL="2399961" indent="0">
              <a:buNone/>
              <a:defRPr sz="1600" b="1"/>
            </a:lvl6pPr>
            <a:lvl7pPr marL="2879952" indent="0">
              <a:buNone/>
              <a:defRPr sz="1600" b="1"/>
            </a:lvl7pPr>
            <a:lvl8pPr marL="3359944" indent="0">
              <a:buNone/>
              <a:defRPr sz="1600" b="1"/>
            </a:lvl8pPr>
            <a:lvl9pPr marL="3839935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80810" y="3507105"/>
            <a:ext cx="5442347" cy="515842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C647A-70F8-4B2D-B89B-BB59000189F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8332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D5E90-1241-4CF8-B095-839D662193A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622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F60F6-8CBD-4071-9F44-5EDF987D3B9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506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781" y="640080"/>
            <a:ext cx="4128849" cy="2240280"/>
          </a:xfrm>
        </p:spPr>
        <p:txBody>
          <a:bodyPr anchor="b"/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42347" y="1382400"/>
            <a:ext cx="6480810" cy="6823075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1781" y="2880360"/>
            <a:ext cx="4128849" cy="5336223"/>
          </a:xfrm>
        </p:spPr>
        <p:txBody>
          <a:bodyPr/>
          <a:lstStyle>
            <a:lvl1pPr marL="0" indent="0">
              <a:buNone/>
              <a:defRPr sz="1600"/>
            </a:lvl1pPr>
            <a:lvl2pPr marL="479991" indent="0">
              <a:buNone/>
              <a:defRPr sz="1400"/>
            </a:lvl2pPr>
            <a:lvl3pPr marL="959985" indent="0">
              <a:buNone/>
              <a:defRPr sz="1300"/>
            </a:lvl3pPr>
            <a:lvl4pPr marL="1439976" indent="0">
              <a:buNone/>
              <a:defRPr sz="1100"/>
            </a:lvl4pPr>
            <a:lvl5pPr marL="1919968" indent="0">
              <a:buNone/>
              <a:defRPr sz="1100"/>
            </a:lvl5pPr>
            <a:lvl6pPr marL="2399961" indent="0">
              <a:buNone/>
              <a:defRPr sz="1100"/>
            </a:lvl6pPr>
            <a:lvl7pPr marL="2879952" indent="0">
              <a:buNone/>
              <a:defRPr sz="1100"/>
            </a:lvl7pPr>
            <a:lvl8pPr marL="3359944" indent="0">
              <a:buNone/>
              <a:defRPr sz="1100"/>
            </a:lvl8pPr>
            <a:lvl9pPr marL="3839935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25213-8220-485D-BEA2-438CEDB9B6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256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EF484-8ACD-47C4-B4E0-DC750FC02287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2818-EBE1-4828-8505-55B00A97CF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2841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781" y="640080"/>
            <a:ext cx="4128849" cy="2240280"/>
          </a:xfrm>
        </p:spPr>
        <p:txBody>
          <a:bodyPr anchor="b"/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442347" y="1382400"/>
            <a:ext cx="6480810" cy="6823075"/>
          </a:xfrm>
        </p:spPr>
        <p:txBody>
          <a:bodyPr/>
          <a:lstStyle>
            <a:lvl1pPr marL="0" indent="0">
              <a:buNone/>
              <a:defRPr sz="3400"/>
            </a:lvl1pPr>
            <a:lvl2pPr marL="479991" indent="0">
              <a:buNone/>
              <a:defRPr sz="2900"/>
            </a:lvl2pPr>
            <a:lvl3pPr marL="959985" indent="0">
              <a:buNone/>
              <a:defRPr sz="2500"/>
            </a:lvl3pPr>
            <a:lvl4pPr marL="1439976" indent="0">
              <a:buNone/>
              <a:defRPr sz="2100"/>
            </a:lvl4pPr>
            <a:lvl5pPr marL="1919968" indent="0">
              <a:buNone/>
              <a:defRPr sz="2100"/>
            </a:lvl5pPr>
            <a:lvl6pPr marL="2399961" indent="0">
              <a:buNone/>
              <a:defRPr sz="2100"/>
            </a:lvl6pPr>
            <a:lvl7pPr marL="2879952" indent="0">
              <a:buNone/>
              <a:defRPr sz="2100"/>
            </a:lvl7pPr>
            <a:lvl8pPr marL="3359944" indent="0">
              <a:buNone/>
              <a:defRPr sz="2100"/>
            </a:lvl8pPr>
            <a:lvl9pPr marL="3839935" indent="0">
              <a:buNone/>
              <a:defRPr sz="2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1781" y="2880360"/>
            <a:ext cx="4128849" cy="5336223"/>
          </a:xfrm>
        </p:spPr>
        <p:txBody>
          <a:bodyPr/>
          <a:lstStyle>
            <a:lvl1pPr marL="0" indent="0">
              <a:buNone/>
              <a:defRPr sz="1600"/>
            </a:lvl1pPr>
            <a:lvl2pPr marL="479991" indent="0">
              <a:buNone/>
              <a:defRPr sz="1400"/>
            </a:lvl2pPr>
            <a:lvl3pPr marL="959985" indent="0">
              <a:buNone/>
              <a:defRPr sz="1300"/>
            </a:lvl3pPr>
            <a:lvl4pPr marL="1439976" indent="0">
              <a:buNone/>
              <a:defRPr sz="1100"/>
            </a:lvl4pPr>
            <a:lvl5pPr marL="1919968" indent="0">
              <a:buNone/>
              <a:defRPr sz="1100"/>
            </a:lvl5pPr>
            <a:lvl6pPr marL="2399961" indent="0">
              <a:buNone/>
              <a:defRPr sz="1100"/>
            </a:lvl6pPr>
            <a:lvl7pPr marL="2879952" indent="0">
              <a:buNone/>
              <a:defRPr sz="1100"/>
            </a:lvl7pPr>
            <a:lvl8pPr marL="3359944" indent="0">
              <a:buNone/>
              <a:defRPr sz="1100"/>
            </a:lvl8pPr>
            <a:lvl9pPr marL="3839935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B5165-AFDF-4E13-87F1-2CCC8C7FAE1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44937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21855-0717-47C6-8C99-E9EFB2F71A1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895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61145" y="511175"/>
            <a:ext cx="2760345" cy="81365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80110" y="511175"/>
            <a:ext cx="8121015" cy="813657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490E1-F5E3-4716-A3B7-38CAE80D11F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659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0200" y="1571308"/>
            <a:ext cx="9601200" cy="3342640"/>
          </a:xfrm>
        </p:spPr>
        <p:txBody>
          <a:bodyPr anchor="b"/>
          <a:lstStyle>
            <a:lvl1pPr algn="ctr">
              <a:defRPr sz="6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2500"/>
            </a:lvl1pPr>
            <a:lvl2pPr marL="479991" indent="0" algn="ctr">
              <a:buNone/>
              <a:defRPr sz="2100"/>
            </a:lvl2pPr>
            <a:lvl3pPr marL="959985" indent="0" algn="ctr">
              <a:buNone/>
              <a:defRPr sz="1900"/>
            </a:lvl3pPr>
            <a:lvl4pPr marL="1439976" indent="0" algn="ctr">
              <a:buNone/>
              <a:defRPr sz="1600"/>
            </a:lvl4pPr>
            <a:lvl5pPr marL="1919968" indent="0" algn="ctr">
              <a:buNone/>
              <a:defRPr sz="1600"/>
            </a:lvl5pPr>
            <a:lvl6pPr marL="2399961" indent="0" algn="ctr">
              <a:buNone/>
              <a:defRPr sz="1600"/>
            </a:lvl6pPr>
            <a:lvl7pPr marL="2879952" indent="0" algn="ctr">
              <a:buNone/>
              <a:defRPr sz="1600"/>
            </a:lvl7pPr>
            <a:lvl8pPr marL="3359944" indent="0" algn="ctr">
              <a:buNone/>
              <a:defRPr sz="1600"/>
            </a:lvl8pPr>
            <a:lvl9pPr marL="3839935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AD8BD-61AF-48BB-AC6C-FF85E0FB93B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576353" y="8898895"/>
            <a:ext cx="2880360" cy="511175"/>
          </a:xfrm>
        </p:spPr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7749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CBCD6-451F-427E-9E91-7C3CAFDDB88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576353" y="8898895"/>
            <a:ext cx="2880360" cy="511175"/>
          </a:xfrm>
        </p:spPr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1868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 marL="47999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5998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43997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9199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3999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87995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35994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83993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F708B-C0D5-44CA-9420-C6B31521111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576353" y="8898895"/>
            <a:ext cx="2880360" cy="511175"/>
          </a:xfrm>
        </p:spPr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7281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92E37-1FDC-4A91-80AE-D3D4BD0CF3C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7675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81778" y="2353628"/>
            <a:ext cx="5415676" cy="1153477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9991" indent="0">
              <a:buNone/>
              <a:defRPr sz="2100" b="1"/>
            </a:lvl2pPr>
            <a:lvl3pPr marL="959985" indent="0">
              <a:buNone/>
              <a:defRPr sz="1900" b="1"/>
            </a:lvl3pPr>
            <a:lvl4pPr marL="1439976" indent="0">
              <a:buNone/>
              <a:defRPr sz="1600" b="1"/>
            </a:lvl4pPr>
            <a:lvl5pPr marL="1919968" indent="0">
              <a:buNone/>
              <a:defRPr sz="1600" b="1"/>
            </a:lvl5pPr>
            <a:lvl6pPr marL="2399961" indent="0">
              <a:buNone/>
              <a:defRPr sz="1600" b="1"/>
            </a:lvl6pPr>
            <a:lvl7pPr marL="2879952" indent="0">
              <a:buNone/>
              <a:defRPr sz="1600" b="1"/>
            </a:lvl7pPr>
            <a:lvl8pPr marL="3359944" indent="0">
              <a:buNone/>
              <a:defRPr sz="1600" b="1"/>
            </a:lvl8pPr>
            <a:lvl9pPr marL="3839935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81778" y="3507105"/>
            <a:ext cx="5415676" cy="515842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80810" y="2353628"/>
            <a:ext cx="5442347" cy="1153477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9991" indent="0">
              <a:buNone/>
              <a:defRPr sz="2100" b="1"/>
            </a:lvl2pPr>
            <a:lvl3pPr marL="959985" indent="0">
              <a:buNone/>
              <a:defRPr sz="1900" b="1"/>
            </a:lvl3pPr>
            <a:lvl4pPr marL="1439976" indent="0">
              <a:buNone/>
              <a:defRPr sz="1600" b="1"/>
            </a:lvl4pPr>
            <a:lvl5pPr marL="1919968" indent="0">
              <a:buNone/>
              <a:defRPr sz="1600" b="1"/>
            </a:lvl5pPr>
            <a:lvl6pPr marL="2399961" indent="0">
              <a:buNone/>
              <a:defRPr sz="1600" b="1"/>
            </a:lvl6pPr>
            <a:lvl7pPr marL="2879952" indent="0">
              <a:buNone/>
              <a:defRPr sz="1600" b="1"/>
            </a:lvl7pPr>
            <a:lvl8pPr marL="3359944" indent="0">
              <a:buNone/>
              <a:defRPr sz="1600" b="1"/>
            </a:lvl8pPr>
            <a:lvl9pPr marL="3839935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80810" y="3507105"/>
            <a:ext cx="5442347" cy="515842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C647A-70F8-4B2D-B89B-BB59000189F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8057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D5E90-1241-4CF8-B095-839D662193A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4139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F60F6-8CBD-4071-9F44-5EDF987D3B9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053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3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400">
                <a:solidFill>
                  <a:schemeClr val="tx1"/>
                </a:solidFill>
              </a:defRPr>
            </a:lvl1pPr>
            <a:lvl2pPr marL="63999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7998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191996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55995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19994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38399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447992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11991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EF484-8ACD-47C4-B4E0-DC750FC02287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2818-EBE1-4828-8505-55B00A97CF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0777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781" y="640080"/>
            <a:ext cx="4128849" cy="2240280"/>
          </a:xfrm>
        </p:spPr>
        <p:txBody>
          <a:bodyPr anchor="b"/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42347" y="1382400"/>
            <a:ext cx="6480810" cy="6823075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1781" y="2880360"/>
            <a:ext cx="4128849" cy="5336223"/>
          </a:xfrm>
        </p:spPr>
        <p:txBody>
          <a:bodyPr/>
          <a:lstStyle>
            <a:lvl1pPr marL="0" indent="0">
              <a:buNone/>
              <a:defRPr sz="1600"/>
            </a:lvl1pPr>
            <a:lvl2pPr marL="479991" indent="0">
              <a:buNone/>
              <a:defRPr sz="1400"/>
            </a:lvl2pPr>
            <a:lvl3pPr marL="959985" indent="0">
              <a:buNone/>
              <a:defRPr sz="1300"/>
            </a:lvl3pPr>
            <a:lvl4pPr marL="1439976" indent="0">
              <a:buNone/>
              <a:defRPr sz="1100"/>
            </a:lvl4pPr>
            <a:lvl5pPr marL="1919968" indent="0">
              <a:buNone/>
              <a:defRPr sz="1100"/>
            </a:lvl5pPr>
            <a:lvl6pPr marL="2399961" indent="0">
              <a:buNone/>
              <a:defRPr sz="1100"/>
            </a:lvl6pPr>
            <a:lvl7pPr marL="2879952" indent="0">
              <a:buNone/>
              <a:defRPr sz="1100"/>
            </a:lvl7pPr>
            <a:lvl8pPr marL="3359944" indent="0">
              <a:buNone/>
              <a:defRPr sz="1100"/>
            </a:lvl8pPr>
            <a:lvl9pPr marL="3839935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25213-8220-485D-BEA2-438CEDB9B69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2394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1781" y="640080"/>
            <a:ext cx="4128849" cy="2240280"/>
          </a:xfrm>
        </p:spPr>
        <p:txBody>
          <a:bodyPr anchor="b"/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442347" y="1382400"/>
            <a:ext cx="6480810" cy="6823075"/>
          </a:xfrm>
        </p:spPr>
        <p:txBody>
          <a:bodyPr/>
          <a:lstStyle>
            <a:lvl1pPr marL="0" indent="0">
              <a:buNone/>
              <a:defRPr sz="3400"/>
            </a:lvl1pPr>
            <a:lvl2pPr marL="479991" indent="0">
              <a:buNone/>
              <a:defRPr sz="2900"/>
            </a:lvl2pPr>
            <a:lvl3pPr marL="959985" indent="0">
              <a:buNone/>
              <a:defRPr sz="2500"/>
            </a:lvl3pPr>
            <a:lvl4pPr marL="1439976" indent="0">
              <a:buNone/>
              <a:defRPr sz="2100"/>
            </a:lvl4pPr>
            <a:lvl5pPr marL="1919968" indent="0">
              <a:buNone/>
              <a:defRPr sz="2100"/>
            </a:lvl5pPr>
            <a:lvl6pPr marL="2399961" indent="0">
              <a:buNone/>
              <a:defRPr sz="2100"/>
            </a:lvl6pPr>
            <a:lvl7pPr marL="2879952" indent="0">
              <a:buNone/>
              <a:defRPr sz="2100"/>
            </a:lvl7pPr>
            <a:lvl8pPr marL="3359944" indent="0">
              <a:buNone/>
              <a:defRPr sz="2100"/>
            </a:lvl8pPr>
            <a:lvl9pPr marL="3839935" indent="0">
              <a:buNone/>
              <a:defRPr sz="2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81781" y="2880360"/>
            <a:ext cx="4128849" cy="5336223"/>
          </a:xfrm>
        </p:spPr>
        <p:txBody>
          <a:bodyPr/>
          <a:lstStyle>
            <a:lvl1pPr marL="0" indent="0">
              <a:buNone/>
              <a:defRPr sz="1600"/>
            </a:lvl1pPr>
            <a:lvl2pPr marL="479991" indent="0">
              <a:buNone/>
              <a:defRPr sz="1400"/>
            </a:lvl2pPr>
            <a:lvl3pPr marL="959985" indent="0">
              <a:buNone/>
              <a:defRPr sz="1300"/>
            </a:lvl3pPr>
            <a:lvl4pPr marL="1439976" indent="0">
              <a:buNone/>
              <a:defRPr sz="1100"/>
            </a:lvl4pPr>
            <a:lvl5pPr marL="1919968" indent="0">
              <a:buNone/>
              <a:defRPr sz="1100"/>
            </a:lvl5pPr>
            <a:lvl6pPr marL="2399961" indent="0">
              <a:buNone/>
              <a:defRPr sz="1100"/>
            </a:lvl6pPr>
            <a:lvl7pPr marL="2879952" indent="0">
              <a:buNone/>
              <a:defRPr sz="1100"/>
            </a:lvl7pPr>
            <a:lvl8pPr marL="3359944" indent="0">
              <a:buNone/>
              <a:defRPr sz="1100"/>
            </a:lvl8pPr>
            <a:lvl9pPr marL="3839935" indent="0">
              <a:buNone/>
              <a:defRPr sz="11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B5165-AFDF-4E13-87F1-2CCC8C7FAE1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9445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21855-0717-47C6-8C99-E9EFB2F71A1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2030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61145" y="511175"/>
            <a:ext cx="2760345" cy="81365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80110" y="511175"/>
            <a:ext cx="8121015" cy="813657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490E1-F5E3-4716-A3B7-38CAE80D11F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7517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D1AB43-986A-4C5E-8BB1-1B61A32BD8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571308"/>
            <a:ext cx="9601200" cy="3342640"/>
          </a:xfrm>
        </p:spPr>
        <p:txBody>
          <a:bodyPr anchor="b"/>
          <a:lstStyle>
            <a:lvl1pPr algn="ctr">
              <a:defRPr sz="7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8FB9468-7E68-4277-B55D-D05E79B6CB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2800"/>
            </a:lvl1pPr>
            <a:lvl2pPr marL="537667" indent="0" algn="ctr">
              <a:buNone/>
              <a:defRPr sz="2400"/>
            </a:lvl2pPr>
            <a:lvl3pPr marL="1075334" indent="0" algn="ctr">
              <a:buNone/>
              <a:defRPr sz="2100"/>
            </a:lvl3pPr>
            <a:lvl4pPr marL="1613002" indent="0" algn="ctr">
              <a:buNone/>
              <a:defRPr sz="1900"/>
            </a:lvl4pPr>
            <a:lvl5pPr marL="2150669" indent="0" algn="ctr">
              <a:buNone/>
              <a:defRPr sz="1900"/>
            </a:lvl5pPr>
            <a:lvl6pPr marL="2688336" indent="0" algn="ctr">
              <a:buNone/>
              <a:defRPr sz="1900"/>
            </a:lvl6pPr>
            <a:lvl7pPr marL="3226003" indent="0" algn="ctr">
              <a:buNone/>
              <a:defRPr sz="1900"/>
            </a:lvl7pPr>
            <a:lvl8pPr marL="3763670" indent="0" algn="ctr">
              <a:buNone/>
              <a:defRPr sz="1900"/>
            </a:lvl8pPr>
            <a:lvl9pPr marL="4301338" indent="0" algn="ctr">
              <a:buNone/>
              <a:defRPr sz="19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F7E0474-D7E6-434F-8EFF-7D57382CC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F3FD-DFAD-4F4A-9D7D-23C764F6BE5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A48EBF-31EF-4C5C-9E14-B6057C147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F337FC-6275-4868-B074-208A19DA6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B856-6BE6-4E4D-83DA-389349B30B3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29210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AEFFDD-45DA-4733-AC70-FDB22969F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990364-BEE7-423C-AF06-0C5187838E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97BB1A-0FD5-431B-B3DE-0EA63A753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F3FD-DFAD-4F4A-9D7D-23C764F6BE5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646CC9D-9AC9-4712-86A2-5E32B6A5A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95CA56-9F6B-4800-BDCE-7EE2EDE7F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B856-6BE6-4E4D-83DA-389349B30B3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7735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69DDC8-04DB-4097-A32D-FE27EED84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443" y="2393634"/>
            <a:ext cx="11041380" cy="3993832"/>
          </a:xfrm>
        </p:spPr>
        <p:txBody>
          <a:bodyPr anchor="b"/>
          <a:lstStyle>
            <a:lvl1pPr>
              <a:defRPr sz="7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B5B38D7-7FE2-4360-A81F-9200DD2176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3443" y="6425249"/>
            <a:ext cx="11041380" cy="2100262"/>
          </a:xfrm>
        </p:spPr>
        <p:txBody>
          <a:bodyPr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537667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7533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61300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15066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268833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2260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376367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30133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B229FA-4C4E-498B-8CA6-05D88D99D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F3FD-DFAD-4F4A-9D7D-23C764F6BE5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73EB25-C743-4BFB-940F-13AD49861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FD880A8-FF61-4962-A2DA-2797DDEFD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B856-6BE6-4E4D-83DA-389349B30B3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15973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F00C18-211C-462E-A3FF-F10213066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C692A3-C3F7-4DF3-BBE3-EFD94ED698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4AA76A1-67D5-4C09-9727-7C7FA9094B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479CAAE-0007-4E6F-831D-B0FF78950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F3FD-DFAD-4F4A-9D7D-23C764F6BE5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AEF33CB-EDBB-48BC-8276-32531132F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6552D75-58FD-4B19-BD1E-53027D6F1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B856-6BE6-4E4D-83DA-389349B30B3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39079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D3FB51-75D3-4C3D-9927-E900B07DC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777" y="511176"/>
            <a:ext cx="11041380" cy="185578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0A3D938-C14C-4F3E-8DC4-F0037C188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1778" y="2353628"/>
            <a:ext cx="5415676" cy="1153477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7667" indent="0">
              <a:buNone/>
              <a:defRPr sz="2400" b="1"/>
            </a:lvl2pPr>
            <a:lvl3pPr marL="1075334" indent="0">
              <a:buNone/>
              <a:defRPr sz="2100" b="1"/>
            </a:lvl3pPr>
            <a:lvl4pPr marL="1613002" indent="0">
              <a:buNone/>
              <a:defRPr sz="1900" b="1"/>
            </a:lvl4pPr>
            <a:lvl5pPr marL="2150669" indent="0">
              <a:buNone/>
              <a:defRPr sz="1900" b="1"/>
            </a:lvl5pPr>
            <a:lvl6pPr marL="2688336" indent="0">
              <a:buNone/>
              <a:defRPr sz="1900" b="1"/>
            </a:lvl6pPr>
            <a:lvl7pPr marL="3226003" indent="0">
              <a:buNone/>
              <a:defRPr sz="1900" b="1"/>
            </a:lvl7pPr>
            <a:lvl8pPr marL="3763670" indent="0">
              <a:buNone/>
              <a:defRPr sz="1900" b="1"/>
            </a:lvl8pPr>
            <a:lvl9pPr marL="4301338" indent="0">
              <a:buNone/>
              <a:defRPr sz="1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610D8E7-B256-4C52-BC31-AE864E13EE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1778" y="3507105"/>
            <a:ext cx="5415676" cy="515842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1EDAE40-37E9-4A19-AA25-A12B72199B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80810" y="2353628"/>
            <a:ext cx="5442347" cy="1153477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7667" indent="0">
              <a:buNone/>
              <a:defRPr sz="2400" b="1"/>
            </a:lvl2pPr>
            <a:lvl3pPr marL="1075334" indent="0">
              <a:buNone/>
              <a:defRPr sz="2100" b="1"/>
            </a:lvl3pPr>
            <a:lvl4pPr marL="1613002" indent="0">
              <a:buNone/>
              <a:defRPr sz="1900" b="1"/>
            </a:lvl4pPr>
            <a:lvl5pPr marL="2150669" indent="0">
              <a:buNone/>
              <a:defRPr sz="1900" b="1"/>
            </a:lvl5pPr>
            <a:lvl6pPr marL="2688336" indent="0">
              <a:buNone/>
              <a:defRPr sz="1900" b="1"/>
            </a:lvl6pPr>
            <a:lvl7pPr marL="3226003" indent="0">
              <a:buNone/>
              <a:defRPr sz="1900" b="1"/>
            </a:lvl7pPr>
            <a:lvl8pPr marL="3763670" indent="0">
              <a:buNone/>
              <a:defRPr sz="1900" b="1"/>
            </a:lvl8pPr>
            <a:lvl9pPr marL="4301338" indent="0">
              <a:buNone/>
              <a:defRPr sz="19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45F699F-591D-4703-8DD4-BD88DDC6C5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80810" y="3507105"/>
            <a:ext cx="5442347" cy="515842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1DA5A61-3776-4737-835A-AA3676228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F3FD-DFAD-4F4A-9D7D-23C764F6BE5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526A036-8807-4A64-95D8-ABDF254EF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7C6F704-238C-4D6D-B1CE-C670E35F1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B856-6BE6-4E4D-83DA-389349B30B3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1961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48996B-6C4D-4A8A-B911-C11145650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02D31F9-7CFD-47E3-8A7F-C8BBCF96C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F3FD-DFAD-4F4A-9D7D-23C764F6BE5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652A6A9-95D2-405E-B409-A4E336CD3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C924658-E9C1-4B88-9604-FA1CF57EA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B856-6BE6-4E4D-83DA-389349B30B3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503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EF484-8ACD-47C4-B4E0-DC750FC02287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2818-EBE1-4828-8505-55B00A97CF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4740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1C874A1-48D4-4E4B-BBF4-D268E1EFB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F3FD-DFAD-4F4A-9D7D-23C764F6BE5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48E8094-4034-43B6-BF64-2FC81AAA1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23D1AF2-8EA0-4542-A276-24AE6EC05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B856-6BE6-4E4D-83DA-389349B30B3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9156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94D7F2-D77A-4A77-9FC0-048948F7E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3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9BB9E5-D065-463B-8DFE-078F1CF34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2347" y="1382396"/>
            <a:ext cx="6480810" cy="6823075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8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A1D898A-98A7-4400-A868-CA5FF16FE5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1900"/>
            </a:lvl1pPr>
            <a:lvl2pPr marL="537667" indent="0">
              <a:buNone/>
              <a:defRPr sz="1600"/>
            </a:lvl2pPr>
            <a:lvl3pPr marL="1075334" indent="0">
              <a:buNone/>
              <a:defRPr sz="1400"/>
            </a:lvl3pPr>
            <a:lvl4pPr marL="1613002" indent="0">
              <a:buNone/>
              <a:defRPr sz="1200"/>
            </a:lvl4pPr>
            <a:lvl5pPr marL="2150669" indent="0">
              <a:buNone/>
              <a:defRPr sz="1200"/>
            </a:lvl5pPr>
            <a:lvl6pPr marL="2688336" indent="0">
              <a:buNone/>
              <a:defRPr sz="1200"/>
            </a:lvl6pPr>
            <a:lvl7pPr marL="3226003" indent="0">
              <a:buNone/>
              <a:defRPr sz="1200"/>
            </a:lvl7pPr>
            <a:lvl8pPr marL="3763670" indent="0">
              <a:buNone/>
              <a:defRPr sz="1200"/>
            </a:lvl8pPr>
            <a:lvl9pPr marL="430133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0B88B4-8FB4-47E9-82DA-DF8357CC7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F3FD-DFAD-4F4A-9D7D-23C764F6BE5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FB4B7ED-42A4-4D56-94A5-5AE4A245B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6003089-70F5-4B0E-9AA3-BB954DA15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B856-6BE6-4E4D-83DA-389349B30B3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9731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D54E0C-32F1-421F-B7C6-E3623ECE6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3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FD34F05-5655-4DFA-BFFB-CB0647C427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42347" y="1382396"/>
            <a:ext cx="6480810" cy="6823075"/>
          </a:xfrm>
        </p:spPr>
        <p:txBody>
          <a:bodyPr/>
          <a:lstStyle>
            <a:lvl1pPr marL="0" indent="0">
              <a:buNone/>
              <a:defRPr sz="3800"/>
            </a:lvl1pPr>
            <a:lvl2pPr marL="537667" indent="0">
              <a:buNone/>
              <a:defRPr sz="3300"/>
            </a:lvl2pPr>
            <a:lvl3pPr marL="1075334" indent="0">
              <a:buNone/>
              <a:defRPr sz="2800"/>
            </a:lvl3pPr>
            <a:lvl4pPr marL="1613002" indent="0">
              <a:buNone/>
              <a:defRPr sz="2400"/>
            </a:lvl4pPr>
            <a:lvl5pPr marL="2150669" indent="0">
              <a:buNone/>
              <a:defRPr sz="2400"/>
            </a:lvl5pPr>
            <a:lvl6pPr marL="2688336" indent="0">
              <a:buNone/>
              <a:defRPr sz="2400"/>
            </a:lvl6pPr>
            <a:lvl7pPr marL="3226003" indent="0">
              <a:buNone/>
              <a:defRPr sz="2400"/>
            </a:lvl7pPr>
            <a:lvl8pPr marL="3763670" indent="0">
              <a:buNone/>
              <a:defRPr sz="2400"/>
            </a:lvl8pPr>
            <a:lvl9pPr marL="4301338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C32466C-BFBB-4B5C-A055-0F5F819F56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1900"/>
            </a:lvl1pPr>
            <a:lvl2pPr marL="537667" indent="0">
              <a:buNone/>
              <a:defRPr sz="1600"/>
            </a:lvl2pPr>
            <a:lvl3pPr marL="1075334" indent="0">
              <a:buNone/>
              <a:defRPr sz="1400"/>
            </a:lvl3pPr>
            <a:lvl4pPr marL="1613002" indent="0">
              <a:buNone/>
              <a:defRPr sz="1200"/>
            </a:lvl4pPr>
            <a:lvl5pPr marL="2150669" indent="0">
              <a:buNone/>
              <a:defRPr sz="1200"/>
            </a:lvl5pPr>
            <a:lvl6pPr marL="2688336" indent="0">
              <a:buNone/>
              <a:defRPr sz="1200"/>
            </a:lvl6pPr>
            <a:lvl7pPr marL="3226003" indent="0">
              <a:buNone/>
              <a:defRPr sz="1200"/>
            </a:lvl7pPr>
            <a:lvl8pPr marL="3763670" indent="0">
              <a:buNone/>
              <a:defRPr sz="1200"/>
            </a:lvl8pPr>
            <a:lvl9pPr marL="430133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99A334-D1BE-4BFC-8DC6-00FB01869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F3FD-DFAD-4F4A-9D7D-23C764F6BE5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E4F300F-48EF-49F1-9038-2A476AE1C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B8E30C8-DE12-4B6A-8D01-FCE8E3ECA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B856-6BE6-4E4D-83DA-389349B30B3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2479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85149A-ED13-417E-8EBB-2142282C9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CBD769C-199B-4565-84BC-C048C80645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E6DD9A-6903-491A-8342-4CD26E328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F3FD-DFAD-4F4A-9D7D-23C764F6BE5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0042D3-55D1-4CAF-888B-27B438731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5D5731-DF19-4A3A-81C5-D6E27A6F6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B856-6BE6-4E4D-83DA-389349B30B3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586686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E490C02-2988-4550-A4B4-D010CE8C64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61145" y="511175"/>
            <a:ext cx="2760345" cy="81365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CA3C205-7B9D-437F-8348-B746AF64C7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80110" y="511175"/>
            <a:ext cx="8121015" cy="813657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0A0436-319D-4FDE-9583-CD97E4F03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7F3FD-DFAD-4F4A-9D7D-23C764F6BE5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57D0AE-4F77-48AA-A576-FB6227E37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C711B7-35E4-4AC6-9847-175363F81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8B856-6BE6-4E4D-83DA-389349B30B3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6278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39990" indent="0">
              <a:buNone/>
              <a:defRPr sz="2800" b="1"/>
            </a:lvl2pPr>
            <a:lvl3pPr marL="1279980" indent="0">
              <a:buNone/>
              <a:defRPr sz="2500" b="1"/>
            </a:lvl3pPr>
            <a:lvl4pPr marL="1919968" indent="0">
              <a:buNone/>
              <a:defRPr sz="2200" b="1"/>
            </a:lvl4pPr>
            <a:lvl5pPr marL="2559957" indent="0">
              <a:buNone/>
              <a:defRPr sz="2200" b="1"/>
            </a:lvl5pPr>
            <a:lvl6pPr marL="3199947" indent="0">
              <a:buNone/>
              <a:defRPr sz="2200" b="1"/>
            </a:lvl6pPr>
            <a:lvl7pPr marL="3839935" indent="0">
              <a:buNone/>
              <a:defRPr sz="2200" b="1"/>
            </a:lvl7pPr>
            <a:lvl8pPr marL="4479925" indent="0">
              <a:buNone/>
              <a:defRPr sz="2200" b="1"/>
            </a:lvl8pPr>
            <a:lvl9pPr marL="5119915" indent="0">
              <a:buNone/>
              <a:defRPr sz="2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39990" indent="0">
              <a:buNone/>
              <a:defRPr sz="2800" b="1"/>
            </a:lvl2pPr>
            <a:lvl3pPr marL="1279980" indent="0">
              <a:buNone/>
              <a:defRPr sz="2500" b="1"/>
            </a:lvl3pPr>
            <a:lvl4pPr marL="1919968" indent="0">
              <a:buNone/>
              <a:defRPr sz="2200" b="1"/>
            </a:lvl4pPr>
            <a:lvl5pPr marL="2559957" indent="0">
              <a:buNone/>
              <a:defRPr sz="2200" b="1"/>
            </a:lvl5pPr>
            <a:lvl6pPr marL="3199947" indent="0">
              <a:buNone/>
              <a:defRPr sz="2200" b="1"/>
            </a:lvl6pPr>
            <a:lvl7pPr marL="3839935" indent="0">
              <a:buNone/>
              <a:defRPr sz="2200" b="1"/>
            </a:lvl7pPr>
            <a:lvl8pPr marL="4479925" indent="0">
              <a:buNone/>
              <a:defRPr sz="2200" b="1"/>
            </a:lvl8pPr>
            <a:lvl9pPr marL="5119915" indent="0">
              <a:buNone/>
              <a:defRPr sz="2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EF484-8ACD-47C4-B4E0-DC750FC02287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2818-EBE1-4828-8505-55B00A97CF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44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EF484-8ACD-47C4-B4E0-DC750FC02287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2818-EBE1-4828-8505-55B00A97CF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7090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EF484-8ACD-47C4-B4E0-DC750FC02287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2818-EBE1-4828-8505-55B00A97CF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584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81" y="640080"/>
            <a:ext cx="4128849" cy="224028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401"/>
            <a:ext cx="6480810" cy="6823075"/>
          </a:xfr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81" y="2880360"/>
            <a:ext cx="4128849" cy="5336223"/>
          </a:xfrm>
        </p:spPr>
        <p:txBody>
          <a:bodyPr/>
          <a:lstStyle>
            <a:lvl1pPr marL="0" indent="0">
              <a:buNone/>
              <a:defRPr sz="2200"/>
            </a:lvl1pPr>
            <a:lvl2pPr marL="639990" indent="0">
              <a:buNone/>
              <a:defRPr sz="2000"/>
            </a:lvl2pPr>
            <a:lvl3pPr marL="1279980" indent="0">
              <a:buNone/>
              <a:defRPr sz="1600"/>
            </a:lvl3pPr>
            <a:lvl4pPr marL="1919968" indent="0">
              <a:buNone/>
              <a:defRPr sz="1400"/>
            </a:lvl4pPr>
            <a:lvl5pPr marL="2559957" indent="0">
              <a:buNone/>
              <a:defRPr sz="1400"/>
            </a:lvl5pPr>
            <a:lvl6pPr marL="3199947" indent="0">
              <a:buNone/>
              <a:defRPr sz="1400"/>
            </a:lvl6pPr>
            <a:lvl7pPr marL="3839935" indent="0">
              <a:buNone/>
              <a:defRPr sz="1400"/>
            </a:lvl7pPr>
            <a:lvl8pPr marL="4479925" indent="0">
              <a:buNone/>
              <a:defRPr sz="1400"/>
            </a:lvl8pPr>
            <a:lvl9pPr marL="5119915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EF484-8ACD-47C4-B4E0-DC750FC02287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2818-EBE1-4828-8505-55B00A97CF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2277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81" y="640080"/>
            <a:ext cx="4128849" cy="224028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401"/>
            <a:ext cx="6480810" cy="6823075"/>
          </a:xfrm>
        </p:spPr>
        <p:txBody>
          <a:bodyPr anchor="t"/>
          <a:lstStyle>
            <a:lvl1pPr marL="0" indent="0">
              <a:buNone/>
              <a:defRPr sz="4500"/>
            </a:lvl1pPr>
            <a:lvl2pPr marL="639990" indent="0">
              <a:buNone/>
              <a:defRPr sz="3900"/>
            </a:lvl2pPr>
            <a:lvl3pPr marL="1279980" indent="0">
              <a:buNone/>
              <a:defRPr sz="3400"/>
            </a:lvl3pPr>
            <a:lvl4pPr marL="1919968" indent="0">
              <a:buNone/>
              <a:defRPr sz="2800"/>
            </a:lvl4pPr>
            <a:lvl5pPr marL="2559957" indent="0">
              <a:buNone/>
              <a:defRPr sz="2800"/>
            </a:lvl5pPr>
            <a:lvl6pPr marL="3199947" indent="0">
              <a:buNone/>
              <a:defRPr sz="2800"/>
            </a:lvl6pPr>
            <a:lvl7pPr marL="3839935" indent="0">
              <a:buNone/>
              <a:defRPr sz="2800"/>
            </a:lvl7pPr>
            <a:lvl8pPr marL="4479925" indent="0">
              <a:buNone/>
              <a:defRPr sz="2800"/>
            </a:lvl8pPr>
            <a:lvl9pPr marL="5119915" indent="0">
              <a:buNone/>
              <a:defRPr sz="28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81" y="2880360"/>
            <a:ext cx="4128849" cy="5336223"/>
          </a:xfrm>
        </p:spPr>
        <p:txBody>
          <a:bodyPr/>
          <a:lstStyle>
            <a:lvl1pPr marL="0" indent="0">
              <a:buNone/>
              <a:defRPr sz="2200"/>
            </a:lvl1pPr>
            <a:lvl2pPr marL="639990" indent="0">
              <a:buNone/>
              <a:defRPr sz="2000"/>
            </a:lvl2pPr>
            <a:lvl3pPr marL="1279980" indent="0">
              <a:buNone/>
              <a:defRPr sz="1600"/>
            </a:lvl3pPr>
            <a:lvl4pPr marL="1919968" indent="0">
              <a:buNone/>
              <a:defRPr sz="1400"/>
            </a:lvl4pPr>
            <a:lvl5pPr marL="2559957" indent="0">
              <a:buNone/>
              <a:defRPr sz="1400"/>
            </a:lvl5pPr>
            <a:lvl6pPr marL="3199947" indent="0">
              <a:buNone/>
              <a:defRPr sz="1400"/>
            </a:lvl6pPr>
            <a:lvl7pPr marL="3839935" indent="0">
              <a:buNone/>
              <a:defRPr sz="1400"/>
            </a:lvl7pPr>
            <a:lvl8pPr marL="4479925" indent="0">
              <a:buNone/>
              <a:defRPr sz="1400"/>
            </a:lvl8pPr>
            <a:lvl9pPr marL="5119915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EF484-8ACD-47C4-B4E0-DC750FC02287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F2818-EBE1-4828-8505-55B00A97CF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042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26" tIns="45713" rIns="91426" bIns="45713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26" tIns="45713" rIns="91426" bIns="4571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6"/>
            <a:ext cx="2880360" cy="511175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EF484-8ACD-47C4-B4E0-DC750FC02287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6"/>
            <a:ext cx="4320540" cy="511175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6"/>
            <a:ext cx="2880360" cy="511175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F2818-EBE1-4828-8505-55B00A97CF3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877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1279980" rtl="0" eaLnBrk="1" latinLnBrk="0" hangingPunct="1">
        <a:lnSpc>
          <a:spcPct val="90000"/>
        </a:lnSpc>
        <a:spcBef>
          <a:spcPct val="0"/>
        </a:spcBef>
        <a:buNone/>
        <a:defRPr sz="6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9995" indent="-319995" algn="l" defTabSz="1279980" rtl="0" eaLnBrk="1" latinLnBrk="0" hangingPunct="1">
        <a:lnSpc>
          <a:spcPct val="90000"/>
        </a:lnSpc>
        <a:spcBef>
          <a:spcPts val="1399"/>
        </a:spcBef>
        <a:buFont typeface="Arial" panose="020B0604020202020204" pitchFamily="34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959985" indent="-319995" algn="l" defTabSz="127998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599973" indent="-319995" algn="l" defTabSz="127998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39962" indent="-319995" algn="l" defTabSz="127998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879952" indent="-319995" algn="l" defTabSz="127998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519942" indent="-319995" algn="l" defTabSz="127998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4159931" indent="-319995" algn="l" defTabSz="127998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919" indent="-319995" algn="l" defTabSz="127998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439910" indent="-319995" algn="l" defTabSz="127998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7998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39990" algn="l" defTabSz="127998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79980" algn="l" defTabSz="127998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968" algn="l" defTabSz="127998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59957" algn="l" defTabSz="127998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99947" algn="l" defTabSz="127998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39935" algn="l" defTabSz="127998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79925" algn="l" defTabSz="127998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19915" algn="l" defTabSz="1279980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26" tIns="45713" rIns="91426" bIns="4571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26" tIns="45713" rIns="91426" bIns="4571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0110" y="8898895"/>
            <a:ext cx="2880360" cy="511175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9985"/>
            <a:fld id="{EA9375EC-5949-4FC3-82FA-A0594F71B7F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59985"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240530" y="8898895"/>
            <a:ext cx="4320540" cy="511175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9985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76353" y="8898895"/>
            <a:ext cx="2880360" cy="511175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9985"/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59985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141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ftr="0" dt="0"/>
  <p:txStyles>
    <p:titleStyle>
      <a:lvl1pPr algn="l" defTabSz="959985" rtl="0" eaLnBrk="1" latinLnBrk="0" hangingPunct="1">
        <a:lnSpc>
          <a:spcPct val="90000"/>
        </a:lnSpc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9996" indent="-239996" algn="l" defTabSz="959985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19988" indent="-239996" algn="l" defTabSz="959985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99980" indent="-239996" algn="l" defTabSz="959985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79971" indent="-239996" algn="l" defTabSz="959985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59965" indent="-239996" algn="l" defTabSz="959985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639957" indent="-239996" algn="l" defTabSz="959985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119949" indent="-239996" algn="l" defTabSz="959985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99941" indent="-239996" algn="l" defTabSz="959985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4079932" indent="-239996" algn="l" defTabSz="959985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99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9991" algn="l" defTabSz="9599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9985" algn="l" defTabSz="9599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9976" algn="l" defTabSz="9599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9968" algn="l" defTabSz="9599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9961" algn="l" defTabSz="9599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9952" algn="l" defTabSz="9599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9944" algn="l" defTabSz="9599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9935" algn="l" defTabSz="9599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26" tIns="45713" rIns="91426" bIns="4571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26" tIns="45713" rIns="91426" bIns="4571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0110" y="8898895"/>
            <a:ext cx="2880360" cy="511175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9985"/>
            <a:fld id="{EA9375EC-5949-4FC3-82FA-A0594F71B7F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59985"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240530" y="8898895"/>
            <a:ext cx="4320540" cy="511175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9985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76353" y="8898895"/>
            <a:ext cx="2880360" cy="511175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59985"/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59985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212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hf hdr="0" ftr="0" dt="0"/>
  <p:txStyles>
    <p:titleStyle>
      <a:lvl1pPr algn="l" defTabSz="959985" rtl="0" eaLnBrk="1" latinLnBrk="0" hangingPunct="1">
        <a:lnSpc>
          <a:spcPct val="90000"/>
        </a:lnSpc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9996" indent="-239996" algn="l" defTabSz="959985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19988" indent="-239996" algn="l" defTabSz="959985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199980" indent="-239996" algn="l" defTabSz="959985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79971" indent="-239996" algn="l" defTabSz="959985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159965" indent="-239996" algn="l" defTabSz="959985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639957" indent="-239996" algn="l" defTabSz="959985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119949" indent="-239996" algn="l" defTabSz="959985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99941" indent="-239996" algn="l" defTabSz="959985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4079932" indent="-239996" algn="l" defTabSz="959985" rtl="0" eaLnBrk="1" latinLnBrk="0" hangingPunct="1">
        <a:lnSpc>
          <a:spcPct val="90000"/>
        </a:lnSpc>
        <a:spcBef>
          <a:spcPts val="524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99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9991" algn="l" defTabSz="9599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9985" algn="l" defTabSz="9599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9976" algn="l" defTabSz="9599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9968" algn="l" defTabSz="9599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9961" algn="l" defTabSz="9599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9952" algn="l" defTabSz="9599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9944" algn="l" defTabSz="9599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9935" algn="l" defTabSz="959985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BA0244-1BDB-4A7E-826C-5E5730C8F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110" y="511176"/>
            <a:ext cx="11041380" cy="1855788"/>
          </a:xfrm>
          <a:prstGeom prst="rect">
            <a:avLst/>
          </a:prstGeom>
        </p:spPr>
        <p:txBody>
          <a:bodyPr vert="horz" lIns="107533" tIns="53767" rIns="107533" bIns="53767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EE0343-F2CA-44A0-B5B6-A1F7A12036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107533" tIns="53767" rIns="107533" bIns="53767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51DC001-F6E4-44D3-87E2-F3722FDAAE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80110" y="8898891"/>
            <a:ext cx="2880360" cy="511175"/>
          </a:xfrm>
          <a:prstGeom prst="rect">
            <a:avLst/>
          </a:prstGeom>
        </p:spPr>
        <p:txBody>
          <a:bodyPr vert="horz" lIns="107533" tIns="53767" rIns="107533" bIns="53767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75334"/>
            <a:fld id="{5657F3FD-DFAD-4F4A-9D7D-23C764F6BE5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75334"/>
              <a:t>07.02.2025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574469-C758-4403-AB87-AF5B4D28F5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40530" y="8898891"/>
            <a:ext cx="4320540" cy="511175"/>
          </a:xfrm>
          <a:prstGeom prst="rect">
            <a:avLst/>
          </a:prstGeom>
        </p:spPr>
        <p:txBody>
          <a:bodyPr vert="horz" lIns="107533" tIns="53767" rIns="107533" bIns="53767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75334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D3DE38-9E2B-41E6-9E04-675414D97C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41130" y="8898891"/>
            <a:ext cx="2880360" cy="511175"/>
          </a:xfrm>
          <a:prstGeom prst="rect">
            <a:avLst/>
          </a:prstGeom>
        </p:spPr>
        <p:txBody>
          <a:bodyPr vert="horz" lIns="107533" tIns="53767" rIns="107533" bIns="53767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75334"/>
            <a:fld id="{5658B856-6BE6-4E4D-83DA-389349B30B3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75334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089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1075334" rtl="0" eaLnBrk="1" latinLnBrk="0" hangingPunct="1">
        <a:lnSpc>
          <a:spcPct val="90000"/>
        </a:lnSpc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8834" indent="-268834" algn="l" defTabSz="1075334" rtl="0" eaLnBrk="1" latinLnBrk="0" hangingPunct="1">
        <a:lnSpc>
          <a:spcPct val="90000"/>
        </a:lnSpc>
        <a:spcBef>
          <a:spcPts val="1176"/>
        </a:spcBef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806501" indent="-268834" algn="l" defTabSz="1075334" rtl="0" eaLnBrk="1" latinLnBrk="0" hangingPunct="1">
        <a:lnSpc>
          <a:spcPct val="90000"/>
        </a:lnSpc>
        <a:spcBef>
          <a:spcPts val="588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344168" indent="-268834" algn="l" defTabSz="1075334" rtl="0" eaLnBrk="1" latinLnBrk="0" hangingPunct="1">
        <a:lnSpc>
          <a:spcPct val="90000"/>
        </a:lnSpc>
        <a:spcBef>
          <a:spcPts val="588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81835" indent="-268834" algn="l" defTabSz="1075334" rtl="0" eaLnBrk="1" latinLnBrk="0" hangingPunct="1">
        <a:lnSpc>
          <a:spcPct val="90000"/>
        </a:lnSpc>
        <a:spcBef>
          <a:spcPts val="588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419502" indent="-268834" algn="l" defTabSz="1075334" rtl="0" eaLnBrk="1" latinLnBrk="0" hangingPunct="1">
        <a:lnSpc>
          <a:spcPct val="90000"/>
        </a:lnSpc>
        <a:spcBef>
          <a:spcPts val="588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957170" indent="-268834" algn="l" defTabSz="1075334" rtl="0" eaLnBrk="1" latinLnBrk="0" hangingPunct="1">
        <a:lnSpc>
          <a:spcPct val="90000"/>
        </a:lnSpc>
        <a:spcBef>
          <a:spcPts val="588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494837" indent="-268834" algn="l" defTabSz="1075334" rtl="0" eaLnBrk="1" latinLnBrk="0" hangingPunct="1">
        <a:lnSpc>
          <a:spcPct val="90000"/>
        </a:lnSpc>
        <a:spcBef>
          <a:spcPts val="588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4032504" indent="-268834" algn="l" defTabSz="1075334" rtl="0" eaLnBrk="1" latinLnBrk="0" hangingPunct="1">
        <a:lnSpc>
          <a:spcPct val="90000"/>
        </a:lnSpc>
        <a:spcBef>
          <a:spcPts val="588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570171" indent="-268834" algn="l" defTabSz="1075334" rtl="0" eaLnBrk="1" latinLnBrk="0" hangingPunct="1">
        <a:lnSpc>
          <a:spcPct val="90000"/>
        </a:lnSpc>
        <a:spcBef>
          <a:spcPts val="588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7533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7667" algn="l" defTabSz="107533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75334" algn="l" defTabSz="107533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13002" algn="l" defTabSz="107533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0669" algn="l" defTabSz="107533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88336" algn="l" defTabSz="107533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26003" algn="l" defTabSz="107533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63670" algn="l" defTabSz="107533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01338" algn="l" defTabSz="107533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oleObject" Target="../embeddings/oleObject1.bin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7.png"/><Relationship Id="rId5" Type="http://schemas.openxmlformats.org/officeDocument/2006/relationships/image" Target="../media/image3.jpeg"/><Relationship Id="rId10" Type="http://schemas.openxmlformats.org/officeDocument/2006/relationships/image" Target="../media/image6.png"/><Relationship Id="rId4" Type="http://schemas.openxmlformats.org/officeDocument/2006/relationships/image" Target="../media/image1.emf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9.svg"/><Relationship Id="rId9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2.emf"/><Relationship Id="rId2" Type="http://schemas.openxmlformats.org/officeDocument/2006/relationships/slideLayout" Target="../slideLayouts/slideLayout2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37786471"/>
              </p:ext>
            </p:extLst>
          </p:nvPr>
        </p:nvGraphicFramePr>
        <p:xfrm>
          <a:off x="4556502" y="2"/>
          <a:ext cx="8245098" cy="6396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orelDRAW" r:id="rId3" imgW="7445520" imgH="5807520" progId="">
                  <p:embed/>
                </p:oleObj>
              </mc:Choice>
              <mc:Fallback>
                <p:oleObj name="CorelDRAW" r:id="rId3" imgW="7445520" imgH="580752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6502" y="2"/>
                        <a:ext cx="8245098" cy="63965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Овал 14"/>
          <p:cNvSpPr/>
          <p:nvPr/>
        </p:nvSpPr>
        <p:spPr>
          <a:xfrm>
            <a:off x="72000" y="55932"/>
            <a:ext cx="4843852" cy="4853423"/>
          </a:xfrm>
          <a:prstGeom prst="ellipse">
            <a:avLst/>
          </a:prstGeom>
          <a:blipFill dpi="0" rotWithShape="1">
            <a:blip r:embed="rId5"/>
            <a:srcRect/>
            <a:stretch>
              <a:fillRect r="-2000"/>
            </a:stretch>
          </a:blip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0" y="6098585"/>
            <a:ext cx="12801600" cy="29834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E8E2D46-9312-CC47-8FDB-A2B5BDD68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B7A1EE-11C0-884D-8F9B-2B58EE2733B4}"/>
              </a:ext>
            </a:extLst>
          </p:cNvPr>
          <p:cNvSpPr txBox="1"/>
          <p:nvPr/>
        </p:nvSpPr>
        <p:spPr>
          <a:xfrm>
            <a:off x="426206" y="8039299"/>
            <a:ext cx="6579031" cy="1107981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pPr algn="l"/>
            <a:r>
              <a:rPr lang="en-US" sz="2400" i="1" dirty="0"/>
              <a:t>ГЛАВНЫЙ ВРАЧ ДГП </a:t>
            </a:r>
            <a:r>
              <a:rPr lang="ru-RU" sz="2400" i="1" dirty="0"/>
              <a:t>№ </a:t>
            </a:r>
            <a:r>
              <a:rPr lang="en-US" sz="2400" i="1" dirty="0"/>
              <a:t>14</a:t>
            </a:r>
            <a:r>
              <a:rPr lang="ru-RU" sz="2400" i="1" dirty="0"/>
              <a:t>5</a:t>
            </a:r>
            <a:endParaRPr lang="en-US" sz="2400" i="1" dirty="0"/>
          </a:p>
          <a:p>
            <a:pPr algn="l"/>
            <a:r>
              <a:rPr lang="ru-RU" sz="2400" b="1" dirty="0"/>
              <a:t>БОРИ</a:t>
            </a:r>
            <a:r>
              <a:rPr lang="en-US" sz="2400" b="1" dirty="0"/>
              <a:t>СОВА</a:t>
            </a:r>
            <a:r>
              <a:rPr lang="ru-RU" sz="2400" b="1" dirty="0"/>
              <a:t> ГАЛИНА</a:t>
            </a:r>
            <a:r>
              <a:rPr lang="en-US" sz="2400" b="1" dirty="0"/>
              <a:t> </a:t>
            </a:r>
            <a:r>
              <a:rPr lang="ru-RU" sz="2400" b="1" dirty="0"/>
              <a:t>НИКОЛАЕ</a:t>
            </a:r>
            <a:r>
              <a:rPr lang="en-US" sz="2400" b="1" dirty="0"/>
              <a:t>ВНА</a:t>
            </a:r>
          </a:p>
          <a:p>
            <a:pPr algn="l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D31B9F-64A8-0C4F-BEFB-12ECA7898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206" y="7348675"/>
            <a:ext cx="6927009" cy="755915"/>
          </a:xfrm>
        </p:spPr>
        <p:txBody>
          <a:bodyPr>
            <a:noAutofit/>
          </a:bodyPr>
          <a:lstStyle/>
          <a:p>
            <a:r>
              <a:rPr lang="en-US" sz="2800" b="1" dirty="0">
                <a:latin typeface="+mn-lt"/>
              </a:rPr>
              <a:t>О РАБОТЕ</a:t>
            </a:r>
            <a:r>
              <a:rPr lang="ru-RU" sz="2800" b="1" dirty="0">
                <a:latin typeface="+mn-lt"/>
              </a:rPr>
              <a:t> </a:t>
            </a:r>
            <a:r>
              <a:rPr lang="en-US" sz="2800" b="1" dirty="0">
                <a:latin typeface="+mn-lt"/>
              </a:rPr>
              <a:t>ГБУЗ “ДГП </a:t>
            </a:r>
            <a:r>
              <a:rPr lang="ru-RU" sz="2800" b="1" dirty="0">
                <a:latin typeface="+mn-lt"/>
              </a:rPr>
              <a:t>145</a:t>
            </a:r>
            <a:r>
              <a:rPr lang="en-US" sz="2800" b="1" dirty="0">
                <a:latin typeface="+mn-lt"/>
              </a:rPr>
              <a:t> ДЗМ”</a:t>
            </a:r>
            <a:r>
              <a:rPr lang="ru-RU" sz="2800" b="1" dirty="0">
                <a:latin typeface="+mn-lt"/>
              </a:rPr>
              <a:t> </a:t>
            </a:r>
            <a:r>
              <a:rPr lang="en-US" sz="2800" b="1" dirty="0">
                <a:latin typeface="+mn-lt"/>
              </a:rPr>
              <a:t>В 202</a:t>
            </a:r>
            <a:r>
              <a:rPr lang="ru-RU" sz="2800" b="1" dirty="0">
                <a:latin typeface="+mn-lt"/>
              </a:rPr>
              <a:t>4 </a:t>
            </a:r>
            <a:r>
              <a:rPr lang="en-US" sz="2800" b="1" dirty="0">
                <a:latin typeface="+mn-lt"/>
              </a:rPr>
              <a:t>ГОДУ</a:t>
            </a:r>
            <a:endParaRPr lang="ru-RU" sz="2800" b="1" dirty="0"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15868" y="6098584"/>
            <a:ext cx="7827013" cy="1184926"/>
          </a:xfrm>
          <a:prstGeom prst="rect">
            <a:avLst/>
          </a:prstGeom>
          <a:solidFill>
            <a:srgbClr val="FFC000"/>
          </a:solidFill>
        </p:spPr>
        <p:txBody>
          <a:bodyPr wrap="square" lIns="91426" tIns="45713" rIns="91426" bIns="45713">
            <a:spAutoFit/>
          </a:bodyPr>
          <a:lstStyle/>
          <a:p>
            <a:r>
              <a:rPr lang="ru-RU" sz="7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sz="71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ГОДОВОЙ ОТЧЁТ</a:t>
            </a:r>
            <a:endParaRPr lang="ru-RU" sz="7100" dirty="0">
              <a:solidFill>
                <a:schemeClr val="bg1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8283079"/>
              </p:ext>
            </p:extLst>
          </p:nvPr>
        </p:nvGraphicFramePr>
        <p:xfrm>
          <a:off x="4" y="0"/>
          <a:ext cx="1261421" cy="1094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CorelDRAW" r:id="rId6" imgW="612720" imgH="535680" progId="">
                  <p:embed/>
                </p:oleObj>
              </mc:Choice>
              <mc:Fallback>
                <p:oleObj name="CorelDRAW" r:id="rId6" imgW="612720" imgH="53568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" y="0"/>
                        <a:ext cx="1261421" cy="10940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Овал 12"/>
          <p:cNvSpPr/>
          <p:nvPr/>
        </p:nvSpPr>
        <p:spPr>
          <a:xfrm>
            <a:off x="7240951" y="3251168"/>
            <a:ext cx="4843852" cy="4853423"/>
          </a:xfrm>
          <a:prstGeom prst="ellipse">
            <a:avLst/>
          </a:prstGeom>
          <a:blipFill>
            <a:blip r:embed="rId8"/>
            <a:stretch>
              <a:fillRect/>
            </a:stretch>
          </a:blipFill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37055" y="4768401"/>
            <a:ext cx="1893581" cy="438608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8671" y="7215062"/>
            <a:ext cx="1356363" cy="197206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63311">
            <a:off x="3920545" y="4643191"/>
            <a:ext cx="1124714" cy="163982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68" y="4434506"/>
            <a:ext cx="1356363" cy="197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190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4BAAB4C-FD90-9446-8EE9-E00AF5D66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755930" y="2336892"/>
            <a:ext cx="11041380" cy="6892353"/>
          </a:xfrm>
        </p:spPr>
        <p:txBody>
          <a:bodyPr>
            <a:noAutofit/>
          </a:bodyPr>
          <a:lstStyle/>
          <a:p>
            <a:pPr marL="271424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/>
              <a:t>Руководство поликлиники всегда уделяло большое значение регулярным встречам с населением. </a:t>
            </a:r>
            <a:endParaRPr lang="ru-RU" sz="2400" cap="small" dirty="0">
              <a:solidFill>
                <a:srgbClr val="C234BF"/>
              </a:solidFill>
            </a:endParaRPr>
          </a:p>
          <a:p>
            <a:pPr marL="271424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/>
              <a:t>Также родители могут всегда оставить обращение или отзыв на официальном сайте поликлиники </a:t>
            </a:r>
            <a:r>
              <a:rPr lang="en-US" sz="2400" b="1" u="sng" dirty="0">
                <a:solidFill>
                  <a:srgbClr val="0070C0"/>
                </a:solidFill>
              </a:rPr>
              <a:t>dgp145.mos.ru </a:t>
            </a:r>
            <a:r>
              <a:rPr lang="ru-RU" sz="2400" dirty="0"/>
              <a:t>и с помощью</a:t>
            </a:r>
            <a:r>
              <a:rPr lang="ru-RU" sz="2400" b="1" dirty="0"/>
              <a:t> </a:t>
            </a:r>
            <a:r>
              <a:rPr lang="ru-RU" sz="2400" dirty="0"/>
              <a:t>созданных страничек в </a:t>
            </a:r>
            <a:r>
              <a:rPr lang="ru-RU" sz="2400" dirty="0" err="1"/>
              <a:t>соц</a:t>
            </a:r>
            <a:r>
              <a:rPr lang="ru-RU" sz="2400" dirty="0"/>
              <a:t>-сетях: </a:t>
            </a:r>
          </a:p>
          <a:p>
            <a:pPr marL="271424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400" b="1" dirty="0"/>
          </a:p>
          <a:p>
            <a:pPr marL="271424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/>
              <a:t>Эти современные ресурсы позволяют нам поддерживать бесперебойную, оперативную связь с населением; общаться с нашими посетителями практически круглосуточно, отвечая на возникающие вопросы и замечания; держать их в курсе всех новостей не только поликлиники, но и Столичного здравоохранения.</a:t>
            </a:r>
          </a:p>
          <a:p>
            <a:pPr marL="271424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/>
              <a:t>Кроме того, в зданиях, вышедших из капитального ремонта есть </a:t>
            </a:r>
            <a:r>
              <a:rPr lang="en-US" sz="2400" dirty="0"/>
              <a:t>Touch-</a:t>
            </a:r>
            <a:r>
              <a:rPr lang="ru-RU" sz="2400" dirty="0"/>
              <a:t>панели     и  </a:t>
            </a:r>
            <a:r>
              <a:rPr lang="en-US" sz="2400" dirty="0" err="1"/>
              <a:t>Qr</a:t>
            </a:r>
            <a:r>
              <a:rPr lang="en-US" sz="2400" dirty="0"/>
              <a:t>-</a:t>
            </a:r>
            <a:r>
              <a:rPr lang="ru-RU" sz="2400" dirty="0"/>
              <a:t>коды, с помощью которых также можно оставить отзыв о работе врачей и поликлиники. </a:t>
            </a:r>
          </a:p>
          <a:p>
            <a:pPr marL="271424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/>
              <a:t>На официальном сайте </a:t>
            </a:r>
            <a:r>
              <a:rPr lang="en-US" sz="3200" b="1" u="sng" dirty="0">
                <a:solidFill>
                  <a:srgbClr val="0070C0"/>
                </a:solidFill>
              </a:rPr>
              <a:t>dgp145.mos.ru</a:t>
            </a:r>
            <a:r>
              <a:rPr lang="ru-RU" sz="2400" dirty="0"/>
              <a:t>  информация о работе поликлинике, нормативная документация и полезные статьи постоянно актуализируются. 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endParaRPr lang="ru-RU" sz="2400" dirty="0"/>
          </a:p>
        </p:txBody>
      </p:sp>
      <p:sp>
        <p:nvSpPr>
          <p:cNvPr id="5" name="Прямоугольник с одним усеченным и одним скругленным углом 4"/>
          <p:cNvSpPr/>
          <p:nvPr/>
        </p:nvSpPr>
        <p:spPr>
          <a:xfrm flipH="1" flipV="1">
            <a:off x="-1" y="285753"/>
            <a:ext cx="11472862" cy="1557336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28615" y="798486"/>
            <a:ext cx="11144250" cy="531870"/>
          </a:xfrm>
          <a:prstGeom prst="rect">
            <a:avLst/>
          </a:prstGeom>
        </p:spPr>
        <p:txBody>
          <a:bodyPr vert="horz" lIns="91426" tIns="45713" rIns="91426" bIns="45713" rtlCol="0" anchor="ctr">
            <a:noAutofit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Разъяснительная работа</a:t>
            </a:r>
            <a:r>
              <a:rPr lang="en-US" sz="44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 </a:t>
            </a:r>
            <a:r>
              <a:rPr lang="ru-RU" sz="44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родителями </a:t>
            </a:r>
            <a:endParaRPr lang="ru-RU" sz="4000" b="1" cap="smal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3200" b="1" dirty="0">
                <a:solidFill>
                  <a:schemeClr val="bg1"/>
                </a:solidFill>
              </a:rPr>
              <a:t>о </a:t>
            </a:r>
            <a:r>
              <a:rPr lang="en-US" sz="2800" b="1" dirty="0" err="1">
                <a:solidFill>
                  <a:schemeClr val="bg1"/>
                </a:solidFill>
              </a:rPr>
              <a:t>необходимости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вакцинации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детей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для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создания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личного</a:t>
            </a:r>
            <a:r>
              <a:rPr lang="en-US" sz="2800" b="1" dirty="0">
                <a:solidFill>
                  <a:schemeClr val="bg1"/>
                </a:solidFill>
              </a:rPr>
              <a:t> и </a:t>
            </a:r>
            <a:r>
              <a:rPr lang="en-US" sz="2800" b="1" dirty="0" err="1">
                <a:solidFill>
                  <a:schemeClr val="bg1"/>
                </a:solidFill>
              </a:rPr>
              <a:t>коллективного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иммунитета</a:t>
            </a:r>
            <a:r>
              <a:rPr lang="en-US" sz="2800" b="1" dirty="0">
                <a:solidFill>
                  <a:schemeClr val="bg1"/>
                </a:solidFill>
              </a:rPr>
              <a:t> к </a:t>
            </a:r>
            <a:r>
              <a:rPr lang="en-US" sz="2800" b="1" dirty="0" err="1">
                <a:solidFill>
                  <a:schemeClr val="bg1"/>
                </a:solidFill>
              </a:rPr>
              <a:t>самым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опасным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ru-RU" sz="2800" b="1" dirty="0">
                <a:solidFill>
                  <a:schemeClr val="bg1"/>
                </a:solidFill>
              </a:rPr>
              <a:t>управляемым </a:t>
            </a:r>
            <a:r>
              <a:rPr lang="en-US" sz="2800" b="1" dirty="0" err="1">
                <a:solidFill>
                  <a:schemeClr val="bg1"/>
                </a:solidFill>
              </a:rPr>
              <a:t>инфекциям</a:t>
            </a:r>
            <a:r>
              <a:rPr lang="ru-RU" sz="28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2051" name="Picture 3" descr="https://lh4.googleusercontent.com/mKjqR_32ize-Av603LOO-3szE40Mlm_jFwxJrYIxNCiAxdlkXI55CiiqHrOawTTL0aXjDn3nhPprTLldbNJuqyqVqS_Zw6fca0ztV46kjJ2WOuNTEtmJrvCye0UX7_yD61OY1vSeY-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044" y="3961411"/>
            <a:ext cx="647073" cy="643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lh4.googleusercontent.com/J6Nu0cHI1ILX7eZQNWXy8X6L04ZCf0KnAkp7n8FAqpcIF-d3cVqL7SzElnHa-H08KBRoS2HXPu2Fe4wQK5-0Cdegbh-OWz1kCH4UR6VF2fueqgXHQymFO2IJn9DDRipj9q8ymtKlUT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047" y="3935894"/>
            <a:ext cx="669237" cy="669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3025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7CB25F2-5CD4-4648-AB41-37756BFDB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Прямоугольник с одним усеченным и одним скругленным углом 5"/>
          <p:cNvSpPr/>
          <p:nvPr/>
        </p:nvSpPr>
        <p:spPr>
          <a:xfrm flipH="1" flipV="1">
            <a:off x="1" y="278970"/>
            <a:ext cx="11282767" cy="1053885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B69875-5C1F-0242-BD12-32814732E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808" y="560968"/>
            <a:ext cx="9364269" cy="638576"/>
          </a:xfrm>
        </p:spPr>
        <p:txBody>
          <a:bodyPr>
            <a:normAutofit fontScale="90000"/>
          </a:bodyPr>
          <a:lstStyle/>
          <a:p>
            <a:r>
              <a:rPr lang="ru-RU" sz="44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ПРОФИЛАКТИЧЕСКИЕ ПРИВИВКИ</a:t>
            </a: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8" y="1424388"/>
            <a:ext cx="9658040" cy="7476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677" y="1905001"/>
            <a:ext cx="2162175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680" y="2781302"/>
            <a:ext cx="221932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1679" y="3581402"/>
            <a:ext cx="258127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6598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B963BE3-C611-AB42-A20C-915526DC4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22503D-638C-D242-B8A8-05E04D3526A5}"/>
              </a:ext>
            </a:extLst>
          </p:cNvPr>
          <p:cNvSpPr txBox="1"/>
          <p:nvPr/>
        </p:nvSpPr>
        <p:spPr>
          <a:xfrm>
            <a:off x="1663052" y="3190681"/>
            <a:ext cx="8141352" cy="1585035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pPr>
              <a:spcBef>
                <a:spcPts val="1499"/>
              </a:spcBef>
            </a:pPr>
            <a:r>
              <a:rPr lang="ru-RU" sz="2400" b="1" cap="small" dirty="0"/>
              <a:t>Н</a:t>
            </a:r>
            <a:r>
              <a:rPr lang="en-US" sz="2400" b="1" cap="small" dirty="0" err="1"/>
              <a:t>еорганизованных</a:t>
            </a:r>
            <a:r>
              <a:rPr lang="en-US" sz="2400" b="1" cap="small" dirty="0"/>
              <a:t> </a:t>
            </a:r>
            <a:endParaRPr lang="ru-RU" sz="2400" b="1" cap="small" dirty="0"/>
          </a:p>
          <a:p>
            <a:pPr>
              <a:spcBef>
                <a:spcPts val="1499"/>
              </a:spcBef>
            </a:pPr>
            <a:r>
              <a:rPr lang="ru-RU" sz="2400" b="1" cap="small" dirty="0"/>
              <a:t>О</a:t>
            </a:r>
            <a:r>
              <a:rPr lang="en-US" sz="2400" b="1" cap="small" dirty="0" err="1"/>
              <a:t>рганизованных</a:t>
            </a:r>
            <a:r>
              <a:rPr lang="en-US" sz="2400" cap="small" dirty="0"/>
              <a:t> </a:t>
            </a:r>
            <a:endParaRPr lang="ru-RU" sz="2400" cap="small" dirty="0"/>
          </a:p>
          <a:p>
            <a:pPr>
              <a:spcBef>
                <a:spcPts val="1499"/>
              </a:spcBef>
            </a:pPr>
            <a:r>
              <a:rPr lang="ru-RU" sz="2400" cap="small" dirty="0"/>
              <a:t>    </a:t>
            </a:r>
            <a:endParaRPr lang="ru-RU" sz="3200" b="1" dirty="0"/>
          </a:p>
        </p:txBody>
      </p:sp>
      <p:sp>
        <p:nvSpPr>
          <p:cNvPr id="5" name="Прямоугольник с одним усеченным и одним скругленным углом 4"/>
          <p:cNvSpPr/>
          <p:nvPr/>
        </p:nvSpPr>
        <p:spPr>
          <a:xfrm flipH="1" flipV="1">
            <a:off x="1" y="278970"/>
            <a:ext cx="11282767" cy="1053885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1B69875-5C1F-0242-BD12-32814732E3B1}"/>
              </a:ext>
            </a:extLst>
          </p:cNvPr>
          <p:cNvSpPr txBox="1">
            <a:spLocks/>
          </p:cNvSpPr>
          <p:nvPr/>
        </p:nvSpPr>
        <p:spPr>
          <a:xfrm>
            <a:off x="864615" y="428291"/>
            <a:ext cx="9953205" cy="812837"/>
          </a:xfrm>
          <a:prstGeom prst="rect">
            <a:avLst/>
          </a:prstGeom>
        </p:spPr>
        <p:txBody>
          <a:bodyPr lIns="91426" tIns="45713" rIns="91426" bIns="45713">
            <a:noAutofit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Масштабная вакцинация населения от гриппа</a:t>
            </a:r>
          </a:p>
        </p:txBody>
      </p:sp>
      <p:pic>
        <p:nvPicPr>
          <p:cNvPr id="6146" name="Picture 2" descr="https://solsad32.edusite.ru/images/p1_vakcinaci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87" y="6431905"/>
            <a:ext cx="4007474" cy="2640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0\Downloads\грипп.jpg"/>
          <p:cNvPicPr>
            <a:picLocks noChangeAspect="1" noChangeArrowheads="1"/>
          </p:cNvPicPr>
          <p:nvPr/>
        </p:nvPicPr>
        <p:blipFill rotWithShape="1">
          <a:blip r:embed="rId3" cstate="print"/>
          <a:srcRect b="60184"/>
          <a:stretch/>
        </p:blipFill>
        <p:spPr bwMode="auto">
          <a:xfrm>
            <a:off x="8631008" y="3955165"/>
            <a:ext cx="3443294" cy="907306"/>
          </a:xfrm>
          <a:prstGeom prst="rect">
            <a:avLst/>
          </a:prstGeom>
          <a:noFill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965202" y="2072092"/>
            <a:ext cx="7665809" cy="88873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vert="horz" lIns="95998" tIns="48000" rIns="95998" bIns="48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cap="small" dirty="0">
                <a:latin typeface="+mn-lt"/>
                <a:ea typeface="+mn-ea"/>
                <a:cs typeface="+mn-cs"/>
              </a:rPr>
              <a:t>В 2024 году вакцинировано: 21 791</a:t>
            </a:r>
            <a:endParaRPr lang="ru-RU" sz="3200" b="1" dirty="0">
              <a:latin typeface="+mn-lt"/>
              <a:ea typeface="+mn-ea"/>
              <a:cs typeface="+mn-cs"/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4282262" y="3220585"/>
            <a:ext cx="2592492" cy="378329"/>
          </a:xfrm>
          <a:prstGeom prst="rect">
            <a:avLst/>
          </a:prstGeom>
          <a:solidFill>
            <a:srgbClr val="CEF3FA"/>
          </a:solidFill>
        </p:spPr>
        <p:txBody>
          <a:bodyPr vert="horz" lIns="95998" tIns="48000" rIns="95998" bIns="48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200" b="1" cap="small" dirty="0">
                <a:latin typeface="+mn-lt"/>
                <a:ea typeface="+mn-ea"/>
                <a:cs typeface="+mn-cs"/>
              </a:rPr>
              <a:t> 1576 </a:t>
            </a:r>
            <a:r>
              <a:rPr lang="ru-RU" sz="3200" b="1" dirty="0">
                <a:latin typeface="+mn-lt"/>
                <a:ea typeface="+mn-ea"/>
                <a:cs typeface="+mn-cs"/>
              </a:rPr>
              <a:t>детей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2" y="4947422"/>
            <a:ext cx="12801602" cy="830983"/>
          </a:xfrm>
          <a:prstGeom prst="rect">
            <a:avLst/>
          </a:prstGeom>
          <a:solidFill>
            <a:srgbClr val="FF6600"/>
          </a:solidFill>
        </p:spPr>
        <p:txBody>
          <a:bodyPr wrap="square" lIns="91426" tIns="45713" rIns="91426" bIns="45713">
            <a:spAutoFit/>
          </a:bodyPr>
          <a:lstStyle/>
          <a:p>
            <a:pPr algn="ctr"/>
            <a:r>
              <a:rPr lang="ru-RU" sz="4800" b="1" cap="small" dirty="0">
                <a:solidFill>
                  <a:schemeClr val="bg1"/>
                </a:solidFill>
              </a:rPr>
              <a:t>98% </a:t>
            </a:r>
            <a:r>
              <a:rPr lang="ru-RU" sz="3200" b="1" cap="small" dirty="0">
                <a:solidFill>
                  <a:schemeClr val="bg1"/>
                </a:solidFill>
              </a:rPr>
              <a:t>сотрудников ДГП 145 вакцинировались от гриппа</a:t>
            </a: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4282261" y="3766001"/>
            <a:ext cx="4212033" cy="818031"/>
          </a:xfrm>
          <a:prstGeom prst="rect">
            <a:avLst/>
          </a:prstGeom>
          <a:solidFill>
            <a:srgbClr val="CEF3FA"/>
          </a:solidFill>
        </p:spPr>
        <p:txBody>
          <a:bodyPr vert="horz" lIns="95998" tIns="48000" rIns="95998" bIns="48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3200" b="1" cap="small" dirty="0">
                <a:latin typeface="+mn-lt"/>
                <a:ea typeface="+mn-ea"/>
                <a:cs typeface="+mn-cs"/>
              </a:rPr>
              <a:t>  20215 </a:t>
            </a:r>
            <a:r>
              <a:rPr lang="ru-RU" sz="3200" b="1" dirty="0">
                <a:latin typeface="+mn-lt"/>
                <a:ea typeface="+mn-ea"/>
                <a:cs typeface="+mn-cs"/>
              </a:rPr>
              <a:t>детей ( ДДУ – 4998, школы- 15217)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969796" y="6922677"/>
            <a:ext cx="3383501" cy="1938978"/>
          </a:xfrm>
          <a:prstGeom prst="rect">
            <a:avLst/>
          </a:prstGeom>
        </p:spPr>
        <p:txBody>
          <a:bodyPr wrap="square" lIns="91426" tIns="45713" rIns="91426" bIns="45713">
            <a:spAutoFit/>
          </a:bodyPr>
          <a:lstStyle/>
          <a:p>
            <a:r>
              <a:rPr lang="ru-RU" sz="2400" b="1" cap="small" dirty="0">
                <a:solidFill>
                  <a:srgbClr val="0070C0"/>
                </a:solidFill>
              </a:rPr>
              <a:t>Д</a:t>
            </a:r>
            <a:r>
              <a:rPr lang="en-US" sz="2400" b="1" cap="small" dirty="0" err="1">
                <a:solidFill>
                  <a:srgbClr val="0070C0"/>
                </a:solidFill>
              </a:rPr>
              <a:t>ля</a:t>
            </a:r>
            <a:r>
              <a:rPr lang="en-US" sz="2400" b="1" cap="small" dirty="0">
                <a:solidFill>
                  <a:srgbClr val="0070C0"/>
                </a:solidFill>
              </a:rPr>
              <a:t> </a:t>
            </a:r>
            <a:r>
              <a:rPr lang="en-US" sz="2400" b="1" cap="small" dirty="0" err="1">
                <a:solidFill>
                  <a:srgbClr val="0070C0"/>
                </a:solidFill>
              </a:rPr>
              <a:t>информирования</a:t>
            </a:r>
            <a:r>
              <a:rPr lang="en-US" sz="2400" b="1" cap="small" dirty="0">
                <a:solidFill>
                  <a:srgbClr val="0070C0"/>
                </a:solidFill>
              </a:rPr>
              <a:t> </a:t>
            </a:r>
            <a:r>
              <a:rPr lang="en-US" sz="2400" b="1" cap="small" dirty="0" err="1">
                <a:solidFill>
                  <a:srgbClr val="0070C0"/>
                </a:solidFill>
              </a:rPr>
              <a:t>населения</a:t>
            </a:r>
            <a:r>
              <a:rPr lang="en-US" sz="2400" b="1" cap="small" dirty="0">
                <a:solidFill>
                  <a:srgbClr val="0070C0"/>
                </a:solidFill>
              </a:rPr>
              <a:t> </a:t>
            </a:r>
            <a:r>
              <a:rPr lang="en-US" sz="2400" b="1" cap="small" dirty="0" err="1">
                <a:solidFill>
                  <a:srgbClr val="0070C0"/>
                </a:solidFill>
              </a:rPr>
              <a:t>применялись</a:t>
            </a:r>
            <a:r>
              <a:rPr lang="en-US" sz="2400" b="1" cap="small" dirty="0">
                <a:solidFill>
                  <a:srgbClr val="0070C0"/>
                </a:solidFill>
              </a:rPr>
              <a:t> </a:t>
            </a:r>
            <a:r>
              <a:rPr lang="en-US" sz="2400" b="1" cap="small" dirty="0" err="1">
                <a:solidFill>
                  <a:srgbClr val="0070C0"/>
                </a:solidFill>
              </a:rPr>
              <a:t>он-лайн</a:t>
            </a:r>
            <a:r>
              <a:rPr lang="en-US" sz="2400" b="1" cap="small" dirty="0">
                <a:solidFill>
                  <a:srgbClr val="0070C0"/>
                </a:solidFill>
              </a:rPr>
              <a:t> </a:t>
            </a:r>
            <a:r>
              <a:rPr lang="en-US" sz="2400" b="1" cap="small" dirty="0" err="1">
                <a:solidFill>
                  <a:srgbClr val="0070C0"/>
                </a:solidFill>
              </a:rPr>
              <a:t>технологии</a:t>
            </a:r>
            <a:r>
              <a:rPr lang="en-US" sz="2400" b="1" cap="small" dirty="0">
                <a:solidFill>
                  <a:srgbClr val="0070C0"/>
                </a:solidFill>
              </a:rPr>
              <a:t>, </a:t>
            </a:r>
            <a:r>
              <a:rPr lang="en-US" sz="2400" b="1" cap="small" dirty="0" err="1">
                <a:solidFill>
                  <a:srgbClr val="0070C0"/>
                </a:solidFill>
              </a:rPr>
              <a:t>использовались</a:t>
            </a:r>
            <a:r>
              <a:rPr lang="en-US" sz="2400" b="1" cap="small" dirty="0">
                <a:solidFill>
                  <a:srgbClr val="0070C0"/>
                </a:solidFill>
              </a:rPr>
              <a:t> </a:t>
            </a:r>
            <a:r>
              <a:rPr lang="en-US" sz="2400" b="1" cap="small" dirty="0" err="1">
                <a:solidFill>
                  <a:srgbClr val="0070C0"/>
                </a:solidFill>
              </a:rPr>
              <a:t>социальные</a:t>
            </a:r>
            <a:r>
              <a:rPr lang="en-US" sz="2400" b="1" cap="small" dirty="0">
                <a:solidFill>
                  <a:srgbClr val="0070C0"/>
                </a:solidFill>
              </a:rPr>
              <a:t> </a:t>
            </a:r>
            <a:r>
              <a:rPr lang="en-US" sz="2400" b="1" cap="small" dirty="0" err="1">
                <a:solidFill>
                  <a:srgbClr val="0070C0"/>
                </a:solidFill>
              </a:rPr>
              <a:t>сети</a:t>
            </a:r>
            <a:r>
              <a:rPr lang="ru-RU" sz="2400" b="1" cap="small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18" name="Picture 3" descr="https://lh4.googleusercontent.com/mKjqR_32ize-Av603LOO-3szE40Mlm_jFwxJrYIxNCiAxdlkXI55CiiqHrOawTTL0aXjDn3nhPprTLldbNJuqyqVqS_Zw6fca0ztV46kjJ2WOuNTEtmJrvCye0UX7_yD61OY1vSeY-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7820" y="7251032"/>
            <a:ext cx="1011620" cy="913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s://lh4.googleusercontent.com/J6Nu0cHI1ILX7eZQNWXy8X6L04ZCf0KnAkp7n8FAqpcIF-d3cVqL7SzElnHa-H08KBRoS2HXPu2Fe4wQK5-0Cdegbh-OWz1kCH4UR6VF2fueqgXHQymFO2IJn9DDRipj9q8ymtKlUT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1705" y="7251032"/>
            <a:ext cx="985874" cy="93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77667" y="1332855"/>
            <a:ext cx="1735718" cy="274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5802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91E2474-616E-9F4E-AAB4-D425EA230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с одним усеченным и одним скругленным углом 4"/>
          <p:cNvSpPr/>
          <p:nvPr/>
        </p:nvSpPr>
        <p:spPr>
          <a:xfrm flipH="1" flipV="1">
            <a:off x="0" y="278965"/>
            <a:ext cx="11282767" cy="1201122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97AFF2-A726-8B4B-981A-B22C3C2B8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126" y="482432"/>
            <a:ext cx="11041380" cy="927893"/>
          </a:xfrm>
        </p:spPr>
        <p:txBody>
          <a:bodyPr>
            <a:noAutofit/>
          </a:bodyPr>
          <a:lstStyle/>
          <a:p>
            <a:pPr>
              <a:lnSpc>
                <a:spcPts val="3000"/>
              </a:lnSpc>
            </a:pPr>
            <a:r>
              <a:rPr lang="en-US" sz="4000" b="1" cap="small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Медицинское</a:t>
            </a:r>
            <a:r>
              <a:rPr lang="en-US" sz="40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cap="small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наблюдение</a:t>
            </a:r>
            <a:r>
              <a:rPr lang="en-US" sz="40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ru-RU" sz="40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40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000" b="1" cap="small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новорожден</a:t>
            </a:r>
            <a:r>
              <a:rPr lang="ru-RU" sz="40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</a:t>
            </a:r>
            <a:r>
              <a:rPr lang="en-US" sz="4000" b="1" cap="small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ых</a:t>
            </a:r>
            <a:r>
              <a:rPr lang="en-US" sz="40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0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детей участковой службой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3222" y="4967414"/>
            <a:ext cx="2193038" cy="39314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620" y="2327275"/>
            <a:ext cx="7507705" cy="6443746"/>
          </a:xfrm>
        </p:spPr>
      </p:pic>
    </p:spTree>
    <p:extLst>
      <p:ext uri="{BB962C8B-B14F-4D97-AF65-F5344CB8AC3E}">
        <p14:creationId xmlns:p14="http://schemas.microsoft.com/office/powerpoint/2010/main" val="42872647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6D370BC-1279-43AB-B90F-B7B96EA35D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7712767">
            <a:off x="548138" y="789203"/>
            <a:ext cx="470845" cy="368658"/>
          </a:xfrm>
          <a:prstGeom prst="rect">
            <a:avLst/>
          </a:prstGeom>
        </p:spPr>
      </p:pic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C109C64B-24F8-4F5A-B828-41AC29166D67}"/>
              </a:ext>
            </a:extLst>
          </p:cNvPr>
          <p:cNvSpPr/>
          <p:nvPr/>
        </p:nvSpPr>
        <p:spPr>
          <a:xfrm>
            <a:off x="743213" y="2059717"/>
            <a:ext cx="5999240" cy="1073113"/>
          </a:xfrm>
          <a:prstGeom prst="roundRect">
            <a:avLst>
              <a:gd name="adj" fmla="val 24864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528" tIns="53764" rIns="107528" bIns="53764" rtlCol="0" anchor="ctr"/>
          <a:lstStyle/>
          <a:p>
            <a:pPr algn="ctr" defTabSz="1075284"/>
            <a:endParaRPr lang="ru-RU">
              <a:solidFill>
                <a:prstClr val="white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128B2D8-AC6F-44DB-B7C3-9452AACC916F}"/>
              </a:ext>
            </a:extLst>
          </p:cNvPr>
          <p:cNvSpPr txBox="1"/>
          <p:nvPr/>
        </p:nvSpPr>
        <p:spPr>
          <a:xfrm>
            <a:off x="1696874" y="2360398"/>
            <a:ext cx="3923830" cy="442003"/>
          </a:xfrm>
          <a:prstGeom prst="rect">
            <a:avLst/>
          </a:prstGeom>
          <a:noFill/>
        </p:spPr>
        <p:txBody>
          <a:bodyPr wrap="square" lIns="107528" tIns="53764" rIns="107528" bIns="53764" rtlCol="0">
            <a:spAutoFit/>
          </a:bodyPr>
          <a:lstStyle/>
          <a:p>
            <a:pPr defTabSz="1075284">
              <a:lnSpc>
                <a:spcPts val="2587"/>
              </a:lnSpc>
            </a:pPr>
            <a:r>
              <a:rPr lang="ru-RU" sz="2600" b="1" dirty="0">
                <a:solidFill>
                  <a:srgbClr val="70AD47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Лекарства по </a:t>
            </a:r>
            <a:r>
              <a:rPr lang="en-US" sz="2600" b="1" dirty="0">
                <a:solidFill>
                  <a:srgbClr val="70AD47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QR-</a:t>
            </a:r>
            <a:r>
              <a:rPr lang="ru-RU" sz="2600" b="1" dirty="0">
                <a:solidFill>
                  <a:srgbClr val="70AD47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коду </a:t>
            </a:r>
            <a:endParaRPr lang="ru-RU" sz="2600" dirty="0">
              <a:solidFill>
                <a:srgbClr val="70AD47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Овал 45">
            <a:extLst>
              <a:ext uri="{FF2B5EF4-FFF2-40B4-BE49-F238E27FC236}">
                <a16:creationId xmlns:a16="http://schemas.microsoft.com/office/drawing/2014/main" id="{F0DCA3CD-7533-4B8A-9D80-0AA65AE70DE7}"/>
              </a:ext>
            </a:extLst>
          </p:cNvPr>
          <p:cNvSpPr/>
          <p:nvPr/>
        </p:nvSpPr>
        <p:spPr>
          <a:xfrm>
            <a:off x="629519" y="1692887"/>
            <a:ext cx="968980" cy="1291973"/>
          </a:xfrm>
          <a:prstGeom prst="ellipse">
            <a:avLst/>
          </a:prstGeom>
          <a:solidFill>
            <a:srgbClr val="A4B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528" tIns="53764" rIns="107528" bIns="53764" rtlCol="0" anchor="ctr"/>
          <a:lstStyle/>
          <a:p>
            <a:pPr algn="ctr" defTabSz="1075284"/>
            <a:endParaRPr lang="ru-RU" dirty="0">
              <a:solidFill>
                <a:srgbClr val="1B2E51"/>
              </a:solidFill>
            </a:endParaRPr>
          </a:p>
        </p:txBody>
      </p:sp>
      <p:sp>
        <p:nvSpPr>
          <p:cNvPr id="47" name="Прямоугольник: скругленные углы 46">
            <a:extLst>
              <a:ext uri="{FF2B5EF4-FFF2-40B4-BE49-F238E27FC236}">
                <a16:creationId xmlns:a16="http://schemas.microsoft.com/office/drawing/2014/main" id="{C3EF08D9-2713-4DF0-BE44-4085764065F7}"/>
              </a:ext>
            </a:extLst>
          </p:cNvPr>
          <p:cNvSpPr/>
          <p:nvPr/>
        </p:nvSpPr>
        <p:spPr>
          <a:xfrm>
            <a:off x="7035637" y="5769610"/>
            <a:ext cx="5196070" cy="3175749"/>
          </a:xfrm>
          <a:prstGeom prst="roundRect">
            <a:avLst>
              <a:gd name="adj" fmla="val 9858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528" tIns="53764" rIns="107528" bIns="53764" rtlCol="0" anchor="ctr"/>
          <a:lstStyle/>
          <a:p>
            <a:pPr algn="ctr" defTabSz="1075284"/>
            <a:endParaRPr lang="ru-RU">
              <a:solidFill>
                <a:prstClr val="white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59282B7-85DA-4A56-AF30-EC509AAFF98E}"/>
              </a:ext>
            </a:extLst>
          </p:cNvPr>
          <p:cNvSpPr txBox="1"/>
          <p:nvPr/>
        </p:nvSpPr>
        <p:spPr>
          <a:xfrm>
            <a:off x="7539608" y="6265399"/>
            <a:ext cx="4297385" cy="1108852"/>
          </a:xfrm>
          <a:prstGeom prst="rect">
            <a:avLst/>
          </a:prstGeom>
          <a:noFill/>
        </p:spPr>
        <p:txBody>
          <a:bodyPr wrap="square" lIns="107528" tIns="53764" rIns="107528" bIns="53764" rtlCol="0">
            <a:spAutoFit/>
          </a:bodyPr>
          <a:lstStyle/>
          <a:p>
            <a:pPr defTabSz="1075284">
              <a:lnSpc>
                <a:spcPts val="2587"/>
              </a:lnSpc>
            </a:pPr>
            <a:r>
              <a:rPr lang="ru-RU" sz="2600" b="1" dirty="0">
                <a:solidFill>
                  <a:srgbClr val="70AD47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Общественные слушания по закупке лекарств </a:t>
            </a:r>
            <a:endParaRPr lang="ru-RU" sz="2600" dirty="0">
              <a:solidFill>
                <a:srgbClr val="70AD47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Прямоугольник: скругленные углы 48">
            <a:extLst>
              <a:ext uri="{FF2B5EF4-FFF2-40B4-BE49-F238E27FC236}">
                <a16:creationId xmlns:a16="http://schemas.microsoft.com/office/drawing/2014/main" id="{16E1405E-CA5B-44DE-9AB0-20A643BA43C2}"/>
              </a:ext>
            </a:extLst>
          </p:cNvPr>
          <p:cNvSpPr/>
          <p:nvPr/>
        </p:nvSpPr>
        <p:spPr>
          <a:xfrm>
            <a:off x="751525" y="3720504"/>
            <a:ext cx="5989317" cy="2666149"/>
          </a:xfrm>
          <a:prstGeom prst="roundRect">
            <a:avLst>
              <a:gd name="adj" fmla="val 9652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528" tIns="53764" rIns="107528" bIns="53764" rtlCol="0" anchor="ctr"/>
          <a:lstStyle/>
          <a:p>
            <a:pPr algn="ctr" defTabSz="1075284"/>
            <a:endParaRPr lang="ru-RU">
              <a:solidFill>
                <a:prstClr val="white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CA9DB34-C699-4C8E-8ED1-587ACC8BD713}"/>
              </a:ext>
            </a:extLst>
          </p:cNvPr>
          <p:cNvSpPr txBox="1"/>
          <p:nvPr/>
        </p:nvSpPr>
        <p:spPr>
          <a:xfrm>
            <a:off x="1656940" y="3895059"/>
            <a:ext cx="4788448" cy="775427"/>
          </a:xfrm>
          <a:prstGeom prst="rect">
            <a:avLst/>
          </a:prstGeom>
          <a:noFill/>
        </p:spPr>
        <p:txBody>
          <a:bodyPr wrap="square" lIns="107528" tIns="53764" rIns="107528" bIns="53764" rtlCol="0">
            <a:spAutoFit/>
          </a:bodyPr>
          <a:lstStyle/>
          <a:p>
            <a:pPr defTabSz="1075284">
              <a:lnSpc>
                <a:spcPts val="2587"/>
              </a:lnSpc>
            </a:pPr>
            <a:r>
              <a:rPr lang="ru-RU" sz="2600" b="1" dirty="0">
                <a:solidFill>
                  <a:srgbClr val="70AD47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Лекарства в коммерческих аптеках</a:t>
            </a:r>
            <a:endParaRPr lang="ru-RU" sz="2600" dirty="0">
              <a:solidFill>
                <a:srgbClr val="70AD47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Овал 50">
            <a:extLst>
              <a:ext uri="{FF2B5EF4-FFF2-40B4-BE49-F238E27FC236}">
                <a16:creationId xmlns:a16="http://schemas.microsoft.com/office/drawing/2014/main" id="{AB6DF8CC-A94F-4E63-92C5-A9CCF7412670}"/>
              </a:ext>
            </a:extLst>
          </p:cNvPr>
          <p:cNvSpPr/>
          <p:nvPr/>
        </p:nvSpPr>
        <p:spPr>
          <a:xfrm>
            <a:off x="637830" y="3353675"/>
            <a:ext cx="968980" cy="1291973"/>
          </a:xfrm>
          <a:prstGeom prst="ellipse">
            <a:avLst/>
          </a:prstGeom>
          <a:solidFill>
            <a:srgbClr val="A4B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528" tIns="53764" rIns="107528" bIns="53764" rtlCol="0" anchor="ctr"/>
          <a:lstStyle/>
          <a:p>
            <a:pPr algn="ctr" defTabSz="1075284"/>
            <a:endParaRPr lang="ru-RU" dirty="0">
              <a:solidFill>
                <a:srgbClr val="1B2E51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A71CAA4-D3B7-4310-836B-DA5C15B67F4C}"/>
              </a:ext>
            </a:extLst>
          </p:cNvPr>
          <p:cNvSpPr txBox="1"/>
          <p:nvPr/>
        </p:nvSpPr>
        <p:spPr>
          <a:xfrm>
            <a:off x="1786854" y="4902749"/>
            <a:ext cx="4613947" cy="539465"/>
          </a:xfrm>
          <a:prstGeom prst="rect">
            <a:avLst/>
          </a:prstGeom>
          <a:noFill/>
        </p:spPr>
        <p:txBody>
          <a:bodyPr wrap="square" lIns="107528" tIns="53764" rIns="107528" bIns="53764" rtlCol="0">
            <a:spAutoFit/>
          </a:bodyPr>
          <a:lstStyle/>
          <a:p>
            <a:pPr defTabSz="1075284"/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2024 года </a:t>
            </a:r>
            <a:r>
              <a:rPr lang="ru-RU" sz="1400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льготные лекарства</a:t>
            </a:r>
            <a:r>
              <a:rPr lang="ru-RU" sz="1400" b="1" dirty="0">
                <a:solidFill>
                  <a:srgbClr val="48BDD7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можно получить в коммерческих аптеках</a:t>
            </a: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F4CD26D5-4614-48A9-B43B-37E016918C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7712767">
            <a:off x="1352005" y="4999836"/>
            <a:ext cx="332903" cy="260653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6E42D6D0-E7E4-41A8-8CB5-FD96096764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40" y="3553148"/>
            <a:ext cx="614118" cy="818824"/>
          </a:xfrm>
          <a:prstGeom prst="rect">
            <a:avLst/>
          </a:prstGeom>
        </p:spPr>
      </p:pic>
      <p:sp>
        <p:nvSpPr>
          <p:cNvPr id="55" name="Прямоугольник: скругленные углы 54">
            <a:extLst>
              <a:ext uri="{FF2B5EF4-FFF2-40B4-BE49-F238E27FC236}">
                <a16:creationId xmlns:a16="http://schemas.microsoft.com/office/drawing/2014/main" id="{C3CAD7D1-B2DB-4444-9845-7F06E0A64532}"/>
              </a:ext>
            </a:extLst>
          </p:cNvPr>
          <p:cNvSpPr/>
          <p:nvPr/>
        </p:nvSpPr>
        <p:spPr>
          <a:xfrm>
            <a:off x="1881396" y="5603175"/>
            <a:ext cx="3545762" cy="48816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528" tIns="53764" rIns="107528" bIns="53764" rtlCol="0" anchor="ctr"/>
          <a:lstStyle/>
          <a:p>
            <a:pPr algn="ctr" defTabSz="1075284"/>
            <a:endParaRPr lang="ru-RU">
              <a:solidFill>
                <a:prstClr val="white"/>
              </a:solidFill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6C7B37F-FE65-42CF-96E5-8933F251350F}"/>
              </a:ext>
            </a:extLst>
          </p:cNvPr>
          <p:cNvSpPr txBox="1"/>
          <p:nvPr/>
        </p:nvSpPr>
        <p:spPr>
          <a:xfrm>
            <a:off x="2330759" y="5645154"/>
            <a:ext cx="2643526" cy="539465"/>
          </a:xfrm>
          <a:prstGeom prst="rect">
            <a:avLst/>
          </a:prstGeom>
          <a:noFill/>
        </p:spPr>
        <p:txBody>
          <a:bodyPr wrap="square" lIns="107528" tIns="53764" rIns="107528" bIns="53764" rtlCol="0">
            <a:spAutoFit/>
          </a:bodyPr>
          <a:lstStyle/>
          <a:p>
            <a:pPr defTabSz="1075284"/>
            <a:r>
              <a:rPr lang="ru-RU" sz="1400" b="1" dirty="0">
                <a:solidFill>
                  <a:prstClr val="white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бесплатно или с доплатой</a:t>
            </a:r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FE8C03CB-8289-4D26-A03B-9F26BF5B69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27" y="1840856"/>
            <a:ext cx="717052" cy="956070"/>
          </a:xfrm>
          <a:prstGeom prst="rect">
            <a:avLst/>
          </a:prstGeom>
        </p:spPr>
      </p:pic>
      <p:sp>
        <p:nvSpPr>
          <p:cNvPr id="58" name="Прямоугольник: скругленные углы 57">
            <a:extLst>
              <a:ext uri="{FF2B5EF4-FFF2-40B4-BE49-F238E27FC236}">
                <a16:creationId xmlns:a16="http://schemas.microsoft.com/office/drawing/2014/main" id="{07792620-7FB8-4E89-9699-D90DFE30EE19}"/>
              </a:ext>
            </a:extLst>
          </p:cNvPr>
          <p:cNvSpPr/>
          <p:nvPr/>
        </p:nvSpPr>
        <p:spPr>
          <a:xfrm>
            <a:off x="751525" y="6907494"/>
            <a:ext cx="5989316" cy="2037867"/>
          </a:xfrm>
          <a:prstGeom prst="roundRect">
            <a:avLst>
              <a:gd name="adj" fmla="val 9652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528" tIns="53764" rIns="107528" bIns="53764" rtlCol="0" anchor="ctr"/>
          <a:lstStyle/>
          <a:p>
            <a:pPr algn="ctr" defTabSz="1075284"/>
            <a:endParaRPr lang="ru-RU">
              <a:solidFill>
                <a:prstClr val="white"/>
              </a:solidFill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EA28B90-67D3-44F6-BEEA-0D83DFE085C8}"/>
              </a:ext>
            </a:extLst>
          </p:cNvPr>
          <p:cNvSpPr txBox="1"/>
          <p:nvPr/>
        </p:nvSpPr>
        <p:spPr>
          <a:xfrm>
            <a:off x="1656938" y="7082049"/>
            <a:ext cx="3868282" cy="775427"/>
          </a:xfrm>
          <a:prstGeom prst="rect">
            <a:avLst/>
          </a:prstGeom>
          <a:noFill/>
        </p:spPr>
        <p:txBody>
          <a:bodyPr wrap="square" lIns="107528" tIns="53764" rIns="107528" bIns="53764" rtlCol="0">
            <a:spAutoFit/>
          </a:bodyPr>
          <a:lstStyle/>
          <a:p>
            <a:pPr defTabSz="1075284">
              <a:lnSpc>
                <a:spcPts val="2587"/>
              </a:lnSpc>
            </a:pPr>
            <a:r>
              <a:rPr lang="ru-RU" sz="2600" b="1" dirty="0">
                <a:solidFill>
                  <a:srgbClr val="70AD47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Неснижаемые остатки на складах</a:t>
            </a:r>
            <a:endParaRPr lang="ru-RU" sz="2600" dirty="0">
              <a:solidFill>
                <a:srgbClr val="70AD47">
                  <a:lumMod val="75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Овал 66">
            <a:extLst>
              <a:ext uri="{FF2B5EF4-FFF2-40B4-BE49-F238E27FC236}">
                <a16:creationId xmlns:a16="http://schemas.microsoft.com/office/drawing/2014/main" id="{7DA98E4E-F621-4E77-97DA-8ED5ECCCDB0A}"/>
              </a:ext>
            </a:extLst>
          </p:cNvPr>
          <p:cNvSpPr/>
          <p:nvPr/>
        </p:nvSpPr>
        <p:spPr>
          <a:xfrm>
            <a:off x="637830" y="6540664"/>
            <a:ext cx="968980" cy="1291973"/>
          </a:xfrm>
          <a:prstGeom prst="ellipse">
            <a:avLst/>
          </a:prstGeom>
          <a:solidFill>
            <a:srgbClr val="A4B8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528" tIns="53764" rIns="107528" bIns="53764" rtlCol="0" anchor="ctr"/>
          <a:lstStyle/>
          <a:p>
            <a:pPr algn="ctr" defTabSz="1075284"/>
            <a:endParaRPr lang="ru-RU" dirty="0">
              <a:solidFill>
                <a:srgbClr val="1B2E51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AC5ED3F-ED41-4CE7-A240-BD55BD1F3DB1}"/>
              </a:ext>
            </a:extLst>
          </p:cNvPr>
          <p:cNvSpPr txBox="1"/>
          <p:nvPr/>
        </p:nvSpPr>
        <p:spPr>
          <a:xfrm>
            <a:off x="1786854" y="8046922"/>
            <a:ext cx="4953989" cy="754909"/>
          </a:xfrm>
          <a:prstGeom prst="rect">
            <a:avLst/>
          </a:prstGeom>
          <a:noFill/>
        </p:spPr>
        <p:txBody>
          <a:bodyPr wrap="square" lIns="107528" tIns="53764" rIns="107528" bIns="53764" rtlCol="0">
            <a:spAutoFit/>
          </a:bodyPr>
          <a:lstStyle/>
          <a:p>
            <a:pPr defTabSz="1075284"/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ДЗМ регулярно </a:t>
            </a:r>
            <a:r>
              <a:rPr lang="ru-RU" sz="1400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отслеживает обеспечение</a:t>
            </a:r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пациентов необходимыми лекарственными препаратами</a:t>
            </a:r>
          </a:p>
        </p:txBody>
      </p:sp>
      <p:pic>
        <p:nvPicPr>
          <p:cNvPr id="70" name="Рисунок 69">
            <a:extLst>
              <a:ext uri="{FF2B5EF4-FFF2-40B4-BE49-F238E27FC236}">
                <a16:creationId xmlns:a16="http://schemas.microsoft.com/office/drawing/2014/main" id="{D17F3F8A-4100-4D26-8272-DEEE972A2F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7712767">
            <a:off x="1385399" y="8132875"/>
            <a:ext cx="332903" cy="260653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BECEDDF8-6B01-477B-A3EB-8B087775B2DB}"/>
              </a:ext>
            </a:extLst>
          </p:cNvPr>
          <p:cNvSpPr txBox="1"/>
          <p:nvPr/>
        </p:nvSpPr>
        <p:spPr>
          <a:xfrm>
            <a:off x="8019391" y="7257311"/>
            <a:ext cx="4297385" cy="1185796"/>
          </a:xfrm>
          <a:prstGeom prst="rect">
            <a:avLst/>
          </a:prstGeom>
          <a:noFill/>
        </p:spPr>
        <p:txBody>
          <a:bodyPr wrap="square" lIns="107528" tIns="53764" rIns="107528" bIns="53764" rtlCol="0">
            <a:spAutoFit/>
          </a:bodyPr>
          <a:lstStyle/>
          <a:p>
            <a:pPr defTabSz="1075284"/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Проводятся </a:t>
            </a:r>
            <a:r>
              <a:rPr lang="ru-RU" sz="1400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ежегодно</a:t>
            </a:r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– совместно</a:t>
            </a:r>
            <a:endParaRPr lang="en-US" sz="1400" dirty="0">
              <a:solidFill>
                <a:srgbClr val="1B2E5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defTabSz="1075284"/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 </a:t>
            </a:r>
            <a:r>
              <a:rPr lang="ru-RU" sz="1400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профессиональным, </a:t>
            </a:r>
            <a:r>
              <a:rPr lang="ru-RU" sz="1400" b="1" dirty="0" err="1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пациентским</a:t>
            </a:r>
            <a:r>
              <a:rPr lang="ru-RU" sz="1400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A4B856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defTabSz="1075284"/>
            <a:r>
              <a:rPr lang="ru-RU" sz="1400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 фармацевтическим</a:t>
            </a:r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сообществами для определения </a:t>
            </a:r>
            <a:r>
              <a:rPr lang="ru-RU" sz="1400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потребности</a:t>
            </a:r>
            <a:r>
              <a:rPr lang="en-US" sz="1400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необходимом количестве </a:t>
            </a:r>
            <a:r>
              <a:rPr lang="ru-RU" sz="1400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препаратов</a:t>
            </a:r>
          </a:p>
        </p:txBody>
      </p:sp>
      <p:pic>
        <p:nvPicPr>
          <p:cNvPr id="72" name="Рисунок 71">
            <a:extLst>
              <a:ext uri="{FF2B5EF4-FFF2-40B4-BE49-F238E27FC236}">
                <a16:creationId xmlns:a16="http://schemas.microsoft.com/office/drawing/2014/main" id="{35E009FB-D6FF-4ABE-93A9-C69E3F7E4B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 rot="17712767">
            <a:off x="7544248" y="7384267"/>
            <a:ext cx="332903" cy="260653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id="{DB5DB4A9-5435-49A7-B336-57976BF223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866125" y="6741953"/>
            <a:ext cx="581137" cy="835969"/>
          </a:xfrm>
          <a:prstGeom prst="rect">
            <a:avLst/>
          </a:prstGeom>
        </p:spPr>
      </p:pic>
      <p:sp>
        <p:nvSpPr>
          <p:cNvPr id="78" name="Шестиугольник 77">
            <a:extLst>
              <a:ext uri="{FF2B5EF4-FFF2-40B4-BE49-F238E27FC236}">
                <a16:creationId xmlns:a16="http://schemas.microsoft.com/office/drawing/2014/main" id="{3FE4A1A8-11B3-4296-8645-5E0B0629D7D6}"/>
              </a:ext>
            </a:extLst>
          </p:cNvPr>
          <p:cNvSpPr/>
          <p:nvPr/>
        </p:nvSpPr>
        <p:spPr>
          <a:xfrm>
            <a:off x="9593724" y="1686059"/>
            <a:ext cx="780906" cy="897593"/>
          </a:xfrm>
          <a:prstGeom prst="hexagon">
            <a:avLst/>
          </a:prstGeom>
          <a:noFill/>
          <a:ln w="12700">
            <a:solidFill>
              <a:srgbClr val="A4B856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528" tIns="53764" rIns="107528" bIns="53764" rtlCol="0" anchor="ctr"/>
          <a:lstStyle/>
          <a:p>
            <a:pPr algn="ctr" defTabSz="1075284"/>
            <a:endParaRPr lang="ru-RU">
              <a:solidFill>
                <a:prstClr val="white"/>
              </a:solidFill>
            </a:endParaRPr>
          </a:p>
        </p:txBody>
      </p:sp>
      <p:sp>
        <p:nvSpPr>
          <p:cNvPr id="79" name="Шестиугольник 78">
            <a:extLst>
              <a:ext uri="{FF2B5EF4-FFF2-40B4-BE49-F238E27FC236}">
                <a16:creationId xmlns:a16="http://schemas.microsoft.com/office/drawing/2014/main" id="{8A284021-B100-473A-8656-03E632AD8980}"/>
              </a:ext>
            </a:extLst>
          </p:cNvPr>
          <p:cNvSpPr/>
          <p:nvPr/>
        </p:nvSpPr>
        <p:spPr>
          <a:xfrm>
            <a:off x="9435064" y="4302760"/>
            <a:ext cx="1145102" cy="1316210"/>
          </a:xfrm>
          <a:prstGeom prst="hexagon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528" tIns="53764" rIns="107528" bIns="53764" rtlCol="0" anchor="ctr"/>
          <a:lstStyle/>
          <a:p>
            <a:pPr algn="ctr" defTabSz="1075284"/>
            <a:endParaRPr lang="ru-RU">
              <a:solidFill>
                <a:prstClr val="white"/>
              </a:solidFill>
            </a:endParaRPr>
          </a:p>
        </p:txBody>
      </p:sp>
      <p:sp>
        <p:nvSpPr>
          <p:cNvPr id="32" name="Прямоугольник с одним усеченным и одним скругленным углом 5"/>
          <p:cNvSpPr/>
          <p:nvPr/>
        </p:nvSpPr>
        <p:spPr>
          <a:xfrm flipH="1" flipV="1">
            <a:off x="1" y="278970"/>
            <a:ext cx="11282767" cy="1053885"/>
          </a:xfrm>
          <a:prstGeom prst="snipRoundRect">
            <a:avLst>
              <a:gd name="adj1" fmla="val 50000"/>
              <a:gd name="adj2" fmla="val 0"/>
            </a:avLst>
          </a:prstGeom>
          <a:solidFill>
            <a:srgbClr val="92D05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91426" tIns="45713" rIns="91426" bIns="45713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D3EF1A2-0334-4349-A0BA-6DDC83356BB6}"/>
              </a:ext>
            </a:extLst>
          </p:cNvPr>
          <p:cNvSpPr txBox="1"/>
          <p:nvPr/>
        </p:nvSpPr>
        <p:spPr>
          <a:xfrm>
            <a:off x="224589" y="515620"/>
            <a:ext cx="8852743" cy="647179"/>
          </a:xfrm>
          <a:prstGeom prst="rect">
            <a:avLst/>
          </a:prstGeom>
          <a:noFill/>
        </p:spPr>
        <p:txBody>
          <a:bodyPr wrap="square" lIns="107518" tIns="53760" rIns="107518" bIns="53760" rtlCol="0">
            <a:spAutoFit/>
          </a:bodyPr>
          <a:lstStyle/>
          <a:p>
            <a:r>
              <a:rPr lang="ru-RU" sz="3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Льготное лекарственное обеспечение</a:t>
            </a: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7552" y="1579170"/>
            <a:ext cx="2278416" cy="408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7529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Box 43">
            <a:extLst>
              <a:ext uri="{FF2B5EF4-FFF2-40B4-BE49-F238E27FC236}">
                <a16:creationId xmlns:a16="http://schemas.microsoft.com/office/drawing/2014/main" id="{47DB90D3-F25F-431C-B360-E761AF5BB948}"/>
              </a:ext>
            </a:extLst>
          </p:cNvPr>
          <p:cNvSpPr txBox="1"/>
          <p:nvPr/>
        </p:nvSpPr>
        <p:spPr>
          <a:xfrm>
            <a:off x="865606" y="1510981"/>
            <a:ext cx="8929167" cy="400958"/>
          </a:xfrm>
          <a:prstGeom prst="rect">
            <a:avLst/>
          </a:prstGeom>
          <a:noFill/>
        </p:spPr>
        <p:txBody>
          <a:bodyPr wrap="square" lIns="107518" tIns="53760" rIns="107518" bIns="53760" rtlCol="0">
            <a:spAutoFit/>
          </a:bodyPr>
          <a:lstStyle/>
          <a:p>
            <a:endParaRPr lang="ru-RU" sz="1900" dirty="0">
              <a:solidFill>
                <a:schemeClr val="accent6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9" name="Прямоугольник: скругленные углы 34">
            <a:extLst>
              <a:ext uri="{FF2B5EF4-FFF2-40B4-BE49-F238E27FC236}">
                <a16:creationId xmlns:a16="http://schemas.microsoft.com/office/drawing/2014/main" id="{046C9C4D-373B-452E-8543-D38BDA469A94}"/>
              </a:ext>
            </a:extLst>
          </p:cNvPr>
          <p:cNvSpPr/>
          <p:nvPr/>
        </p:nvSpPr>
        <p:spPr>
          <a:xfrm>
            <a:off x="461448" y="1926539"/>
            <a:ext cx="3633236" cy="3115832"/>
          </a:xfrm>
          <a:prstGeom prst="roundRect">
            <a:avLst>
              <a:gd name="adj" fmla="val 9652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518" tIns="53760" rIns="107518" bIns="53760" rtlCol="0" anchor="ctr"/>
          <a:lstStyle/>
          <a:p>
            <a:pPr algn="ctr"/>
            <a:endParaRPr lang="ru-RU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17F27EF-EE47-442E-9F8A-43272E94C525}"/>
              </a:ext>
            </a:extLst>
          </p:cNvPr>
          <p:cNvSpPr txBox="1"/>
          <p:nvPr/>
        </p:nvSpPr>
        <p:spPr>
          <a:xfrm>
            <a:off x="580020" y="2133341"/>
            <a:ext cx="3292004" cy="385569"/>
          </a:xfrm>
          <a:prstGeom prst="rect">
            <a:avLst/>
          </a:prstGeom>
          <a:noFill/>
        </p:spPr>
        <p:txBody>
          <a:bodyPr wrap="square" lIns="107518" tIns="53760" rIns="107518" bIns="53760" rtlCol="0">
            <a:spAutoFit/>
          </a:bodyPr>
          <a:lstStyle/>
          <a:p>
            <a:pPr algn="ctr"/>
            <a:r>
              <a:rPr lang="ru-RU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Дети-инвалиды - </a:t>
            </a:r>
            <a:r>
              <a:rPr lang="ru-RU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604</a:t>
            </a:r>
          </a:p>
        </p:txBody>
      </p:sp>
      <p:sp>
        <p:nvSpPr>
          <p:cNvPr id="77" name="Шестиугольник 76">
            <a:extLst>
              <a:ext uri="{FF2B5EF4-FFF2-40B4-BE49-F238E27FC236}">
                <a16:creationId xmlns:a16="http://schemas.microsoft.com/office/drawing/2014/main" id="{6B86AC17-2ACE-4B6D-9AB7-B6E2EC57C8A7}"/>
              </a:ext>
            </a:extLst>
          </p:cNvPr>
          <p:cNvSpPr/>
          <p:nvPr/>
        </p:nvSpPr>
        <p:spPr>
          <a:xfrm>
            <a:off x="580020" y="3554331"/>
            <a:ext cx="1064288" cy="1223320"/>
          </a:xfrm>
          <a:prstGeom prst="hexagon">
            <a:avLst/>
          </a:prstGeom>
          <a:solidFill>
            <a:srgbClr val="FDDD51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518" tIns="53760" rIns="107518" bIns="53760" rtlCol="0" anchor="ctr"/>
          <a:lstStyle/>
          <a:p>
            <a:pPr algn="ctr"/>
            <a:endParaRPr lang="ru-RU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ACB4726-952A-4149-BF68-2E9FAF6B7253}"/>
              </a:ext>
            </a:extLst>
          </p:cNvPr>
          <p:cNvSpPr txBox="1"/>
          <p:nvPr/>
        </p:nvSpPr>
        <p:spPr>
          <a:xfrm>
            <a:off x="901733" y="3554118"/>
            <a:ext cx="1378159" cy="477902"/>
          </a:xfrm>
          <a:prstGeom prst="rect">
            <a:avLst/>
          </a:prstGeom>
          <a:noFill/>
        </p:spPr>
        <p:txBody>
          <a:bodyPr wrap="square" lIns="107518" tIns="53760" rIns="107518" bIns="53760" rtlCol="0">
            <a:spAutoFit/>
          </a:bodyPr>
          <a:lstStyle/>
          <a:p>
            <a:r>
              <a:rPr lang="ru-RU" sz="2400" b="1" dirty="0">
                <a:solidFill>
                  <a:srgbClr val="7E903C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4225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55A325B8-54EE-4B81-B359-EEA1B363144D}"/>
              </a:ext>
            </a:extLst>
          </p:cNvPr>
          <p:cNvSpPr txBox="1"/>
          <p:nvPr/>
        </p:nvSpPr>
        <p:spPr>
          <a:xfrm>
            <a:off x="851747" y="4060159"/>
            <a:ext cx="2856289" cy="539457"/>
          </a:xfrm>
          <a:prstGeom prst="rect">
            <a:avLst/>
          </a:prstGeom>
          <a:noFill/>
        </p:spPr>
        <p:txBody>
          <a:bodyPr wrap="square" lIns="107518" tIns="53760" rIns="107518" bIns="53760" rtlCol="0">
            <a:spAutoFit/>
          </a:bodyPr>
          <a:lstStyle/>
          <a:p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Выписано рецептов за 2024г.</a:t>
            </a:r>
          </a:p>
        </p:txBody>
      </p:sp>
      <p:sp>
        <p:nvSpPr>
          <p:cNvPr id="80" name="Прямоугольник: скругленные углы 43">
            <a:extLst>
              <a:ext uri="{FF2B5EF4-FFF2-40B4-BE49-F238E27FC236}">
                <a16:creationId xmlns:a16="http://schemas.microsoft.com/office/drawing/2014/main" id="{6C943A7B-63CC-4AEF-A746-A21F0D615B7A}"/>
              </a:ext>
            </a:extLst>
          </p:cNvPr>
          <p:cNvSpPr/>
          <p:nvPr/>
        </p:nvSpPr>
        <p:spPr>
          <a:xfrm>
            <a:off x="4366812" y="1918762"/>
            <a:ext cx="3633236" cy="3105995"/>
          </a:xfrm>
          <a:prstGeom prst="roundRect">
            <a:avLst>
              <a:gd name="adj" fmla="val 9652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518" tIns="53760" rIns="107518" bIns="53760" rtlCol="0" anchor="ctr"/>
          <a:lstStyle/>
          <a:p>
            <a:pPr algn="ctr"/>
            <a:endParaRPr lang="ru-RU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B2F3B523-3912-46C9-9127-9C2D3A41DBDA}"/>
              </a:ext>
            </a:extLst>
          </p:cNvPr>
          <p:cNvSpPr txBox="1"/>
          <p:nvPr/>
        </p:nvSpPr>
        <p:spPr>
          <a:xfrm>
            <a:off x="4492251" y="2085852"/>
            <a:ext cx="3292004" cy="662568"/>
          </a:xfrm>
          <a:prstGeom prst="rect">
            <a:avLst/>
          </a:prstGeom>
          <a:noFill/>
        </p:spPr>
        <p:txBody>
          <a:bodyPr wrap="square" lIns="107518" tIns="53760" rIns="107518" bIns="53760" rtlCol="0">
            <a:spAutoFit/>
          </a:bodyPr>
          <a:lstStyle/>
          <a:p>
            <a:pPr algn="ctr"/>
            <a:r>
              <a:rPr lang="ru-RU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Дети до 3 лет жизни - </a:t>
            </a:r>
            <a:r>
              <a:rPr lang="ru-RU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2884</a:t>
            </a:r>
          </a:p>
        </p:txBody>
      </p:sp>
      <p:sp>
        <p:nvSpPr>
          <p:cNvPr id="94" name="Прямоугольник: скругленные углы 49">
            <a:extLst>
              <a:ext uri="{FF2B5EF4-FFF2-40B4-BE49-F238E27FC236}">
                <a16:creationId xmlns:a16="http://schemas.microsoft.com/office/drawing/2014/main" id="{8CFAFA35-A9A4-4098-B3DD-6E429D83D9E3}"/>
              </a:ext>
            </a:extLst>
          </p:cNvPr>
          <p:cNvSpPr/>
          <p:nvPr/>
        </p:nvSpPr>
        <p:spPr>
          <a:xfrm>
            <a:off x="8470484" y="1867332"/>
            <a:ext cx="3633236" cy="6274363"/>
          </a:xfrm>
          <a:prstGeom prst="roundRect">
            <a:avLst>
              <a:gd name="adj" fmla="val 9652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518" tIns="53760" rIns="107518" bIns="53760"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F62B22-2EF9-47FB-B9E0-240DC2331C6B}"/>
              </a:ext>
            </a:extLst>
          </p:cNvPr>
          <p:cNvSpPr txBox="1"/>
          <p:nvPr/>
        </p:nvSpPr>
        <p:spPr>
          <a:xfrm>
            <a:off x="710863" y="1458816"/>
            <a:ext cx="10854781" cy="385569"/>
          </a:xfrm>
          <a:prstGeom prst="rect">
            <a:avLst/>
          </a:prstGeom>
          <a:noFill/>
        </p:spPr>
        <p:txBody>
          <a:bodyPr wrap="square" lIns="107518" tIns="53760" rIns="107518" bIns="53760" rtlCol="0">
            <a:spAutoFit/>
          </a:bodyPr>
          <a:lstStyle/>
          <a:p>
            <a:r>
              <a:rPr lang="ru-RU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Льготные категории пациентов, и количество выписанных рецептов за 2024г.:</a:t>
            </a:r>
          </a:p>
        </p:txBody>
      </p:sp>
      <p:sp>
        <p:nvSpPr>
          <p:cNvPr id="23" name="Шестиугольник 22">
            <a:extLst>
              <a:ext uri="{FF2B5EF4-FFF2-40B4-BE49-F238E27FC236}">
                <a16:creationId xmlns:a16="http://schemas.microsoft.com/office/drawing/2014/main" id="{6B86AC17-2ACE-4B6D-9AB7-B6E2EC57C8A7}"/>
              </a:ext>
            </a:extLst>
          </p:cNvPr>
          <p:cNvSpPr/>
          <p:nvPr/>
        </p:nvSpPr>
        <p:spPr>
          <a:xfrm>
            <a:off x="6763871" y="5577448"/>
            <a:ext cx="1064288" cy="703561"/>
          </a:xfrm>
          <a:prstGeom prst="hexagon">
            <a:avLst/>
          </a:prstGeom>
          <a:solidFill>
            <a:srgbClr val="FDDD51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518" tIns="53760" rIns="107518" bIns="53760" rtlCol="0" anchor="ctr"/>
          <a:lstStyle/>
          <a:p>
            <a:pPr algn="ctr"/>
            <a:endParaRPr lang="ru-RU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ACB4726-952A-4149-BF68-2E9FAF6B7253}"/>
              </a:ext>
            </a:extLst>
          </p:cNvPr>
          <p:cNvSpPr txBox="1"/>
          <p:nvPr/>
        </p:nvSpPr>
        <p:spPr>
          <a:xfrm>
            <a:off x="5158155" y="3532598"/>
            <a:ext cx="1378159" cy="477902"/>
          </a:xfrm>
          <a:prstGeom prst="rect">
            <a:avLst/>
          </a:prstGeom>
          <a:noFill/>
        </p:spPr>
        <p:txBody>
          <a:bodyPr wrap="square" lIns="107518" tIns="53760" rIns="107518" bIns="53760" rtlCol="0">
            <a:spAutoFit/>
          </a:bodyPr>
          <a:lstStyle/>
          <a:p>
            <a:r>
              <a:rPr lang="ru-RU" sz="2400" b="1" dirty="0">
                <a:solidFill>
                  <a:srgbClr val="7E903C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1930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5A325B8-54EE-4B81-B359-EEA1B363144D}"/>
              </a:ext>
            </a:extLst>
          </p:cNvPr>
          <p:cNvSpPr txBox="1"/>
          <p:nvPr/>
        </p:nvSpPr>
        <p:spPr>
          <a:xfrm>
            <a:off x="4824975" y="4060159"/>
            <a:ext cx="2856289" cy="539457"/>
          </a:xfrm>
          <a:prstGeom prst="rect">
            <a:avLst/>
          </a:prstGeom>
          <a:noFill/>
        </p:spPr>
        <p:txBody>
          <a:bodyPr wrap="square" lIns="107518" tIns="53760" rIns="107518" bIns="53760" rtlCol="0">
            <a:spAutoFit/>
          </a:bodyPr>
          <a:lstStyle/>
          <a:p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Выписано рецептов за 2024г.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2F3B523-3912-46C9-9127-9C2D3A41DBDA}"/>
              </a:ext>
            </a:extLst>
          </p:cNvPr>
          <p:cNvSpPr txBox="1"/>
          <p:nvPr/>
        </p:nvSpPr>
        <p:spPr>
          <a:xfrm>
            <a:off x="8666280" y="1922444"/>
            <a:ext cx="3292004" cy="939567"/>
          </a:xfrm>
          <a:prstGeom prst="rect">
            <a:avLst/>
          </a:prstGeom>
          <a:noFill/>
        </p:spPr>
        <p:txBody>
          <a:bodyPr wrap="square" lIns="107518" tIns="53760" rIns="107518" bIns="53760" rtlCol="0">
            <a:spAutoFit/>
          </a:bodyPr>
          <a:lstStyle/>
          <a:p>
            <a:pPr algn="ctr"/>
            <a:r>
              <a:rPr lang="ru-RU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Дети из многодетных семей до 6 лет жизни - </a:t>
            </a:r>
            <a:r>
              <a:rPr lang="ru-RU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1245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2F3B523-3912-46C9-9127-9C2D3A41DBDA}"/>
              </a:ext>
            </a:extLst>
          </p:cNvPr>
          <p:cNvSpPr txBox="1"/>
          <p:nvPr/>
        </p:nvSpPr>
        <p:spPr>
          <a:xfrm>
            <a:off x="8555792" y="4075542"/>
            <a:ext cx="3292004" cy="939567"/>
          </a:xfrm>
          <a:prstGeom prst="rect">
            <a:avLst/>
          </a:prstGeom>
          <a:noFill/>
        </p:spPr>
        <p:txBody>
          <a:bodyPr wrap="square" lIns="107518" tIns="53760" rIns="107518" bIns="53760" rtlCol="0">
            <a:spAutoFit/>
          </a:bodyPr>
          <a:lstStyle/>
          <a:p>
            <a:pPr algn="ctr"/>
            <a:r>
              <a:rPr lang="ru-RU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Дети из многодетных семей от 6 до 18 лет жизни - </a:t>
            </a:r>
            <a:r>
              <a:rPr lang="ru-RU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2942</a:t>
            </a:r>
          </a:p>
        </p:txBody>
      </p:sp>
      <p:sp>
        <p:nvSpPr>
          <p:cNvPr id="28" name="Шестиугольник 27">
            <a:extLst>
              <a:ext uri="{FF2B5EF4-FFF2-40B4-BE49-F238E27FC236}">
                <a16:creationId xmlns:a16="http://schemas.microsoft.com/office/drawing/2014/main" id="{6B86AC17-2ACE-4B6D-9AB7-B6E2EC57C8A7}"/>
              </a:ext>
            </a:extLst>
          </p:cNvPr>
          <p:cNvSpPr/>
          <p:nvPr/>
        </p:nvSpPr>
        <p:spPr>
          <a:xfrm>
            <a:off x="10750624" y="2822686"/>
            <a:ext cx="1064288" cy="1223320"/>
          </a:xfrm>
          <a:prstGeom prst="hexagon">
            <a:avLst/>
          </a:prstGeom>
          <a:solidFill>
            <a:srgbClr val="FDDD51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518" tIns="53760" rIns="107518" bIns="53760" rtlCol="0" anchor="ctr"/>
          <a:lstStyle/>
          <a:p>
            <a:pPr algn="ctr"/>
            <a:endParaRPr lang="ru-RU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ACB4726-952A-4149-BF68-2E9FAF6B7253}"/>
              </a:ext>
            </a:extLst>
          </p:cNvPr>
          <p:cNvSpPr txBox="1"/>
          <p:nvPr/>
        </p:nvSpPr>
        <p:spPr>
          <a:xfrm>
            <a:off x="11006282" y="2872516"/>
            <a:ext cx="1378159" cy="477902"/>
          </a:xfrm>
          <a:prstGeom prst="rect">
            <a:avLst/>
          </a:prstGeom>
          <a:noFill/>
        </p:spPr>
        <p:txBody>
          <a:bodyPr wrap="square" lIns="107518" tIns="53760" rIns="107518" bIns="53760" rtlCol="0">
            <a:spAutoFit/>
          </a:bodyPr>
          <a:lstStyle/>
          <a:p>
            <a:r>
              <a:rPr lang="ru-RU" sz="2400" b="1" dirty="0">
                <a:solidFill>
                  <a:srgbClr val="7E903C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798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5A325B8-54EE-4B81-B359-EEA1B363144D}"/>
              </a:ext>
            </a:extLst>
          </p:cNvPr>
          <p:cNvSpPr txBox="1"/>
          <p:nvPr/>
        </p:nvSpPr>
        <p:spPr>
          <a:xfrm>
            <a:off x="9249186" y="3373708"/>
            <a:ext cx="2856289" cy="539457"/>
          </a:xfrm>
          <a:prstGeom prst="rect">
            <a:avLst/>
          </a:prstGeom>
          <a:noFill/>
        </p:spPr>
        <p:txBody>
          <a:bodyPr wrap="square" lIns="107518" tIns="53760" rIns="107518" bIns="53760" rtlCol="0">
            <a:spAutoFit/>
          </a:bodyPr>
          <a:lstStyle/>
          <a:p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Выписано рецептов за 2024г.</a:t>
            </a:r>
          </a:p>
        </p:txBody>
      </p:sp>
      <p:sp>
        <p:nvSpPr>
          <p:cNvPr id="31" name="Шестиугольник 30">
            <a:extLst>
              <a:ext uri="{FF2B5EF4-FFF2-40B4-BE49-F238E27FC236}">
                <a16:creationId xmlns:a16="http://schemas.microsoft.com/office/drawing/2014/main" id="{6B86AC17-2ACE-4B6D-9AB7-B6E2EC57C8A7}"/>
              </a:ext>
            </a:extLst>
          </p:cNvPr>
          <p:cNvSpPr/>
          <p:nvPr/>
        </p:nvSpPr>
        <p:spPr>
          <a:xfrm>
            <a:off x="8538902" y="4929813"/>
            <a:ext cx="1064288" cy="1259295"/>
          </a:xfrm>
          <a:prstGeom prst="hexagon">
            <a:avLst/>
          </a:prstGeom>
          <a:solidFill>
            <a:srgbClr val="FDDD51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518" tIns="53760" rIns="107518" bIns="53760" rtlCol="0" anchor="ctr"/>
          <a:lstStyle/>
          <a:p>
            <a:pPr algn="ctr"/>
            <a:endParaRPr lang="ru-RU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ACB4726-952A-4149-BF68-2E9FAF6B7253}"/>
              </a:ext>
            </a:extLst>
          </p:cNvPr>
          <p:cNvSpPr txBox="1"/>
          <p:nvPr/>
        </p:nvSpPr>
        <p:spPr>
          <a:xfrm>
            <a:off x="8904486" y="4998556"/>
            <a:ext cx="1297308" cy="477902"/>
          </a:xfrm>
          <a:prstGeom prst="rect">
            <a:avLst/>
          </a:prstGeom>
          <a:noFill/>
        </p:spPr>
        <p:txBody>
          <a:bodyPr wrap="square" lIns="107518" tIns="53760" rIns="107518" bIns="53760" rtlCol="0">
            <a:spAutoFit/>
          </a:bodyPr>
          <a:lstStyle/>
          <a:p>
            <a:r>
              <a:rPr lang="ru-RU" sz="2400" b="1" dirty="0">
                <a:solidFill>
                  <a:srgbClr val="7E903C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2299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5A325B8-54EE-4B81-B359-EEA1B363144D}"/>
              </a:ext>
            </a:extLst>
          </p:cNvPr>
          <p:cNvSpPr txBox="1"/>
          <p:nvPr/>
        </p:nvSpPr>
        <p:spPr>
          <a:xfrm>
            <a:off x="8914010" y="5373294"/>
            <a:ext cx="2856289" cy="539457"/>
          </a:xfrm>
          <a:prstGeom prst="rect">
            <a:avLst/>
          </a:prstGeom>
          <a:noFill/>
        </p:spPr>
        <p:txBody>
          <a:bodyPr wrap="square" lIns="107518" tIns="53760" rIns="107518" bIns="53760" rtlCol="0">
            <a:spAutoFit/>
          </a:bodyPr>
          <a:lstStyle/>
          <a:p>
            <a:r>
              <a:rPr lang="ru-RU" sz="14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Выписано рецептов за 2024г.</a:t>
            </a:r>
          </a:p>
        </p:txBody>
      </p:sp>
      <p:sp>
        <p:nvSpPr>
          <p:cNvPr id="35" name="Шестиугольник 34">
            <a:extLst>
              <a:ext uri="{FF2B5EF4-FFF2-40B4-BE49-F238E27FC236}">
                <a16:creationId xmlns:a16="http://schemas.microsoft.com/office/drawing/2014/main" id="{1FCB9ECE-8C61-496A-9E1A-8553A2118E4B}"/>
              </a:ext>
            </a:extLst>
          </p:cNvPr>
          <p:cNvSpPr/>
          <p:nvPr/>
        </p:nvSpPr>
        <p:spPr>
          <a:xfrm>
            <a:off x="3968463" y="8027329"/>
            <a:ext cx="1273407" cy="1463687"/>
          </a:xfrm>
          <a:prstGeom prst="hexagon">
            <a:avLst/>
          </a:prstGeom>
          <a:noFill/>
          <a:ln w="12700">
            <a:solidFill>
              <a:schemeClr val="bg1">
                <a:lumMod val="65000"/>
              </a:schemeClr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518" tIns="53760" rIns="107518" bIns="53760" rtlCol="0" anchor="ctr"/>
          <a:lstStyle/>
          <a:p>
            <a:pPr algn="ctr"/>
            <a:endParaRPr lang="ru-RU"/>
          </a:p>
        </p:txBody>
      </p:sp>
      <p:sp>
        <p:nvSpPr>
          <p:cNvPr id="36" name="Шестиугольник 35">
            <a:extLst>
              <a:ext uri="{FF2B5EF4-FFF2-40B4-BE49-F238E27FC236}">
                <a16:creationId xmlns:a16="http://schemas.microsoft.com/office/drawing/2014/main" id="{3FE4A1A8-11B3-4296-8645-5E0B0629D7D6}"/>
              </a:ext>
            </a:extLst>
          </p:cNvPr>
          <p:cNvSpPr/>
          <p:nvPr/>
        </p:nvSpPr>
        <p:spPr>
          <a:xfrm>
            <a:off x="4531677" y="5557220"/>
            <a:ext cx="780906" cy="897593"/>
          </a:xfrm>
          <a:prstGeom prst="hexagon">
            <a:avLst/>
          </a:prstGeom>
          <a:noFill/>
          <a:ln w="12700">
            <a:solidFill>
              <a:srgbClr val="A4B856"/>
            </a:solidFill>
            <a:prstDash val="sysDot"/>
            <a:extLst>
              <a:ext uri="{C807C97D-BFC1-408E-A445-0C87EB9F89A2}">
                <ask:lineSketchStyleProps xmlns:ask="http://schemas.microsoft.com/office/drawing/2018/sketchyshapes" xmlns="" sd="1219033472">
                  <a:custGeom>
                    <a:avLst/>
                    <a:gdLst>
                      <a:gd name="connsiteX0" fmla="*/ 0 w 4799713"/>
                      <a:gd name="connsiteY0" fmla="*/ 2068842 h 4137684"/>
                      <a:gd name="connsiteX1" fmla="*/ 1034421 w 4799713"/>
                      <a:gd name="connsiteY1" fmla="*/ 1 h 4137684"/>
                      <a:gd name="connsiteX2" fmla="*/ 3765292 w 4799713"/>
                      <a:gd name="connsiteY2" fmla="*/ 1 h 4137684"/>
                      <a:gd name="connsiteX3" fmla="*/ 4799713 w 4799713"/>
                      <a:gd name="connsiteY3" fmla="*/ 2068842 h 4137684"/>
                      <a:gd name="connsiteX4" fmla="*/ 3765292 w 4799713"/>
                      <a:gd name="connsiteY4" fmla="*/ 4137683 h 4137684"/>
                      <a:gd name="connsiteX5" fmla="*/ 1034421 w 4799713"/>
                      <a:gd name="connsiteY5" fmla="*/ 4137683 h 4137684"/>
                      <a:gd name="connsiteX6" fmla="*/ 0 w 4799713"/>
                      <a:gd name="connsiteY6" fmla="*/ 2068842 h 41376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4799713" h="4137684" extrusionOk="0">
                        <a:moveTo>
                          <a:pt x="0" y="2068842"/>
                        </a:moveTo>
                        <a:cubicBezTo>
                          <a:pt x="504029" y="1326083"/>
                          <a:pt x="789019" y="750215"/>
                          <a:pt x="1034421" y="1"/>
                        </a:cubicBezTo>
                        <a:cubicBezTo>
                          <a:pt x="1756130" y="132883"/>
                          <a:pt x="2679658" y="-84950"/>
                          <a:pt x="3765292" y="1"/>
                        </a:cubicBezTo>
                        <a:cubicBezTo>
                          <a:pt x="4287078" y="742599"/>
                          <a:pt x="4297045" y="1415008"/>
                          <a:pt x="4799713" y="2068842"/>
                        </a:cubicBezTo>
                        <a:cubicBezTo>
                          <a:pt x="4412604" y="2888200"/>
                          <a:pt x="4082128" y="3844968"/>
                          <a:pt x="3765292" y="4137683"/>
                        </a:cubicBezTo>
                        <a:cubicBezTo>
                          <a:pt x="3314856" y="4187216"/>
                          <a:pt x="1378450" y="4152492"/>
                          <a:pt x="1034421" y="4137683"/>
                        </a:cubicBezTo>
                        <a:cubicBezTo>
                          <a:pt x="503629" y="3272066"/>
                          <a:pt x="304199" y="2514725"/>
                          <a:pt x="0" y="206884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518" tIns="53760" rIns="107518" bIns="53760"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с одним усеченным и одним скругленным углом 5"/>
          <p:cNvSpPr/>
          <p:nvPr/>
        </p:nvSpPr>
        <p:spPr>
          <a:xfrm flipH="1" flipV="1">
            <a:off x="1" y="278970"/>
            <a:ext cx="11282767" cy="1053885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ru-RU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D3EF1A2-0334-4349-A0BA-6DDC83356BB6}"/>
              </a:ext>
            </a:extLst>
          </p:cNvPr>
          <p:cNvSpPr txBox="1"/>
          <p:nvPr/>
        </p:nvSpPr>
        <p:spPr>
          <a:xfrm>
            <a:off x="224589" y="515620"/>
            <a:ext cx="8852743" cy="647179"/>
          </a:xfrm>
          <a:prstGeom prst="rect">
            <a:avLst/>
          </a:prstGeom>
          <a:noFill/>
        </p:spPr>
        <p:txBody>
          <a:bodyPr wrap="square" lIns="107518" tIns="53760" rIns="107518" bIns="53760" rtlCol="0">
            <a:spAutoFit/>
          </a:bodyPr>
          <a:lstStyle/>
          <a:p>
            <a:r>
              <a:rPr lang="ru-RU" sz="35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Льготное лекарственное обеспечение</a:t>
            </a:r>
          </a:p>
        </p:txBody>
      </p:sp>
      <p:sp>
        <p:nvSpPr>
          <p:cNvPr id="34" name="Прямоугольник: скругленные углы 34">
            <a:extLst>
              <a:ext uri="{FF2B5EF4-FFF2-40B4-BE49-F238E27FC236}">
                <a16:creationId xmlns:a16="http://schemas.microsoft.com/office/drawing/2014/main" id="{046C9C4D-373B-452E-8543-D38BDA469A94}"/>
              </a:ext>
            </a:extLst>
          </p:cNvPr>
          <p:cNvSpPr/>
          <p:nvPr/>
        </p:nvSpPr>
        <p:spPr>
          <a:xfrm>
            <a:off x="470452" y="5530585"/>
            <a:ext cx="7529595" cy="3497998"/>
          </a:xfrm>
          <a:prstGeom prst="roundRect">
            <a:avLst>
              <a:gd name="adj" fmla="val 9652"/>
            </a:avLst>
          </a:prstGeom>
          <a:noFill/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518" tIns="53760" rIns="107518" bIns="53760" rtlCol="0" anchor="ctr"/>
          <a:lstStyle/>
          <a:p>
            <a:pPr algn="ctr"/>
            <a:endParaRPr lang="ru-RU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17F27EF-EE47-442E-9F8A-43272E94C525}"/>
              </a:ext>
            </a:extLst>
          </p:cNvPr>
          <p:cNvSpPr txBox="1"/>
          <p:nvPr/>
        </p:nvSpPr>
        <p:spPr>
          <a:xfrm>
            <a:off x="514938" y="5636055"/>
            <a:ext cx="7166326" cy="724123"/>
          </a:xfrm>
          <a:prstGeom prst="rect">
            <a:avLst/>
          </a:prstGeom>
          <a:noFill/>
        </p:spPr>
        <p:txBody>
          <a:bodyPr wrap="square" lIns="107518" tIns="53760" rIns="107518" bIns="53760" rtlCol="0">
            <a:spAutoFit/>
          </a:bodyPr>
          <a:lstStyle/>
          <a:p>
            <a:pPr algn="ctr"/>
            <a:r>
              <a:rPr lang="ru-RU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Дети с заболеванием сахарного диабета 1-го типа – </a:t>
            </a:r>
            <a:r>
              <a:rPr lang="ru-RU" sz="2000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79</a:t>
            </a:r>
            <a:r>
              <a:rPr lang="ru-RU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</a:t>
            </a:r>
            <a:r>
              <a:rPr lang="ru-RU" b="1" dirty="0">
                <a:solidFill>
                  <a:srgbClr val="A4B856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из них детей инвалидов –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78</a:t>
            </a: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17F27EF-EE47-442E-9F8A-43272E94C525}"/>
              </a:ext>
            </a:extLst>
          </p:cNvPr>
          <p:cNvSpPr txBox="1"/>
          <p:nvPr/>
        </p:nvSpPr>
        <p:spPr>
          <a:xfrm>
            <a:off x="710863" y="6318900"/>
            <a:ext cx="6418441" cy="693345"/>
          </a:xfrm>
          <a:prstGeom prst="rect">
            <a:avLst/>
          </a:prstGeom>
          <a:noFill/>
        </p:spPr>
        <p:txBody>
          <a:bodyPr wrap="square" lIns="107518" tIns="53760" rIns="107518" bIns="53760" rtlCol="0">
            <a:spAutoFit/>
          </a:bodyPr>
          <a:lstStyle/>
          <a:p>
            <a:pPr algn="ctr"/>
            <a:r>
              <a:rPr lang="ru-RU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2024г впервые выставлен диагноз – СД 1-го типа  -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7</a:t>
            </a:r>
            <a:r>
              <a:rPr lang="ru-RU" sz="2000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rgbClr val="A4B856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17F27EF-EE47-442E-9F8A-43272E94C525}"/>
              </a:ext>
            </a:extLst>
          </p:cNvPr>
          <p:cNvSpPr txBox="1"/>
          <p:nvPr/>
        </p:nvSpPr>
        <p:spPr>
          <a:xfrm>
            <a:off x="456142" y="6824728"/>
            <a:ext cx="7277084" cy="693345"/>
          </a:xfrm>
          <a:prstGeom prst="rect">
            <a:avLst/>
          </a:prstGeom>
          <a:noFill/>
        </p:spPr>
        <p:txBody>
          <a:bodyPr wrap="square" lIns="107518" tIns="53760" rIns="107518" bIns="53760" rtlCol="0">
            <a:spAutoFit/>
          </a:bodyPr>
          <a:lstStyle/>
          <a:p>
            <a:pPr algn="ctr"/>
            <a:r>
              <a:rPr lang="ru-RU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Бесплатно обеспечены системами непрерывного мониторинга глюкозы -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67</a:t>
            </a:r>
            <a:r>
              <a:rPr lang="ru-RU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rgbClr val="A4B856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17F27EF-EE47-442E-9F8A-43272E94C525}"/>
              </a:ext>
            </a:extLst>
          </p:cNvPr>
          <p:cNvSpPr txBox="1"/>
          <p:nvPr/>
        </p:nvSpPr>
        <p:spPr>
          <a:xfrm>
            <a:off x="673045" y="7479127"/>
            <a:ext cx="6843278" cy="693345"/>
          </a:xfrm>
          <a:prstGeom prst="rect">
            <a:avLst/>
          </a:prstGeom>
          <a:noFill/>
        </p:spPr>
        <p:txBody>
          <a:bodyPr wrap="square" lIns="107518" tIns="53760" rIns="107518" bIns="53760" rtlCol="0">
            <a:spAutoFit/>
          </a:bodyPr>
          <a:lstStyle/>
          <a:p>
            <a:pPr algn="ctr"/>
            <a:r>
              <a:rPr lang="ru-RU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2024г переведены в рамках ВМП на помповую инсулинотерапию - </a:t>
            </a:r>
            <a:r>
              <a:rPr lang="ru-RU" sz="2000" b="1" dirty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4</a:t>
            </a:r>
            <a:r>
              <a:rPr lang="ru-RU" dirty="0">
                <a:solidFill>
                  <a:srgbClr val="1B2E5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rgbClr val="A4B856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Рисунок 4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881" y="6368292"/>
            <a:ext cx="2632713" cy="3435368"/>
          </a:xfrm>
          <a:prstGeom prst="rect">
            <a:avLst/>
          </a:prstGeom>
        </p:spPr>
      </p:pic>
      <p:sp>
        <p:nvSpPr>
          <p:cNvPr id="46" name="Шестиугольник 45">
            <a:extLst>
              <a:ext uri="{FF2B5EF4-FFF2-40B4-BE49-F238E27FC236}">
                <a16:creationId xmlns:a16="http://schemas.microsoft.com/office/drawing/2014/main" id="{6B86AC17-2ACE-4B6D-9AB7-B6E2EC57C8A7}"/>
              </a:ext>
            </a:extLst>
          </p:cNvPr>
          <p:cNvSpPr/>
          <p:nvPr/>
        </p:nvSpPr>
        <p:spPr>
          <a:xfrm>
            <a:off x="4758344" y="3462938"/>
            <a:ext cx="1064288" cy="1223320"/>
          </a:xfrm>
          <a:prstGeom prst="hexagon">
            <a:avLst/>
          </a:prstGeom>
          <a:solidFill>
            <a:srgbClr val="FDDD51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518" tIns="53760" rIns="107518" bIns="53760" rtlCol="0" anchor="ctr"/>
          <a:lstStyle/>
          <a:p>
            <a:pPr algn="ctr"/>
            <a:endParaRPr lang="ru-RU" dirty="0"/>
          </a:p>
        </p:txBody>
      </p:sp>
      <p:sp>
        <p:nvSpPr>
          <p:cNvPr id="47" name="Шестиугольник 46">
            <a:extLst>
              <a:ext uri="{FF2B5EF4-FFF2-40B4-BE49-F238E27FC236}">
                <a16:creationId xmlns:a16="http://schemas.microsoft.com/office/drawing/2014/main" id="{6B86AC17-2ACE-4B6D-9AB7-B6E2EC57C8A7}"/>
              </a:ext>
            </a:extLst>
          </p:cNvPr>
          <p:cNvSpPr/>
          <p:nvPr/>
        </p:nvSpPr>
        <p:spPr>
          <a:xfrm>
            <a:off x="5227124" y="5752952"/>
            <a:ext cx="978342" cy="789618"/>
          </a:xfrm>
          <a:prstGeom prst="hexagon">
            <a:avLst/>
          </a:prstGeom>
          <a:solidFill>
            <a:srgbClr val="FDDD51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518" tIns="53760" rIns="107518" bIns="53760" rtlCol="0" anchor="ctr"/>
          <a:lstStyle/>
          <a:p>
            <a:pPr algn="ctr"/>
            <a:endParaRPr lang="ru-RU" dirty="0"/>
          </a:p>
        </p:txBody>
      </p:sp>
      <p:sp>
        <p:nvSpPr>
          <p:cNvPr id="48" name="Шестиугольник 47">
            <a:extLst>
              <a:ext uri="{FF2B5EF4-FFF2-40B4-BE49-F238E27FC236}">
                <a16:creationId xmlns:a16="http://schemas.microsoft.com/office/drawing/2014/main" id="{6B86AC17-2ACE-4B6D-9AB7-B6E2EC57C8A7}"/>
              </a:ext>
            </a:extLst>
          </p:cNvPr>
          <p:cNvSpPr/>
          <p:nvPr/>
        </p:nvSpPr>
        <p:spPr>
          <a:xfrm>
            <a:off x="5237031" y="6720624"/>
            <a:ext cx="912634" cy="789618"/>
          </a:xfrm>
          <a:prstGeom prst="hexagon">
            <a:avLst/>
          </a:prstGeom>
          <a:solidFill>
            <a:srgbClr val="FDDD51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518" tIns="53760" rIns="107518" bIns="53760" rtlCol="0" anchor="ctr"/>
          <a:lstStyle/>
          <a:p>
            <a:pPr algn="ctr"/>
            <a:endParaRPr lang="ru-RU" dirty="0"/>
          </a:p>
        </p:txBody>
      </p:sp>
      <p:sp>
        <p:nvSpPr>
          <p:cNvPr id="49" name="Шестиугольник 48">
            <a:extLst>
              <a:ext uri="{FF2B5EF4-FFF2-40B4-BE49-F238E27FC236}">
                <a16:creationId xmlns:a16="http://schemas.microsoft.com/office/drawing/2014/main" id="{6B86AC17-2ACE-4B6D-9AB7-B6E2EC57C8A7}"/>
              </a:ext>
            </a:extLst>
          </p:cNvPr>
          <p:cNvSpPr/>
          <p:nvPr/>
        </p:nvSpPr>
        <p:spPr>
          <a:xfrm>
            <a:off x="5180162" y="7793789"/>
            <a:ext cx="1064288" cy="789618"/>
          </a:xfrm>
          <a:prstGeom prst="hexagon">
            <a:avLst/>
          </a:prstGeom>
          <a:solidFill>
            <a:srgbClr val="FDDD51">
              <a:alpha val="3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518" tIns="53760" rIns="107518" bIns="53760"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73515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https://petrsu.ru/files/news_notice_event/2019/9/24/1569414455_berezhlivayapoliklini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1603" y="1196657"/>
            <a:ext cx="3574150" cy="2680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B0987AD-5BA3-3842-ABBA-91C9FC090072}"/>
              </a:ext>
            </a:extLst>
          </p:cNvPr>
          <p:cNvSpPr txBox="1"/>
          <p:nvPr/>
        </p:nvSpPr>
        <p:spPr>
          <a:xfrm>
            <a:off x="5487919" y="3885438"/>
            <a:ext cx="1828800" cy="369318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pPr algn="l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160773" y="3646440"/>
            <a:ext cx="6297930" cy="461651"/>
          </a:xfrm>
          <a:prstGeom prst="rect">
            <a:avLst/>
          </a:prstGeom>
        </p:spPr>
        <p:txBody>
          <a:bodyPr wrap="square" lIns="91426" tIns="45713" rIns="91426" bIns="45713">
            <a:spAutoFit/>
          </a:bodyPr>
          <a:lstStyle/>
          <a:p>
            <a:pPr algn="ctr" defTabSz="914269">
              <a:defRPr/>
            </a:pPr>
            <a:r>
              <a:rPr lang="ru-RU" sz="2400" kern="0" dirty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6" name="Прямоугольник с одним усеченным и одним скругленным углом 5"/>
          <p:cNvSpPr/>
          <p:nvPr/>
        </p:nvSpPr>
        <p:spPr>
          <a:xfrm flipH="1" flipV="1">
            <a:off x="3" y="278965"/>
            <a:ext cx="11282767" cy="1201122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F697AFF2-A726-8B4B-981A-B22C3C2B888B}"/>
              </a:ext>
            </a:extLst>
          </p:cNvPr>
          <p:cNvSpPr txBox="1">
            <a:spLocks/>
          </p:cNvSpPr>
          <p:nvPr/>
        </p:nvSpPr>
        <p:spPr>
          <a:xfrm>
            <a:off x="647634" y="657304"/>
            <a:ext cx="11041380" cy="571458"/>
          </a:xfrm>
          <a:prstGeom prst="rect">
            <a:avLst/>
          </a:prstGeom>
        </p:spPr>
        <p:txBody>
          <a:bodyPr lIns="91426" tIns="45713" rIns="91426" bIns="45713">
            <a:noAutofit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ru-RU" sz="4400" b="1" dirty="0">
                <a:solidFill>
                  <a:schemeClr val="bg1"/>
                </a:solidFill>
              </a:rPr>
              <a:t>Бережливая поликлиника</a:t>
            </a:r>
            <a:endParaRPr lang="ru-RU" sz="4400" b="1" cap="smal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510" y="4108106"/>
            <a:ext cx="9575623" cy="4860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24756" y="2085139"/>
            <a:ext cx="9686188" cy="1815868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r>
              <a:rPr lang="ru-RU" sz="2800" dirty="0"/>
              <a:t>В </a:t>
            </a:r>
            <a:r>
              <a:rPr lang="ru-RU" sz="2800" b="1" dirty="0"/>
              <a:t>2024</a:t>
            </a:r>
            <a:r>
              <a:rPr lang="ru-RU" sz="2800" dirty="0"/>
              <a:t> году </a:t>
            </a:r>
            <a:r>
              <a:rPr lang="ru-RU" sz="2800" b="1" dirty="0"/>
              <a:t>ГБУЗ «ДГП № 145 ДЗМ»  </a:t>
            </a:r>
            <a:r>
              <a:rPr lang="ru-RU" sz="2800" dirty="0"/>
              <a:t>активно участвовала </a:t>
            </a:r>
          </a:p>
          <a:p>
            <a:r>
              <a:rPr lang="ru-RU" sz="2800" dirty="0"/>
              <a:t>в реализации проекта «Новая модель медицинской организации, Оказывающей первичную медико-санитарную помощь» </a:t>
            </a:r>
            <a:r>
              <a:rPr lang="ru-RU" sz="2800" b="1" dirty="0"/>
              <a:t>(Бережливая поликлиника)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321" y="6619100"/>
            <a:ext cx="2161170" cy="3070234"/>
          </a:xfrm>
          <a:prstGeom prst="rect">
            <a:avLst/>
          </a:prstGeom>
        </p:spPr>
      </p:pic>
      <p:sp>
        <p:nvSpPr>
          <p:cNvPr id="10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576353" y="8898895"/>
            <a:ext cx="2880360" cy="511175"/>
          </a:xfrm>
        </p:spPr>
        <p:txBody>
          <a:bodyPr/>
          <a:lstStyle/>
          <a:p>
            <a:fld id="{1721ED73-5B17-489B-8AF9-E8BAB6DF7D7D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5145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с одним усеченным и одним скругленным углом 21"/>
          <p:cNvSpPr/>
          <p:nvPr/>
        </p:nvSpPr>
        <p:spPr>
          <a:xfrm flipH="1" flipV="1">
            <a:off x="3" y="278965"/>
            <a:ext cx="11282767" cy="1201122"/>
          </a:xfrm>
          <a:prstGeom prst="snipRound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9533AF6-1C66-5549-BC72-FF91C81E0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697AFF2-A726-8B4B-981A-B22C3C2B888B}"/>
              </a:ext>
            </a:extLst>
          </p:cNvPr>
          <p:cNvSpPr txBox="1">
            <a:spLocks/>
          </p:cNvSpPr>
          <p:nvPr/>
        </p:nvSpPr>
        <p:spPr>
          <a:xfrm>
            <a:off x="444153" y="593797"/>
            <a:ext cx="7376371" cy="571458"/>
          </a:xfrm>
          <a:prstGeom prst="rect">
            <a:avLst/>
          </a:prstGeom>
        </p:spPr>
        <p:txBody>
          <a:bodyPr lIns="91426" tIns="45713" rIns="91426" bIns="45713">
            <a:noAutofit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ru-RU" sz="40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Кадровый состав поликлиники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924689" y="1749740"/>
            <a:ext cx="716980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/>
              <a:t>В ДГП 145 работает 278 сотрудников</a:t>
            </a:r>
          </a:p>
          <a:p>
            <a:pPr algn="ctr"/>
            <a:r>
              <a:rPr lang="ru-RU" sz="2800" b="1" dirty="0"/>
              <a:t>101 врачей,</a:t>
            </a:r>
          </a:p>
          <a:p>
            <a:pPr algn="ctr"/>
            <a:r>
              <a:rPr lang="ru-RU" sz="2800" b="1" dirty="0"/>
              <a:t>118 медицинских сестер, </a:t>
            </a:r>
          </a:p>
          <a:p>
            <a:pPr algn="ctr"/>
            <a:r>
              <a:rPr lang="ru-RU" sz="2800" b="1" dirty="0"/>
              <a:t>59 человек прочего персонала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8071346"/>
              </p:ext>
            </p:extLst>
          </p:nvPr>
        </p:nvGraphicFramePr>
        <p:xfrm>
          <a:off x="825152" y="5903198"/>
          <a:ext cx="8534400" cy="266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4800">
                  <a:extLst>
                    <a:ext uri="{9D8B030D-6E8A-4147-A177-3AD203B41FA5}">
                      <a16:colId xmlns:a16="http://schemas.microsoft.com/office/drawing/2014/main" val="1479629891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1280267337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36495102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Возраст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Количество (чел)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04619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До 36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546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36-45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53531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46-50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7989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51-55</a:t>
                      </a:r>
                      <a:r>
                        <a:rPr lang="ru-RU" baseline="0" dirty="0"/>
                        <a:t> лет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9471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56-59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23952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Старше 60 лет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2907579"/>
                  </a:ext>
                </a:extLst>
              </a:tr>
            </a:tbl>
          </a:graphicData>
        </a:graphic>
      </p:graphicFrame>
      <p:sp>
        <p:nvSpPr>
          <p:cNvPr id="8" name="Прямоугольник с одним усеченным и одним скругленным углом 7"/>
          <p:cNvSpPr/>
          <p:nvPr/>
        </p:nvSpPr>
        <p:spPr>
          <a:xfrm flipH="1" flipV="1">
            <a:off x="3" y="3988369"/>
            <a:ext cx="11282767" cy="1201122"/>
          </a:xfrm>
          <a:prstGeom prst="snipRound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ru-RU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F697AFF2-A726-8B4B-981A-B22C3C2B888B}"/>
              </a:ext>
            </a:extLst>
          </p:cNvPr>
          <p:cNvSpPr txBox="1">
            <a:spLocks/>
          </p:cNvSpPr>
          <p:nvPr/>
        </p:nvSpPr>
        <p:spPr>
          <a:xfrm>
            <a:off x="548427" y="4303201"/>
            <a:ext cx="9546068" cy="571458"/>
          </a:xfrm>
          <a:prstGeom prst="rect">
            <a:avLst/>
          </a:prstGeom>
        </p:spPr>
        <p:txBody>
          <a:bodyPr lIns="91426" tIns="45713" rIns="91426" bIns="45713">
            <a:noAutofit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ru-RU" sz="40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Возрастной состав медицинских работников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152" y="1016544"/>
            <a:ext cx="2632713" cy="34353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10192" y="5189491"/>
            <a:ext cx="1893581" cy="438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9277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с одним усеченным и одним скругленным углом 21"/>
          <p:cNvSpPr/>
          <p:nvPr/>
        </p:nvSpPr>
        <p:spPr>
          <a:xfrm flipH="1" flipV="1">
            <a:off x="0" y="149492"/>
            <a:ext cx="11282767" cy="1201122"/>
          </a:xfrm>
          <a:prstGeom prst="snipRound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9533AF6-1C66-5549-BC72-FF91C81E0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697AFF2-A726-8B4B-981A-B22C3C2B888B}"/>
              </a:ext>
            </a:extLst>
          </p:cNvPr>
          <p:cNvSpPr txBox="1">
            <a:spLocks/>
          </p:cNvSpPr>
          <p:nvPr/>
        </p:nvSpPr>
        <p:spPr>
          <a:xfrm>
            <a:off x="381403" y="593797"/>
            <a:ext cx="10635130" cy="571458"/>
          </a:xfrm>
          <a:prstGeom prst="rect">
            <a:avLst/>
          </a:prstGeom>
        </p:spPr>
        <p:txBody>
          <a:bodyPr lIns="91426" tIns="45713" rIns="91426" bIns="45713">
            <a:noAutofit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ru-RU" sz="32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Дневной стационар на базе головного учреждения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65" y="1535973"/>
            <a:ext cx="5622355" cy="37388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726" y="1535973"/>
            <a:ext cx="5594683" cy="373881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785810" y="5748012"/>
            <a:ext cx="535987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На базе головного учреждения функционирует дневной стационар, педиатрического профиля на </a:t>
            </a:r>
            <a:r>
              <a:rPr lang="ru-RU" sz="2800" b="1" dirty="0"/>
              <a:t>10</a:t>
            </a:r>
            <a:r>
              <a:rPr lang="ru-RU" sz="2800" dirty="0"/>
              <a:t> коек.</a:t>
            </a:r>
          </a:p>
          <a:p>
            <a:pPr algn="ctr"/>
            <a:r>
              <a:rPr lang="ru-RU" sz="2800" dirty="0"/>
              <a:t>Всего пролечено </a:t>
            </a:r>
            <a:r>
              <a:rPr lang="ru-RU" sz="2800" b="1" dirty="0"/>
              <a:t>165</a:t>
            </a:r>
            <a:r>
              <a:rPr lang="ru-RU" sz="2800" dirty="0"/>
              <a:t> человек, из них </a:t>
            </a:r>
            <a:r>
              <a:rPr lang="ru-RU" sz="2800" b="1" dirty="0"/>
              <a:t>10</a:t>
            </a:r>
            <a:r>
              <a:rPr lang="ru-RU" sz="2800" dirty="0"/>
              <a:t> инвалидов 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5598339"/>
              </p:ext>
            </p:extLst>
          </p:nvPr>
        </p:nvGraphicFramePr>
        <p:xfrm>
          <a:off x="76613" y="5351187"/>
          <a:ext cx="6805449" cy="403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8483">
                  <a:extLst>
                    <a:ext uri="{9D8B030D-6E8A-4147-A177-3AD203B41FA5}">
                      <a16:colId xmlns:a16="http://schemas.microsoft.com/office/drawing/2014/main" val="3466317978"/>
                    </a:ext>
                  </a:extLst>
                </a:gridCol>
                <a:gridCol w="2142683">
                  <a:extLst>
                    <a:ext uri="{9D8B030D-6E8A-4147-A177-3AD203B41FA5}">
                      <a16:colId xmlns:a16="http://schemas.microsoft.com/office/drawing/2014/main" val="302404819"/>
                    </a:ext>
                  </a:extLst>
                </a:gridCol>
                <a:gridCol w="2394283">
                  <a:extLst>
                    <a:ext uri="{9D8B030D-6E8A-4147-A177-3AD203B41FA5}">
                      <a16:colId xmlns:a16="http://schemas.microsoft.com/office/drawing/2014/main" val="1458883123"/>
                    </a:ext>
                  </a:extLst>
                </a:gridCol>
              </a:tblGrid>
              <a:tr h="908068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Болезни нервной системы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Болезни органов дыхания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Болезни эндокринной системы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114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Детский церебральный паралич</a:t>
                      </a:r>
                    </a:p>
                    <a:p>
                      <a:r>
                        <a:rPr lang="ru-RU" dirty="0"/>
                        <a:t>Вегетососудистая дистония</a:t>
                      </a:r>
                    </a:p>
                    <a:p>
                      <a:r>
                        <a:rPr lang="ru-RU" dirty="0"/>
                        <a:t>Тики</a:t>
                      </a:r>
                    </a:p>
                    <a:p>
                      <a:r>
                        <a:rPr lang="ru-RU" dirty="0"/>
                        <a:t>Неврологические расстройства</a:t>
                      </a:r>
                    </a:p>
                    <a:p>
                      <a:r>
                        <a:rPr lang="ru-RU" dirty="0"/>
                        <a:t>Нарушение</a:t>
                      </a:r>
                      <a:r>
                        <a:rPr lang="ru-RU" baseline="0" dirty="0"/>
                        <a:t> речи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Пневмония</a:t>
                      </a:r>
                    </a:p>
                    <a:p>
                      <a:r>
                        <a:rPr lang="ru-RU" dirty="0"/>
                        <a:t> Бронхит</a:t>
                      </a:r>
                    </a:p>
                    <a:p>
                      <a:r>
                        <a:rPr lang="ru-RU" dirty="0"/>
                        <a:t>Бронхиальная астма</a:t>
                      </a:r>
                    </a:p>
                    <a:p>
                      <a:r>
                        <a:rPr lang="ru-RU" dirty="0"/>
                        <a:t>Часто болеющие дети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Экзогенно- конституциональное ожирение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56403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Всего: 138 человек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Всего: 23 человека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Всего</a:t>
                      </a:r>
                      <a:r>
                        <a:rPr lang="ru-RU" baseline="0" dirty="0"/>
                        <a:t>: 4 человека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80981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02224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с одним усеченным и одним скругленным углом 21"/>
          <p:cNvSpPr/>
          <p:nvPr/>
        </p:nvSpPr>
        <p:spPr>
          <a:xfrm flipH="1" flipV="1">
            <a:off x="0" y="278965"/>
            <a:ext cx="11282767" cy="1201122"/>
          </a:xfrm>
          <a:prstGeom prst="snipRound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9533AF6-1C66-5549-BC72-FF91C81E0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F697AFF2-A726-8B4B-981A-B22C3C2B888B}"/>
              </a:ext>
            </a:extLst>
          </p:cNvPr>
          <p:cNvSpPr txBox="1">
            <a:spLocks/>
          </p:cNvSpPr>
          <p:nvPr/>
        </p:nvSpPr>
        <p:spPr>
          <a:xfrm>
            <a:off x="1217594" y="518402"/>
            <a:ext cx="10635130" cy="571458"/>
          </a:xfrm>
          <a:prstGeom prst="rect">
            <a:avLst/>
          </a:prstGeom>
        </p:spPr>
        <p:txBody>
          <a:bodyPr lIns="91426" tIns="45713" rIns="91426" bIns="45713">
            <a:noAutofit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</a:pPr>
            <a:r>
              <a:rPr lang="ru-RU" sz="32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Травматологический пункт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58" y="5190827"/>
            <a:ext cx="6128085" cy="44103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853" y="5232362"/>
            <a:ext cx="5714999" cy="436883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755" y="6061346"/>
            <a:ext cx="2193038" cy="393148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442411" y="1960379"/>
            <a:ext cx="755583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Всего посещений травматологического пункта - </a:t>
            </a:r>
            <a:r>
              <a:rPr lang="ru-RU" sz="2800" b="1" dirty="0"/>
              <a:t>25 972 </a:t>
            </a:r>
            <a:r>
              <a:rPr lang="ru-RU" sz="2800" dirty="0"/>
              <a:t>человек</a:t>
            </a:r>
          </a:p>
          <a:p>
            <a:pPr algn="ctr"/>
            <a:r>
              <a:rPr lang="ru-RU" sz="2800" dirty="0"/>
              <a:t>( первичных - </a:t>
            </a:r>
            <a:r>
              <a:rPr lang="ru-RU" sz="2800" b="1" dirty="0"/>
              <a:t>14 570 </a:t>
            </a:r>
            <a:r>
              <a:rPr lang="ru-RU" sz="2800" dirty="0"/>
              <a:t>, повторных - </a:t>
            </a:r>
            <a:r>
              <a:rPr lang="ru-RU" sz="2800" b="1" dirty="0"/>
              <a:t>11 402</a:t>
            </a:r>
            <a:r>
              <a:rPr lang="ru-RU" sz="2800" dirty="0"/>
              <a:t>)</a:t>
            </a:r>
          </a:p>
          <a:p>
            <a:pPr algn="ctr"/>
            <a:r>
              <a:rPr lang="ru-RU" sz="2800" dirty="0"/>
              <a:t>Школьных травм – </a:t>
            </a:r>
            <a:r>
              <a:rPr lang="ru-RU" sz="2800" b="1" dirty="0"/>
              <a:t>1 645 </a:t>
            </a:r>
            <a:r>
              <a:rPr lang="ru-RU" sz="2800" dirty="0"/>
              <a:t>человек</a:t>
            </a:r>
          </a:p>
          <a:p>
            <a:pPr algn="ctr"/>
            <a:r>
              <a:rPr lang="ru-RU" sz="2800" dirty="0"/>
              <a:t>Обратились с укусами животных – </a:t>
            </a:r>
            <a:r>
              <a:rPr lang="ru-RU" sz="2800" b="1" dirty="0"/>
              <a:t>179</a:t>
            </a:r>
            <a:r>
              <a:rPr lang="ru-RU" sz="2800" dirty="0"/>
              <a:t> человек</a:t>
            </a:r>
          </a:p>
        </p:txBody>
      </p:sp>
    </p:spTree>
    <p:extLst>
      <p:ext uri="{BB962C8B-B14F-4D97-AF65-F5344CB8AC3E}">
        <p14:creationId xmlns:p14="http://schemas.microsoft.com/office/powerpoint/2010/main" val="2600985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1"/>
          <a:stretch/>
        </p:blipFill>
        <p:spPr>
          <a:xfrm rot="5400000">
            <a:off x="5815744" y="2646336"/>
            <a:ext cx="1170119" cy="12801602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2DB57ACD-0F35-1744-BBE6-FFB3D8611D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729" y="1583341"/>
            <a:ext cx="10399363" cy="395206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2400" dirty="0"/>
              <a:t>ДГП14</a:t>
            </a:r>
            <a:r>
              <a:rPr lang="ru-RU" sz="2400" dirty="0"/>
              <a:t>5</a:t>
            </a:r>
            <a:r>
              <a:rPr lang="en-US" sz="2400" dirty="0"/>
              <a:t> </a:t>
            </a:r>
            <a:r>
              <a:rPr lang="en-US" sz="2400" dirty="0" err="1"/>
              <a:t>обеспечивает</a:t>
            </a:r>
            <a:r>
              <a:rPr lang="en-US" sz="2400" dirty="0"/>
              <a:t> </a:t>
            </a:r>
            <a:r>
              <a:rPr lang="en-US" sz="2400" dirty="0" err="1"/>
              <a:t>медицинскую</a:t>
            </a:r>
            <a:r>
              <a:rPr lang="en-US" sz="2400" dirty="0"/>
              <a:t> </a:t>
            </a:r>
            <a:r>
              <a:rPr lang="en-US" sz="2400" dirty="0" err="1"/>
              <a:t>помощь</a:t>
            </a:r>
            <a:r>
              <a:rPr lang="en-US" sz="2400" dirty="0"/>
              <a:t> </a:t>
            </a:r>
            <a:r>
              <a:rPr lang="en-US" sz="2400" dirty="0" err="1"/>
              <a:t>детскому</a:t>
            </a:r>
            <a:r>
              <a:rPr lang="en-US" sz="2400" dirty="0"/>
              <a:t> </a:t>
            </a:r>
            <a:r>
              <a:rPr lang="en-US" sz="2400" dirty="0" err="1"/>
              <a:t>населению</a:t>
            </a:r>
            <a:r>
              <a:rPr lang="en-US" sz="2400" dirty="0"/>
              <a:t> </a:t>
            </a:r>
            <a:r>
              <a:rPr lang="en-US" sz="2400" dirty="0" err="1"/>
              <a:t>районов</a:t>
            </a:r>
            <a:r>
              <a:rPr lang="ru-RU" sz="2400" dirty="0"/>
              <a:t> 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800" b="1" cap="small" dirty="0" err="1"/>
              <a:t>Братеево</a:t>
            </a:r>
            <a:r>
              <a:rPr lang="ru-RU" sz="2800" b="1" cap="small" dirty="0"/>
              <a:t>, </a:t>
            </a:r>
            <a:r>
              <a:rPr lang="ru-RU" sz="2800" b="1" cap="small" dirty="0" err="1"/>
              <a:t>Зябликово</a:t>
            </a:r>
            <a:r>
              <a:rPr lang="ru-RU" sz="2800" b="1" cap="small" dirty="0"/>
              <a:t>, Москворечье-</a:t>
            </a:r>
            <a:r>
              <a:rPr lang="ru-RU" sz="2800" b="1" cap="small" dirty="0" err="1"/>
              <a:t>Сабурово</a:t>
            </a:r>
            <a:r>
              <a:rPr lang="ru-RU" sz="2800" b="1" cap="small" dirty="0"/>
              <a:t> </a:t>
            </a:r>
            <a:r>
              <a:rPr lang="ru-RU" sz="2800" b="1" dirty="0"/>
              <a:t>(частично)</a:t>
            </a:r>
            <a:endParaRPr lang="en-US" sz="28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ru-RU" sz="24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2400" dirty="0"/>
              <a:t>В</a:t>
            </a:r>
            <a:r>
              <a:rPr lang="en-US" sz="2400" dirty="0"/>
              <a:t> </a:t>
            </a:r>
            <a:r>
              <a:rPr lang="ru-RU" sz="2400" dirty="0"/>
              <a:t>с</a:t>
            </a:r>
            <a:r>
              <a:rPr lang="en-US" sz="2400" dirty="0" err="1"/>
              <a:t>остав</a:t>
            </a:r>
            <a:r>
              <a:rPr lang="en-US" sz="2400" dirty="0"/>
              <a:t> ДГП 14</a:t>
            </a:r>
            <a:r>
              <a:rPr lang="ru-RU" sz="2400" dirty="0"/>
              <a:t>5</a:t>
            </a:r>
            <a:r>
              <a:rPr lang="en-US" sz="2400" dirty="0"/>
              <a:t> </a:t>
            </a:r>
            <a:r>
              <a:rPr lang="en-US" sz="2400" dirty="0" err="1"/>
              <a:t>вход</a:t>
            </a:r>
            <a:r>
              <a:rPr lang="ru-RU" sz="2400" dirty="0"/>
              <a:t>я</a:t>
            </a:r>
            <a:r>
              <a:rPr lang="en-US" sz="2400" dirty="0"/>
              <a:t>т</a:t>
            </a:r>
            <a:r>
              <a:rPr lang="ru-RU" sz="2400" dirty="0"/>
              <a:t>:</a:t>
            </a:r>
            <a:r>
              <a:rPr lang="en-US" sz="2400" dirty="0"/>
              <a:t> </a:t>
            </a:r>
            <a:endParaRPr lang="ru-RU" sz="2400" dirty="0"/>
          </a:p>
          <a:p>
            <a:pPr marL="534912" indent="-263486">
              <a:lnSpc>
                <a:spcPct val="120000"/>
              </a:lnSpc>
              <a:spcBef>
                <a:spcPts val="0"/>
              </a:spcBef>
            </a:pPr>
            <a:r>
              <a:rPr lang="ru-RU" sz="2400" b="1" dirty="0"/>
              <a:t>ДГП№145 (головное здание)  </a:t>
            </a:r>
            <a:r>
              <a:rPr lang="ru-RU" sz="2400" dirty="0"/>
              <a:t>по адресу: </a:t>
            </a:r>
            <a:r>
              <a:rPr lang="ru-RU" sz="2400" dirty="0" err="1"/>
              <a:t>Борисовские</a:t>
            </a:r>
            <a:r>
              <a:rPr lang="ru-RU" sz="2400" dirty="0"/>
              <a:t> пруды, д.10, корп.3</a:t>
            </a:r>
          </a:p>
          <a:p>
            <a:pPr marL="534912" indent="-263486">
              <a:lnSpc>
                <a:spcPct val="120000"/>
              </a:lnSpc>
              <a:spcBef>
                <a:spcPts val="0"/>
              </a:spcBef>
            </a:pPr>
            <a:r>
              <a:rPr lang="ru-RU" sz="2400" b="1" dirty="0"/>
              <a:t>Филиал №1 </a:t>
            </a:r>
            <a:r>
              <a:rPr lang="ru-RU" sz="2400" dirty="0"/>
              <a:t>по адресу:Алма-Атинская,д.6,корп.1(бывшая ДГП №127) </a:t>
            </a:r>
          </a:p>
          <a:p>
            <a:pPr marL="534912" indent="-263486">
              <a:lnSpc>
                <a:spcPct val="120000"/>
              </a:lnSpc>
              <a:spcBef>
                <a:spcPts val="0"/>
              </a:spcBef>
            </a:pPr>
            <a:r>
              <a:rPr lang="ru-RU" sz="2400" b="1" dirty="0"/>
              <a:t>Подразделение по адресу: Ореховый бульвар,49/1</a:t>
            </a:r>
            <a:r>
              <a:rPr lang="ru-RU" sz="2400" dirty="0"/>
              <a:t>(бывшая ДГП № 121)</a:t>
            </a:r>
          </a:p>
          <a:p>
            <a:pPr marL="534912" indent="-263486">
              <a:lnSpc>
                <a:spcPct val="120000"/>
              </a:lnSpc>
              <a:spcBef>
                <a:spcPts val="0"/>
              </a:spcBef>
            </a:pPr>
            <a:r>
              <a:rPr lang="ru-RU" sz="2400" b="1" dirty="0"/>
              <a:t>Детская зона при ГП № 210,</a:t>
            </a:r>
            <a:r>
              <a:rPr lang="ru-RU" sz="2400" dirty="0"/>
              <a:t> по адресу: Каширское шоссе д,57 корп.1 </a:t>
            </a:r>
            <a:endParaRPr lang="en-US" sz="24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40F0DF8-95C8-2B47-922B-7E6CB2FC9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с одним усеченным и одним скругленным углом 7"/>
          <p:cNvSpPr/>
          <p:nvPr/>
        </p:nvSpPr>
        <p:spPr>
          <a:xfrm flipH="1" flipV="1">
            <a:off x="2" y="278970"/>
            <a:ext cx="6492191" cy="1053885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B3B8EE-BEDD-5F4E-93F4-428CE693A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627" y="407192"/>
            <a:ext cx="3292648" cy="797441"/>
          </a:xfrm>
        </p:spPr>
        <p:txBody>
          <a:bodyPr/>
          <a:lstStyle/>
          <a:p>
            <a:r>
              <a:rPr lang="en-US" b="1" cap="small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Факты</a:t>
            </a:r>
            <a:endParaRPr lang="ru-RU" b="1" cap="smal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0894" y="5880085"/>
            <a:ext cx="2387246" cy="27907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5103" y="5653757"/>
            <a:ext cx="4756502" cy="3978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0325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4D7A033-9AA0-0A4B-A135-F9DEDFBDD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Прямоугольник с одним усеченным и одним скругленным углом 5"/>
          <p:cNvSpPr/>
          <p:nvPr/>
        </p:nvSpPr>
        <p:spPr>
          <a:xfrm flipH="1" flipV="1">
            <a:off x="1" y="278970"/>
            <a:ext cx="11282767" cy="1053885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30132" y="618358"/>
            <a:ext cx="5750379" cy="531870"/>
          </a:xfrm>
          <a:prstGeom prst="rect">
            <a:avLst/>
          </a:prstGeom>
        </p:spPr>
        <p:txBody>
          <a:bodyPr vert="horz" lIns="91426" tIns="45713" rIns="91426" bIns="45713" rtlCol="0" anchor="ctr">
            <a:noAutofit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Мероприятия 2024 года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5417779"/>
            <a:ext cx="4892051" cy="830983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pPr algn="ctr"/>
            <a:r>
              <a:rPr lang="ru-RU" sz="2400" b="1" dirty="0"/>
              <a:t>Мероприятие в рамках проекта «Медицинский класс в школе» 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4050" y="2228339"/>
            <a:ext cx="2632713" cy="343536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7552" y="1579170"/>
            <a:ext cx="2278416" cy="408454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58" y="1672243"/>
            <a:ext cx="6557210" cy="32531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632" y="5833271"/>
            <a:ext cx="6737683" cy="3499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3283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4D7A033-9AA0-0A4B-A135-F9DEDFBDD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Прямоугольник с одним усеченным и одним скругленным углом 5"/>
          <p:cNvSpPr/>
          <p:nvPr/>
        </p:nvSpPr>
        <p:spPr>
          <a:xfrm flipH="1" flipV="1">
            <a:off x="1" y="278970"/>
            <a:ext cx="11282767" cy="1053885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030132" y="618358"/>
            <a:ext cx="5750379" cy="531870"/>
          </a:xfrm>
          <a:prstGeom prst="rect">
            <a:avLst/>
          </a:prstGeom>
        </p:spPr>
        <p:txBody>
          <a:bodyPr vert="horz" lIns="91426" tIns="45713" rIns="91426" bIns="45713" rtlCol="0" anchor="ctr">
            <a:noAutofit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Мероприятия 2024 года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6866" y="1840147"/>
            <a:ext cx="2632713" cy="343536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371" y="1261915"/>
            <a:ext cx="2278416" cy="408454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32684" y="1864040"/>
            <a:ext cx="4892051" cy="1384980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pPr algn="ctr"/>
            <a:r>
              <a:rPr lang="ru-RU" sz="2800" b="1" dirty="0"/>
              <a:t>Во всех зданиях организованны кабинеты профессионального роста</a:t>
            </a:r>
            <a:r>
              <a:rPr lang="ru-RU" b="1" cap="all" dirty="0"/>
              <a:t>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0EC3305-D55E-C4EC-3527-DF9E4A9AC1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280" y="5346456"/>
            <a:ext cx="5375372" cy="302217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6D41D4D-7DF4-A80B-02B4-8E87AA6EA19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512" y="3488724"/>
            <a:ext cx="3212876" cy="571456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784138C-5E0A-B319-377E-D9413C9C39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80" y="3488724"/>
            <a:ext cx="3212876" cy="571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6704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18000" b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E8E2D46-9312-CC47-8FDB-A2B5BDD68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2005248"/>
              </p:ext>
            </p:extLst>
          </p:nvPr>
        </p:nvGraphicFramePr>
        <p:xfrm>
          <a:off x="4698743" y="3204648"/>
          <a:ext cx="8245098" cy="6396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CorelDRAW" r:id="rId4" imgW="7445520" imgH="5807520" progId="">
                  <p:embed/>
                </p:oleObj>
              </mc:Choice>
              <mc:Fallback>
                <p:oleObj name="CorelDRAW" r:id="rId4" imgW="7445520" imgH="5807520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8743" y="3204648"/>
                        <a:ext cx="8245098" cy="63965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D31B9F-64A8-0C4F-BEFB-12ECA7898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883" y="3040835"/>
            <a:ext cx="9286757" cy="755915"/>
          </a:xfrm>
        </p:spPr>
        <p:txBody>
          <a:bodyPr>
            <a:noAutofit/>
          </a:bodyPr>
          <a:lstStyle/>
          <a:p>
            <a:r>
              <a:rPr lang="ru-RU" sz="5400" b="1" dirty="0">
                <a:latin typeface="+mn-lt"/>
              </a:rPr>
              <a:t>СПАСИБО ЗА ВНИМАНИЕ!</a:t>
            </a: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4411597"/>
              </p:ext>
            </p:extLst>
          </p:nvPr>
        </p:nvGraphicFramePr>
        <p:xfrm>
          <a:off x="629923" y="669700"/>
          <a:ext cx="1261421" cy="1094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CorelDRAW" r:id="rId6" imgW="612720" imgH="535680" progId="">
                  <p:embed/>
                </p:oleObj>
              </mc:Choice>
              <mc:Fallback>
                <p:oleObj name="CorelDRAW" r:id="rId6" imgW="612720" imgH="535680" progId="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923" y="669700"/>
                        <a:ext cx="1261421" cy="10940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76613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085623" y="6335403"/>
            <a:ext cx="6291472" cy="1947079"/>
          </a:xfrm>
          <a:prstGeom prst="rect">
            <a:avLst/>
          </a:prstGeom>
          <a:solidFill>
            <a:schemeClr val="accent4">
              <a:alpha val="29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085623" y="4354286"/>
            <a:ext cx="6873498" cy="52694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85626" y="1627059"/>
            <a:ext cx="6772759" cy="6121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40F0DF8-95C8-2B47-922B-7E6CB2FC9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Прямоугольник с одним усеченным и одним скругленным углом 7"/>
          <p:cNvSpPr/>
          <p:nvPr/>
        </p:nvSpPr>
        <p:spPr>
          <a:xfrm flipH="1" flipV="1">
            <a:off x="2" y="278972"/>
            <a:ext cx="9576353" cy="1053885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B3B8EE-BEDD-5F4E-93F4-428CE693A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627" y="407192"/>
            <a:ext cx="3292648" cy="797441"/>
          </a:xfrm>
        </p:spPr>
        <p:txBody>
          <a:bodyPr/>
          <a:lstStyle/>
          <a:p>
            <a:r>
              <a:rPr lang="en-US" b="1" cap="small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Факты</a:t>
            </a:r>
            <a:endParaRPr lang="ru-RU" b="1" cap="small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85623" y="1489881"/>
            <a:ext cx="10972057" cy="8125287"/>
          </a:xfrm>
          <a:prstGeom prst="rect">
            <a:avLst/>
          </a:prstGeom>
        </p:spPr>
        <p:txBody>
          <a:bodyPr wrap="square" lIns="91426" tIns="45713" rIns="91426" bIns="45713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 err="1"/>
              <a:t>Всего</a:t>
            </a:r>
            <a:r>
              <a:rPr lang="en-US" sz="2400" dirty="0"/>
              <a:t> </a:t>
            </a:r>
            <a:r>
              <a:rPr lang="en-US" sz="2400" dirty="0" err="1"/>
              <a:t>прикреплено</a:t>
            </a:r>
            <a:r>
              <a:rPr lang="ru-RU" sz="2400" dirty="0"/>
              <a:t>  </a:t>
            </a:r>
            <a:r>
              <a:rPr lang="ru-RU" sz="4000" b="1" dirty="0">
                <a:solidFill>
                  <a:schemeClr val="bg1"/>
                </a:solidFill>
              </a:rPr>
              <a:t>31709</a:t>
            </a:r>
            <a:r>
              <a:rPr lang="en-US" sz="4000" dirty="0">
                <a:solidFill>
                  <a:srgbClr val="C234BF"/>
                </a:solidFill>
              </a:rPr>
              <a:t> </a:t>
            </a:r>
            <a:r>
              <a:rPr lang="en-US" sz="2400" dirty="0" err="1"/>
              <a:t>детей</a:t>
            </a:r>
            <a:r>
              <a:rPr lang="ru-RU" sz="2400" dirty="0"/>
              <a:t>.</a:t>
            </a:r>
            <a:endParaRPr lang="ru-RU" sz="900" dirty="0"/>
          </a:p>
          <a:p>
            <a:pPr>
              <a:lnSpc>
                <a:spcPct val="120000"/>
              </a:lnSpc>
            </a:pPr>
            <a:endParaRPr lang="en-US" sz="1100" dirty="0"/>
          </a:p>
          <a:p>
            <a:pPr lvl="0">
              <a:lnSpc>
                <a:spcPct val="120000"/>
              </a:lnSpc>
            </a:pPr>
            <a:r>
              <a:rPr lang="ru-RU" sz="2400" dirty="0"/>
              <a:t>В амбулаторном центре сформирован 31 педиатрический </a:t>
            </a:r>
          </a:p>
          <a:p>
            <a:pPr lvl="0">
              <a:lnSpc>
                <a:spcPct val="120000"/>
              </a:lnSpc>
            </a:pPr>
            <a:r>
              <a:rPr lang="ru-RU" sz="2400" dirty="0"/>
              <a:t>участок, на которых работают 31 участковых врачей </a:t>
            </a:r>
          </a:p>
          <a:p>
            <a:pPr lvl="0">
              <a:lnSpc>
                <a:spcPct val="120000"/>
              </a:lnSpc>
            </a:pPr>
            <a:r>
              <a:rPr lang="ru-RU" sz="2400" dirty="0"/>
              <a:t>педиатров и медицинских сестер. На основной территории </a:t>
            </a:r>
          </a:p>
          <a:p>
            <a:pPr lvl="0">
              <a:lnSpc>
                <a:spcPct val="120000"/>
              </a:lnSpc>
            </a:pPr>
            <a:r>
              <a:rPr lang="ru-RU" sz="2400" dirty="0"/>
              <a:t>ДГП № 145 развернуто 9 педиатрических участков, </a:t>
            </a:r>
          </a:p>
          <a:p>
            <a:pPr lvl="0">
              <a:lnSpc>
                <a:spcPct val="120000"/>
              </a:lnSpc>
            </a:pPr>
            <a:r>
              <a:rPr lang="ru-RU" sz="2400" dirty="0"/>
              <a:t>на них работает 9 участковых врачей – педиатров. </a:t>
            </a:r>
          </a:p>
          <a:p>
            <a:pPr lvl="0">
              <a:lnSpc>
                <a:spcPct val="120000"/>
              </a:lnSpc>
            </a:pPr>
            <a:r>
              <a:rPr lang="ru-RU" sz="2400" dirty="0"/>
              <a:t>В Филиале № 1 развернуто 10 педиатрических </a:t>
            </a:r>
          </a:p>
          <a:p>
            <a:pPr lvl="0">
              <a:lnSpc>
                <a:spcPct val="120000"/>
              </a:lnSpc>
            </a:pPr>
            <a:r>
              <a:rPr lang="ru-RU" sz="2400" dirty="0"/>
              <a:t>участков, на них работает 10 участковых врачей – </a:t>
            </a:r>
          </a:p>
          <a:p>
            <a:pPr lvl="0">
              <a:lnSpc>
                <a:spcPct val="120000"/>
              </a:lnSpc>
            </a:pPr>
            <a:r>
              <a:rPr lang="ru-RU" sz="2400" dirty="0"/>
              <a:t>педиатров. В Подразделении развернуто 12</a:t>
            </a:r>
          </a:p>
          <a:p>
            <a:pPr lvl="0">
              <a:lnSpc>
                <a:spcPct val="120000"/>
              </a:lnSpc>
            </a:pPr>
            <a:r>
              <a:rPr lang="ru-RU" sz="2400" dirty="0"/>
              <a:t> педиатрических участков, на них работает </a:t>
            </a:r>
          </a:p>
          <a:p>
            <a:pPr lvl="0">
              <a:lnSpc>
                <a:spcPct val="120000"/>
              </a:lnSpc>
            </a:pPr>
            <a:r>
              <a:rPr lang="ru-RU" sz="2400" dirty="0"/>
              <a:t>12 участковых врачей – педиатров.</a:t>
            </a:r>
          </a:p>
          <a:p>
            <a:pPr>
              <a:lnSpc>
                <a:spcPct val="120000"/>
              </a:lnSpc>
            </a:pPr>
            <a:endParaRPr lang="ru-RU" sz="2400" dirty="0"/>
          </a:p>
          <a:p>
            <a:pPr>
              <a:lnSpc>
                <a:spcPct val="120000"/>
              </a:lnSpc>
            </a:pPr>
            <a:r>
              <a:rPr lang="en-US" sz="2400" dirty="0"/>
              <a:t>ДГП 14</a:t>
            </a:r>
            <a:r>
              <a:rPr lang="ru-RU" sz="2400" dirty="0"/>
              <a:t>5</a:t>
            </a:r>
            <a:r>
              <a:rPr lang="en-US" sz="2400" dirty="0"/>
              <a:t> </a:t>
            </a:r>
            <a:r>
              <a:rPr lang="en-US" sz="2400" dirty="0" err="1"/>
              <a:t>обслуживае</a:t>
            </a:r>
            <a:r>
              <a:rPr lang="ru-RU" sz="2400" dirty="0"/>
              <a:t>т </a:t>
            </a:r>
            <a:r>
              <a:rPr lang="ru-RU" sz="2400" b="1" dirty="0"/>
              <a:t>12</a:t>
            </a:r>
            <a:r>
              <a:rPr lang="ru-RU" sz="2400" dirty="0"/>
              <a:t> об</a:t>
            </a:r>
            <a:r>
              <a:rPr lang="en-US" sz="2400" dirty="0" err="1"/>
              <a:t>разовательных</a:t>
            </a:r>
            <a:r>
              <a:rPr lang="ru-RU" sz="2400" dirty="0"/>
              <a:t>  холдингов, </a:t>
            </a:r>
          </a:p>
          <a:p>
            <a:pPr>
              <a:lnSpc>
                <a:spcPct val="120000"/>
              </a:lnSpc>
            </a:pPr>
            <a:r>
              <a:rPr lang="ru-RU" sz="2400" dirty="0"/>
              <a:t>куда входят </a:t>
            </a:r>
            <a:r>
              <a:rPr lang="ru-RU" sz="2400" b="1" dirty="0"/>
              <a:t>38</a:t>
            </a:r>
            <a:r>
              <a:rPr lang="ru-RU" sz="2400" dirty="0"/>
              <a:t> детских дошкольных учреждений </a:t>
            </a:r>
          </a:p>
          <a:p>
            <a:pPr>
              <a:lnSpc>
                <a:spcPct val="120000"/>
              </a:lnSpc>
            </a:pPr>
            <a:r>
              <a:rPr lang="ru-RU" sz="2400" dirty="0"/>
              <a:t>и </a:t>
            </a:r>
            <a:r>
              <a:rPr lang="ru-RU" sz="2400" b="1" dirty="0"/>
              <a:t>29</a:t>
            </a:r>
            <a:r>
              <a:rPr lang="ru-RU" sz="2400" dirty="0"/>
              <a:t> общеобразовательных школ </a:t>
            </a:r>
          </a:p>
          <a:p>
            <a:pPr>
              <a:lnSpc>
                <a:spcPct val="120000"/>
              </a:lnSpc>
            </a:pPr>
            <a:r>
              <a:rPr lang="ru-RU" sz="2400" dirty="0"/>
              <a:t>Южного Административного Округа</a:t>
            </a:r>
            <a:endParaRPr lang="en-US" sz="2400" dirty="0"/>
          </a:p>
          <a:p>
            <a:pPr marL="984112">
              <a:lnSpc>
                <a:spcPct val="120000"/>
              </a:lnSpc>
            </a:pPr>
            <a:endParaRPr lang="ru-RU" sz="2400" dirty="0"/>
          </a:p>
        </p:txBody>
      </p:sp>
      <p:pic>
        <p:nvPicPr>
          <p:cNvPr id="27651" name="Picture 3" descr="C:\Users\ПК\Desktop\Downloads\pngwing.co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342" y="1627059"/>
            <a:ext cx="5159892" cy="6299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30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0113" y="1629443"/>
            <a:ext cx="9767834" cy="6091873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3600" b="1" dirty="0"/>
              <a:t>Количество прикрепленных новорожденных детей за период с 2022 по </a:t>
            </a:r>
            <a:r>
              <a:rPr lang="en-US" sz="3600" b="1" dirty="0"/>
              <a:t>20</a:t>
            </a:r>
            <a:r>
              <a:rPr lang="ru-RU" sz="3600" b="1" dirty="0"/>
              <a:t>24</a:t>
            </a:r>
            <a:r>
              <a:rPr lang="en-US" sz="3600" b="1" dirty="0"/>
              <a:t> </a:t>
            </a:r>
            <a:r>
              <a:rPr lang="en-US" sz="3600" b="1" dirty="0" err="1"/>
              <a:t>год</a:t>
            </a:r>
            <a:r>
              <a:rPr lang="en-US" sz="3600" b="1" dirty="0"/>
              <a:t> в ДГП14</a:t>
            </a:r>
            <a:r>
              <a:rPr lang="ru-RU" sz="3600" b="1" dirty="0"/>
              <a:t>5</a:t>
            </a:r>
            <a:r>
              <a:rPr lang="en-US" sz="3600" b="1" dirty="0"/>
              <a:t> </a:t>
            </a:r>
            <a:r>
              <a:rPr lang="en-US" sz="3200" dirty="0"/>
              <a:t>:</a:t>
            </a:r>
            <a:endParaRPr lang="ru-RU" sz="3200" dirty="0"/>
          </a:p>
          <a:p>
            <a:pPr marL="0" indent="0" algn="ctr">
              <a:lnSpc>
                <a:spcPct val="150000"/>
              </a:lnSpc>
              <a:buNone/>
            </a:pPr>
            <a:endParaRPr lang="en-US" sz="3200" dirty="0"/>
          </a:p>
          <a:p>
            <a:pPr marL="744116" indent="0">
              <a:lnSpc>
                <a:spcPct val="120000"/>
              </a:lnSpc>
              <a:buNone/>
            </a:pPr>
            <a:endParaRPr lang="en-US" sz="3600" b="1" dirty="0"/>
          </a:p>
          <a:p>
            <a:pPr marL="984112">
              <a:lnSpc>
                <a:spcPct val="120000"/>
              </a:lnSpc>
            </a:pPr>
            <a:r>
              <a:rPr lang="ru-RU" sz="3200" dirty="0"/>
              <a:t>Н</a:t>
            </a:r>
            <a:r>
              <a:rPr lang="en-US" sz="3200" dirty="0" err="1"/>
              <a:t>аблюдалось</a:t>
            </a:r>
            <a:r>
              <a:rPr lang="en-US" sz="3200" dirty="0"/>
              <a:t> </a:t>
            </a:r>
            <a:r>
              <a:rPr lang="en-US" sz="3200" dirty="0" err="1"/>
              <a:t>детей</a:t>
            </a:r>
            <a:r>
              <a:rPr lang="ru-RU" sz="3200" dirty="0"/>
              <a:t>-</a:t>
            </a:r>
            <a:r>
              <a:rPr lang="en-US" sz="3200" dirty="0" err="1"/>
              <a:t>инвалидо</a:t>
            </a:r>
            <a:r>
              <a:rPr lang="ru-RU" sz="3200" dirty="0"/>
              <a:t>в </a:t>
            </a:r>
            <a:r>
              <a:rPr lang="ru-RU" sz="3200" dirty="0" err="1"/>
              <a:t>в</a:t>
            </a:r>
            <a:r>
              <a:rPr lang="ru-RU" sz="3200" dirty="0"/>
              <a:t> 2023 г </a:t>
            </a:r>
            <a:r>
              <a:rPr lang="ru-RU" sz="3200" dirty="0" smtClean="0"/>
              <a:t>– </a:t>
            </a:r>
            <a:r>
              <a:rPr lang="ru-RU" sz="3600" b="1" dirty="0" smtClean="0"/>
              <a:t>615/264, </a:t>
            </a:r>
            <a:r>
              <a:rPr lang="ru-RU" sz="3600" dirty="0"/>
              <a:t>в 2024 г – </a:t>
            </a:r>
            <a:r>
              <a:rPr lang="ru-RU" sz="3600" b="1" dirty="0" smtClean="0"/>
              <a:t>604/298</a:t>
            </a:r>
            <a:endParaRPr lang="en-US" sz="3600" b="1" dirty="0"/>
          </a:p>
          <a:p>
            <a:pPr marL="984112">
              <a:lnSpc>
                <a:spcPct val="120000"/>
              </a:lnSpc>
            </a:pPr>
            <a:r>
              <a:rPr lang="ru-RU" sz="3200" dirty="0"/>
              <a:t>Детей под опекой в приёмной (патронатной) </a:t>
            </a:r>
          </a:p>
          <a:p>
            <a:pPr marL="744115" indent="0">
              <a:lnSpc>
                <a:spcPct val="120000"/>
              </a:lnSpc>
              <a:buNone/>
            </a:pPr>
            <a:r>
              <a:rPr lang="ru-RU" sz="3200" dirty="0"/>
              <a:t>семье</a:t>
            </a:r>
            <a:r>
              <a:rPr lang="ru-RU" sz="3200" dirty="0" smtClean="0"/>
              <a:t>: в 2023г - </a:t>
            </a:r>
            <a:r>
              <a:rPr lang="ru-RU" sz="3600" b="1" dirty="0" smtClean="0"/>
              <a:t>142/72 </a:t>
            </a:r>
            <a:r>
              <a:rPr lang="ru-RU" sz="3200" dirty="0" smtClean="0"/>
              <a:t> </a:t>
            </a:r>
            <a:r>
              <a:rPr lang="ru-RU" sz="3200" i="1" dirty="0"/>
              <a:t>(в том числе 16 </a:t>
            </a:r>
            <a:r>
              <a:rPr lang="ru-RU" sz="3200" i="1" dirty="0" smtClean="0"/>
              <a:t>детей-инвалидов/7), </a:t>
            </a:r>
            <a:endParaRPr lang="ru-RU" sz="3200" i="1" dirty="0"/>
          </a:p>
          <a:p>
            <a:pPr marL="744115" indent="0">
              <a:lnSpc>
                <a:spcPct val="120000"/>
              </a:lnSpc>
              <a:buNone/>
            </a:pPr>
            <a:r>
              <a:rPr lang="ru-RU" sz="3200" i="1" dirty="0"/>
              <a:t>в </a:t>
            </a:r>
            <a:r>
              <a:rPr lang="ru-RU" sz="3200" b="1" i="1" dirty="0"/>
              <a:t>2024 г</a:t>
            </a:r>
            <a:r>
              <a:rPr lang="ru-RU" sz="3200" i="1" dirty="0"/>
              <a:t> </a:t>
            </a:r>
            <a:r>
              <a:rPr lang="ru-RU" sz="3200" i="1" dirty="0" smtClean="0"/>
              <a:t>-165/75 </a:t>
            </a:r>
            <a:r>
              <a:rPr lang="ru-RU" sz="3200" i="1" dirty="0"/>
              <a:t>(в том числе 15 </a:t>
            </a:r>
            <a:r>
              <a:rPr lang="ru-RU" sz="3200" i="1" dirty="0" smtClean="0"/>
              <a:t>детей-инвалидов/6)</a:t>
            </a:r>
            <a:endParaRPr lang="ru-RU" sz="3200" i="1" dirty="0"/>
          </a:p>
          <a:p>
            <a:pPr marL="744115" indent="0">
              <a:lnSpc>
                <a:spcPct val="120000"/>
              </a:lnSpc>
              <a:buNone/>
            </a:pPr>
            <a:r>
              <a:rPr lang="ru-RU" sz="3200" i="1" dirty="0"/>
              <a:t> Неблагополучных семей </a:t>
            </a:r>
            <a:r>
              <a:rPr lang="ru-RU" sz="3200" i="1" dirty="0" smtClean="0"/>
              <a:t>– 33/11   </a:t>
            </a:r>
            <a:r>
              <a:rPr lang="ru-RU" sz="3200" i="1" dirty="0"/>
              <a:t>,    в них детей -    </a:t>
            </a:r>
            <a:r>
              <a:rPr lang="ru-RU" sz="3200" i="1" dirty="0" smtClean="0"/>
              <a:t>37/17  </a:t>
            </a:r>
            <a:r>
              <a:rPr lang="ru-RU" sz="3200" i="1" dirty="0"/>
              <a:t>.</a:t>
            </a:r>
          </a:p>
          <a:p>
            <a:pPr marL="744115" indent="0">
              <a:lnSpc>
                <a:spcPct val="120000"/>
              </a:lnSpc>
              <a:buNone/>
            </a:pPr>
            <a:r>
              <a:rPr lang="ru-RU" sz="3200" i="1" dirty="0"/>
              <a:t> </a:t>
            </a:r>
          </a:p>
          <a:p>
            <a:pPr marL="744115" indent="0">
              <a:lnSpc>
                <a:spcPct val="120000"/>
              </a:lnSpc>
              <a:buNone/>
            </a:pPr>
            <a:endParaRPr lang="ru-RU" sz="3200" i="1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2745" y="3928202"/>
            <a:ext cx="1933968" cy="3467045"/>
          </a:xfrm>
          <a:prstGeom prst="rect">
            <a:avLst/>
          </a:prstGeom>
        </p:spPr>
      </p:pic>
      <p:sp>
        <p:nvSpPr>
          <p:cNvPr id="7" name="Прямоугольник с одним усеченным и одним скругленным углом 7"/>
          <p:cNvSpPr/>
          <p:nvPr/>
        </p:nvSpPr>
        <p:spPr>
          <a:xfrm flipH="1" flipV="1">
            <a:off x="2" y="278972"/>
            <a:ext cx="9576353" cy="1053885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ru-RU" sz="280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7B3B8EE-BEDD-5F4E-93F4-428CE693A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627" y="407192"/>
            <a:ext cx="3292648" cy="797441"/>
          </a:xfrm>
        </p:spPr>
        <p:txBody>
          <a:bodyPr/>
          <a:lstStyle/>
          <a:p>
            <a:r>
              <a:rPr lang="en-US" b="1" cap="small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Факты</a:t>
            </a:r>
            <a:r>
              <a:rPr lang="ru-RU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11"/>
          <a:stretch/>
        </p:blipFill>
        <p:spPr>
          <a:xfrm rot="5400000">
            <a:off x="5815744" y="2646336"/>
            <a:ext cx="1170119" cy="12801602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6959"/>
              </p:ext>
            </p:extLst>
          </p:nvPr>
        </p:nvGraphicFramePr>
        <p:xfrm>
          <a:off x="1590463" y="2743201"/>
          <a:ext cx="8347134" cy="7686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2378">
                  <a:extLst>
                    <a:ext uri="{9D8B030D-6E8A-4147-A177-3AD203B41FA5}">
                      <a16:colId xmlns:a16="http://schemas.microsoft.com/office/drawing/2014/main" val="137660579"/>
                    </a:ext>
                  </a:extLst>
                </a:gridCol>
                <a:gridCol w="2782378">
                  <a:extLst>
                    <a:ext uri="{9D8B030D-6E8A-4147-A177-3AD203B41FA5}">
                      <a16:colId xmlns:a16="http://schemas.microsoft.com/office/drawing/2014/main" val="3078729850"/>
                    </a:ext>
                  </a:extLst>
                </a:gridCol>
                <a:gridCol w="2782378">
                  <a:extLst>
                    <a:ext uri="{9D8B030D-6E8A-4147-A177-3AD203B41FA5}">
                      <a16:colId xmlns:a16="http://schemas.microsoft.com/office/drawing/2014/main" val="889090594"/>
                    </a:ext>
                  </a:extLst>
                </a:gridCol>
              </a:tblGrid>
              <a:tr h="384341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2024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6361954"/>
                  </a:ext>
                </a:extLst>
              </a:tr>
              <a:tr h="384341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1052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1032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1058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14266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33700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Прямоугольник 48"/>
          <p:cNvSpPr/>
          <p:nvPr/>
        </p:nvSpPr>
        <p:spPr>
          <a:xfrm>
            <a:off x="1" y="5403082"/>
            <a:ext cx="12801602" cy="35431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736316" y="2626701"/>
            <a:ext cx="1512168" cy="568737"/>
          </a:xfrm>
          <a:prstGeom prst="rect">
            <a:avLst/>
          </a:prstGeom>
        </p:spPr>
        <p:txBody>
          <a:bodyPr vert="horz" lIns="95998" tIns="48000" rIns="95998" bIns="4800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400" dirty="0">
              <a:solidFill>
                <a:prstClr val="black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-258002" y="3601517"/>
            <a:ext cx="1927088" cy="302434"/>
          </a:xfrm>
          <a:prstGeom prst="rect">
            <a:avLst/>
          </a:prstGeom>
        </p:spPr>
        <p:txBody>
          <a:bodyPr vert="horz" lIns="95998" tIns="48000" rIns="95998" bIns="48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8274935" y="3195437"/>
            <a:ext cx="1512168" cy="960539"/>
          </a:xfrm>
          <a:prstGeom prst="rect">
            <a:avLst/>
          </a:prstGeom>
        </p:spPr>
        <p:txBody>
          <a:bodyPr vert="horz" lIns="95998" tIns="48000" rIns="95998" bIns="4800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ru-RU" sz="2900" dirty="0">
              <a:solidFill>
                <a:prstClr val="black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2" name="Заголовок 1"/>
          <p:cNvSpPr txBox="1">
            <a:spLocks/>
          </p:cNvSpPr>
          <p:nvPr/>
        </p:nvSpPr>
        <p:spPr>
          <a:xfrm>
            <a:off x="7283359" y="3361559"/>
            <a:ext cx="1512168" cy="927527"/>
          </a:xfrm>
          <a:prstGeom prst="rect">
            <a:avLst/>
          </a:prstGeom>
        </p:spPr>
        <p:txBody>
          <a:bodyPr vert="horz" lIns="95998" tIns="48000" rIns="95998" bIns="4800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ru-RU" sz="2900" dirty="0">
              <a:solidFill>
                <a:prstClr val="black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Заголовок 1"/>
          <p:cNvSpPr txBox="1">
            <a:spLocks/>
          </p:cNvSpPr>
          <p:nvPr/>
        </p:nvSpPr>
        <p:spPr>
          <a:xfrm>
            <a:off x="7411335" y="4527552"/>
            <a:ext cx="1512168" cy="927527"/>
          </a:xfrm>
          <a:prstGeom prst="rect">
            <a:avLst/>
          </a:prstGeom>
        </p:spPr>
        <p:txBody>
          <a:bodyPr vert="horz" lIns="95998" tIns="48000" rIns="95998" bIns="4800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endParaRPr lang="ru-RU" sz="1300" dirty="0">
              <a:solidFill>
                <a:prstClr val="black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9" name="Прямоугольник с одним усеченным и одним скругленным углом 28"/>
          <p:cNvSpPr/>
          <p:nvPr/>
        </p:nvSpPr>
        <p:spPr>
          <a:xfrm flipH="1" flipV="1">
            <a:off x="1" y="278970"/>
            <a:ext cx="11282767" cy="1053885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0129" y="618358"/>
            <a:ext cx="10082156" cy="531870"/>
          </a:xfrm>
        </p:spPr>
        <p:txBody>
          <a:bodyPr>
            <a:noAutofit/>
          </a:bodyPr>
          <a:lstStyle/>
          <a:p>
            <a:r>
              <a:rPr lang="ru-RU" sz="44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Основные показатели работы ДГП №145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99164" y="5710955"/>
            <a:ext cx="2339843" cy="923316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pPr defTabSz="959985"/>
            <a:r>
              <a:rPr lang="ru-RU" b="1" cap="small" dirty="0"/>
              <a:t>ДГП № 145 </a:t>
            </a:r>
          </a:p>
          <a:p>
            <a:pPr defTabSz="959985"/>
            <a:r>
              <a:rPr lang="ru-RU" b="1" cap="small" dirty="0"/>
              <a:t>Гл. здание/детская зона</a:t>
            </a: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7079607" y="5583861"/>
            <a:ext cx="2059912" cy="369318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pPr defTabSz="959985"/>
            <a:r>
              <a:rPr lang="ru-RU" b="1" cap="small" dirty="0"/>
              <a:t>Посещений в смену</a:t>
            </a:r>
          </a:p>
        </p:txBody>
      </p:sp>
      <p:sp>
        <p:nvSpPr>
          <p:cNvPr id="36" name="Заголовок 1"/>
          <p:cNvSpPr txBox="1">
            <a:spLocks/>
          </p:cNvSpPr>
          <p:nvPr/>
        </p:nvSpPr>
        <p:spPr>
          <a:xfrm>
            <a:off x="3338170" y="5943917"/>
            <a:ext cx="2493819" cy="539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vert="horz" lIns="95998" tIns="48000" rIns="95998" bIns="48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cap="small" dirty="0">
                <a:latin typeface="+mn-lt"/>
                <a:ea typeface="+mn-ea"/>
                <a:cs typeface="+mn-cs"/>
              </a:rPr>
              <a:t>9390/1821 чел.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617938" y="5572521"/>
            <a:ext cx="2059912" cy="369318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pPr defTabSz="959985"/>
            <a:r>
              <a:rPr lang="ru-RU" b="1" cap="small" dirty="0"/>
              <a:t>Прикреплено</a:t>
            </a:r>
          </a:p>
        </p:txBody>
      </p:sp>
      <p:sp>
        <p:nvSpPr>
          <p:cNvPr id="39" name="Заголовок 1"/>
          <p:cNvSpPr txBox="1">
            <a:spLocks/>
          </p:cNvSpPr>
          <p:nvPr/>
        </p:nvSpPr>
        <p:spPr>
          <a:xfrm>
            <a:off x="6865428" y="5926168"/>
            <a:ext cx="2710925" cy="539665"/>
          </a:xfrm>
          <a:prstGeom prst="rect">
            <a:avLst/>
          </a:prstGeom>
          <a:solidFill>
            <a:srgbClr val="C8F5C3"/>
          </a:solidFill>
          <a:ln w="28575">
            <a:solidFill>
              <a:schemeClr val="bg1"/>
            </a:solidFill>
          </a:ln>
        </p:spPr>
        <p:txBody>
          <a:bodyPr vert="horz" lIns="95998" tIns="48000" rIns="95998" bIns="48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cap="small" dirty="0">
                <a:latin typeface="+mn-lt"/>
                <a:ea typeface="+mn-ea"/>
                <a:cs typeface="+mn-cs"/>
              </a:rPr>
              <a:t>430 </a:t>
            </a:r>
            <a:r>
              <a:rPr lang="ru-RU" sz="2000" b="1" cap="small" dirty="0">
                <a:latin typeface="+mn-lt"/>
                <a:ea typeface="+mn-ea"/>
                <a:cs typeface="+mn-cs"/>
              </a:rPr>
              <a:t>чел.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99164" y="6846760"/>
            <a:ext cx="1737101" cy="646317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pPr defTabSz="959985"/>
            <a:r>
              <a:rPr lang="ru-RU" b="1" cap="small" dirty="0"/>
              <a:t>ДГП № 145 </a:t>
            </a:r>
          </a:p>
          <a:p>
            <a:pPr defTabSz="959985"/>
            <a:r>
              <a:rPr lang="ru-RU" b="1" cap="small" dirty="0"/>
              <a:t>Филиал 1</a:t>
            </a:r>
            <a:endParaRPr lang="ru-RU" dirty="0"/>
          </a:p>
        </p:txBody>
      </p:sp>
      <p:sp>
        <p:nvSpPr>
          <p:cNvPr id="42" name="Заголовок 1"/>
          <p:cNvSpPr txBox="1">
            <a:spLocks/>
          </p:cNvSpPr>
          <p:nvPr/>
        </p:nvSpPr>
        <p:spPr>
          <a:xfrm>
            <a:off x="3338169" y="6846760"/>
            <a:ext cx="2493819" cy="539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vert="horz" lIns="95998" tIns="48000" rIns="95998" bIns="48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cap="small" dirty="0">
                <a:latin typeface="+mn-lt"/>
                <a:ea typeface="+mn-ea"/>
                <a:cs typeface="+mn-cs"/>
              </a:rPr>
              <a:t>9444 </a:t>
            </a:r>
            <a:r>
              <a:rPr lang="ru-RU" sz="2000" b="1" cap="small" dirty="0">
                <a:latin typeface="+mn-lt"/>
                <a:ea typeface="+mn-ea"/>
                <a:cs typeface="+mn-cs"/>
              </a:rPr>
              <a:t>чел.</a:t>
            </a:r>
          </a:p>
        </p:txBody>
      </p:sp>
      <p:sp>
        <p:nvSpPr>
          <p:cNvPr id="44" name="Заголовок 1"/>
          <p:cNvSpPr txBox="1">
            <a:spLocks/>
          </p:cNvSpPr>
          <p:nvPr/>
        </p:nvSpPr>
        <p:spPr>
          <a:xfrm>
            <a:off x="6865427" y="6808140"/>
            <a:ext cx="2710925" cy="539665"/>
          </a:xfrm>
          <a:prstGeom prst="rect">
            <a:avLst/>
          </a:prstGeom>
          <a:solidFill>
            <a:srgbClr val="C8F5C3"/>
          </a:solidFill>
          <a:ln w="28575">
            <a:solidFill>
              <a:schemeClr val="bg1"/>
            </a:solidFill>
          </a:ln>
        </p:spPr>
        <p:txBody>
          <a:bodyPr vert="horz" lIns="95998" tIns="48000" rIns="95998" bIns="48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cap="small" dirty="0">
                <a:latin typeface="+mn-lt"/>
                <a:ea typeface="+mn-ea"/>
                <a:cs typeface="+mn-cs"/>
              </a:rPr>
              <a:t>279 </a:t>
            </a:r>
            <a:r>
              <a:rPr lang="ru-RU" sz="2000" b="1" cap="small" dirty="0">
                <a:latin typeface="+mn-lt"/>
                <a:ea typeface="+mn-ea"/>
                <a:cs typeface="+mn-cs"/>
              </a:rPr>
              <a:t>чел.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99164" y="7703016"/>
            <a:ext cx="1723398" cy="646317"/>
          </a:xfrm>
          <a:prstGeom prst="rect">
            <a:avLst/>
          </a:prstGeom>
          <a:noFill/>
        </p:spPr>
        <p:txBody>
          <a:bodyPr wrap="square" lIns="91426" tIns="45713" rIns="91426" bIns="45713" rtlCol="0">
            <a:spAutoFit/>
          </a:bodyPr>
          <a:lstStyle/>
          <a:p>
            <a:pPr defTabSz="959985"/>
            <a:r>
              <a:rPr lang="ru-RU" b="1" cap="small" dirty="0"/>
              <a:t>ДГП № 145 </a:t>
            </a:r>
          </a:p>
          <a:p>
            <a:pPr defTabSz="959985"/>
            <a:r>
              <a:rPr lang="ru-RU" b="1" cap="small" dirty="0"/>
              <a:t>Подразделение</a:t>
            </a:r>
            <a:endParaRPr lang="ru-RU" dirty="0"/>
          </a:p>
        </p:txBody>
      </p:sp>
      <p:sp>
        <p:nvSpPr>
          <p:cNvPr id="46" name="Заголовок 1"/>
          <p:cNvSpPr txBox="1">
            <a:spLocks/>
          </p:cNvSpPr>
          <p:nvPr/>
        </p:nvSpPr>
        <p:spPr>
          <a:xfrm>
            <a:off x="3338170" y="7809668"/>
            <a:ext cx="2493818" cy="539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vert="horz" lIns="95998" tIns="48000" rIns="95998" bIns="48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cap="small" dirty="0">
                <a:latin typeface="+mn-lt"/>
                <a:ea typeface="+mn-ea"/>
                <a:cs typeface="+mn-cs"/>
              </a:rPr>
              <a:t>12 375 </a:t>
            </a:r>
            <a:r>
              <a:rPr lang="ru-RU" sz="2000" b="1" cap="small" dirty="0">
                <a:latin typeface="+mn-lt"/>
                <a:ea typeface="+mn-ea"/>
                <a:cs typeface="+mn-cs"/>
              </a:rPr>
              <a:t>чел.</a:t>
            </a:r>
          </a:p>
        </p:txBody>
      </p:sp>
      <p:sp>
        <p:nvSpPr>
          <p:cNvPr id="47" name="Заголовок 1"/>
          <p:cNvSpPr txBox="1">
            <a:spLocks/>
          </p:cNvSpPr>
          <p:nvPr/>
        </p:nvSpPr>
        <p:spPr>
          <a:xfrm>
            <a:off x="6893021" y="7809387"/>
            <a:ext cx="2710925" cy="539665"/>
          </a:xfrm>
          <a:prstGeom prst="rect">
            <a:avLst/>
          </a:prstGeom>
          <a:solidFill>
            <a:srgbClr val="C8F5C3"/>
          </a:solidFill>
          <a:ln w="28575">
            <a:solidFill>
              <a:schemeClr val="bg1"/>
            </a:solidFill>
          </a:ln>
        </p:spPr>
        <p:txBody>
          <a:bodyPr vert="horz" lIns="95998" tIns="48000" rIns="95998" bIns="4800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cap="small" dirty="0">
                <a:latin typeface="+mn-lt"/>
                <a:ea typeface="+mn-ea"/>
                <a:cs typeface="+mn-cs"/>
              </a:rPr>
              <a:t>285 </a:t>
            </a:r>
            <a:r>
              <a:rPr lang="ru-RU" sz="2000" b="1" cap="small" dirty="0">
                <a:latin typeface="+mn-lt"/>
                <a:ea typeface="+mn-ea"/>
                <a:cs typeface="+mn-cs"/>
              </a:rPr>
              <a:t>чел.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560" y="1787286"/>
            <a:ext cx="4560203" cy="2901948"/>
          </a:xfrm>
          <a:prstGeom prst="rect">
            <a:avLst/>
          </a:prstGeom>
        </p:spPr>
      </p:pic>
      <p:sp>
        <p:nvSpPr>
          <p:cNvPr id="30" name="Заголовок 1"/>
          <p:cNvSpPr txBox="1">
            <a:spLocks/>
          </p:cNvSpPr>
          <p:nvPr/>
        </p:nvSpPr>
        <p:spPr>
          <a:xfrm>
            <a:off x="594127" y="2826650"/>
            <a:ext cx="4110220" cy="1700901"/>
          </a:xfrm>
          <a:prstGeom prst="rect">
            <a:avLst/>
          </a:prstGeom>
          <a:noFill/>
        </p:spPr>
        <p:txBody>
          <a:bodyPr vert="horz" lIns="95998" tIns="48000" rIns="95998" bIns="4800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300" b="1" cap="small" dirty="0">
                <a:latin typeface="+mn-lt"/>
                <a:ea typeface="+mn-ea"/>
                <a:cs typeface="+mn-cs"/>
              </a:rPr>
              <a:t>31 709 </a:t>
            </a:r>
            <a:r>
              <a:rPr lang="ru-RU" sz="2400" b="1" cap="small" dirty="0">
                <a:latin typeface="+mn-lt"/>
                <a:ea typeface="+mn-ea"/>
                <a:cs typeface="+mn-cs"/>
              </a:rPr>
              <a:t>человека</a:t>
            </a:r>
          </a:p>
          <a:p>
            <a:endParaRPr lang="ru-RU" sz="2400" b="1" cap="small" dirty="0">
              <a:latin typeface="+mn-lt"/>
              <a:ea typeface="+mn-ea"/>
              <a:cs typeface="+mn-cs"/>
            </a:endParaRPr>
          </a:p>
          <a:p>
            <a:r>
              <a:rPr lang="ru-RU" sz="2400" b="1" cap="small" dirty="0">
                <a:latin typeface="+mn-lt"/>
                <a:ea typeface="+mn-ea"/>
                <a:cs typeface="+mn-cs"/>
              </a:rPr>
              <a:t>Организованных детей : </a:t>
            </a:r>
            <a:r>
              <a:rPr lang="ru-RU" sz="4200" b="1" cap="small" dirty="0">
                <a:latin typeface="+mn-lt"/>
                <a:ea typeface="+mn-ea"/>
                <a:cs typeface="+mn-cs"/>
              </a:rPr>
              <a:t>22312</a:t>
            </a:r>
          </a:p>
          <a:p>
            <a:endParaRPr lang="ru-RU" sz="2400" b="1" cap="small" dirty="0">
              <a:latin typeface="+mn-lt"/>
              <a:ea typeface="+mn-ea"/>
              <a:cs typeface="+mn-cs"/>
            </a:endParaRPr>
          </a:p>
          <a:p>
            <a:r>
              <a:rPr lang="ru-RU" sz="2400" b="1" cap="small" dirty="0">
                <a:latin typeface="+mn-lt"/>
                <a:ea typeface="+mn-ea"/>
                <a:cs typeface="+mn-cs"/>
              </a:rPr>
              <a:t>Неорганизованных : </a:t>
            </a:r>
            <a:r>
              <a:rPr lang="ru-RU" sz="4200" b="1" cap="small" dirty="0">
                <a:latin typeface="+mn-lt"/>
                <a:ea typeface="+mn-ea"/>
                <a:cs typeface="+mn-cs"/>
              </a:rPr>
              <a:t>9397</a:t>
            </a: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69771" y="1720125"/>
            <a:ext cx="3079584" cy="3205567"/>
          </a:xfrm>
          <a:prstGeom prst="rect">
            <a:avLst/>
          </a:prstGeom>
        </p:spPr>
      </p:pic>
      <p:sp>
        <p:nvSpPr>
          <p:cNvPr id="32" name="Заголовок 1"/>
          <p:cNvSpPr txBox="1">
            <a:spLocks/>
          </p:cNvSpPr>
          <p:nvPr/>
        </p:nvSpPr>
        <p:spPr>
          <a:xfrm>
            <a:off x="8555649" y="1863635"/>
            <a:ext cx="1480024" cy="533699"/>
          </a:xfrm>
          <a:prstGeom prst="rect">
            <a:avLst/>
          </a:prstGeom>
          <a:noFill/>
        </p:spPr>
        <p:txBody>
          <a:bodyPr vert="horz" lIns="95998" tIns="48000" rIns="95998" bIns="4800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cap="small" dirty="0">
                <a:latin typeface="+mn-lt"/>
                <a:ea typeface="+mn-ea"/>
                <a:cs typeface="+mn-cs"/>
              </a:rPr>
              <a:t> </a:t>
            </a:r>
          </a:p>
          <a:p>
            <a:r>
              <a:rPr lang="ru-RU" sz="8600" b="1" cap="small" dirty="0">
                <a:latin typeface="+mn-lt"/>
                <a:ea typeface="+mn-ea"/>
                <a:cs typeface="+mn-cs"/>
              </a:rPr>
              <a:t>Девочек </a:t>
            </a:r>
          </a:p>
          <a:p>
            <a:r>
              <a:rPr lang="ru-RU" sz="8600" b="1" cap="small" dirty="0">
                <a:latin typeface="+mn-lt"/>
                <a:ea typeface="+mn-ea"/>
                <a:cs typeface="+mn-cs"/>
              </a:rPr>
              <a:t>15242</a:t>
            </a:r>
          </a:p>
        </p:txBody>
      </p:sp>
      <p:sp>
        <p:nvSpPr>
          <p:cNvPr id="33" name="Заголовок 1"/>
          <p:cNvSpPr txBox="1">
            <a:spLocks/>
          </p:cNvSpPr>
          <p:nvPr/>
        </p:nvSpPr>
        <p:spPr>
          <a:xfrm>
            <a:off x="5706731" y="3540499"/>
            <a:ext cx="1789825" cy="717849"/>
          </a:xfrm>
          <a:prstGeom prst="rect">
            <a:avLst/>
          </a:prstGeom>
          <a:noFill/>
        </p:spPr>
        <p:txBody>
          <a:bodyPr vert="horz" lIns="95998" tIns="48000" rIns="95998" bIns="4800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cap="small" dirty="0">
                <a:latin typeface="+mn-lt"/>
                <a:ea typeface="+mn-ea"/>
                <a:cs typeface="+mn-cs"/>
              </a:rPr>
              <a:t> мальчиков</a:t>
            </a:r>
          </a:p>
          <a:p>
            <a:r>
              <a:rPr lang="ru-RU" sz="2400" b="1" cap="small" dirty="0">
                <a:latin typeface="+mn-lt"/>
                <a:ea typeface="+mn-ea"/>
                <a:cs typeface="+mn-cs"/>
              </a:rPr>
              <a:t>16467</a:t>
            </a: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3014" y="1720125"/>
            <a:ext cx="1933968" cy="346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7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одним усеченным и одним скругленным углом 6"/>
          <p:cNvSpPr/>
          <p:nvPr/>
        </p:nvSpPr>
        <p:spPr>
          <a:xfrm flipH="1" flipV="1">
            <a:off x="1" y="278970"/>
            <a:ext cx="11282767" cy="1053885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ru-RU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030132" y="618358"/>
            <a:ext cx="9392481" cy="531870"/>
          </a:xfrm>
          <a:prstGeom prst="rect">
            <a:avLst/>
          </a:prstGeom>
        </p:spPr>
        <p:txBody>
          <a:bodyPr vert="horz" lIns="91426" tIns="45713" rIns="91426" bIns="45713" rtlCol="0" anchor="ctr">
            <a:noAutofit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400" b="1" cap="small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Работа врачей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9513576"/>
              </p:ext>
            </p:extLst>
          </p:nvPr>
        </p:nvGraphicFramePr>
        <p:xfrm>
          <a:off x="1106131" y="5467095"/>
          <a:ext cx="9969907" cy="3364992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2003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03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13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035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542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5237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Отчетный период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Число посещений врачей, включая профилактические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Число посещений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врачей по поводу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заболеваний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/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/>
                        <a:t>Число посещений на дому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/>
                        <a:t>Число профи-лактических посещений </a:t>
                      </a:r>
                      <a:endParaRPr lang="ru-RU" sz="24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baseline="0" dirty="0"/>
                        <a:t>       </a:t>
                      </a:r>
                      <a:r>
                        <a:rPr lang="ru-RU" sz="2400" b="1" dirty="0"/>
                        <a:t> 2024г.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+mn-lt"/>
                          <a:ea typeface="+mn-ea"/>
                          <a:cs typeface="+mn-cs"/>
                        </a:rPr>
                        <a:t>491085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+mn-lt"/>
                          <a:ea typeface="+mn-ea"/>
                          <a:cs typeface="+mn-cs"/>
                        </a:rPr>
                        <a:t>284555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+mn-lt"/>
                          <a:ea typeface="+mn-ea"/>
                          <a:cs typeface="+mn-cs"/>
                        </a:rPr>
                        <a:t>24359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+mn-lt"/>
                          <a:ea typeface="+mn-ea"/>
                          <a:cs typeface="+mn-cs"/>
                        </a:rPr>
                        <a:t>206530</a:t>
                      </a:r>
                      <a:endParaRPr lang="ru-RU" sz="2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6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aseline="0" dirty="0"/>
                        <a:t>       </a:t>
                      </a:r>
                      <a:r>
                        <a:rPr lang="ru-RU" sz="2400" dirty="0"/>
                        <a:t> 2023г.</a:t>
                      </a:r>
                      <a:endParaRPr lang="ru-RU" sz="2400" dirty="0">
                        <a:latin typeface="+mn-lt"/>
                        <a:ea typeface="Times New Roman"/>
                        <a:cs typeface="Raavi" panose="020B0502040204020203" pitchFamily="34" charset="0"/>
                      </a:endParaRPr>
                    </a:p>
                  </a:txBody>
                  <a:tcPr marL="47625" marR="476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latin typeface="+mn-lt"/>
                          <a:ea typeface="+mn-ea"/>
                          <a:cs typeface="+mn-cs"/>
                        </a:rPr>
                        <a:t>491990</a:t>
                      </a:r>
                      <a:endParaRPr lang="ru-RU" sz="2400" b="0" dirty="0">
                        <a:latin typeface="+mn-lt"/>
                        <a:ea typeface="Times New Roman"/>
                        <a:cs typeface="Raavi" panose="020B0502040204020203" pitchFamily="34" charset="0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latin typeface="+mn-lt"/>
                          <a:ea typeface="+mn-ea"/>
                          <a:cs typeface="+mn-cs"/>
                        </a:rPr>
                        <a:t>265792</a:t>
                      </a:r>
                      <a:endParaRPr lang="ru-RU" sz="2400" b="0" dirty="0">
                        <a:latin typeface="+mn-lt"/>
                        <a:ea typeface="Times New Roman"/>
                        <a:cs typeface="Raavi" panose="020B0502040204020203" pitchFamily="34" charset="0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latin typeface="+mn-lt"/>
                          <a:ea typeface="+mn-ea"/>
                          <a:cs typeface="+mn-cs"/>
                        </a:rPr>
                        <a:t>42343</a:t>
                      </a:r>
                      <a:endParaRPr lang="ru-RU" sz="2400" b="0" dirty="0">
                        <a:latin typeface="+mn-lt"/>
                        <a:ea typeface="Times New Roman"/>
                        <a:cs typeface="Raavi" panose="020B0502040204020203" pitchFamily="34" charset="0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0" dirty="0">
                          <a:latin typeface="+mn-lt"/>
                          <a:ea typeface="+mn-ea"/>
                          <a:cs typeface="+mn-cs"/>
                        </a:rPr>
                        <a:t>197878</a:t>
                      </a:r>
                      <a:endParaRPr lang="ru-RU" sz="2400" b="0" dirty="0">
                        <a:latin typeface="+mn-lt"/>
                        <a:ea typeface="Times New Roman"/>
                        <a:cs typeface="Raavi" panose="020B0502040204020203" pitchFamily="34" charset="0"/>
                      </a:endParaRPr>
                    </a:p>
                  </a:txBody>
                  <a:tcPr marL="47625" marR="4762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9576353" y="8898895"/>
            <a:ext cx="2880360" cy="511175"/>
          </a:xfrm>
        </p:spPr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116" y="1424168"/>
            <a:ext cx="7512294" cy="3951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861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8339950"/>
              </p:ext>
            </p:extLst>
          </p:nvPr>
        </p:nvGraphicFramePr>
        <p:xfrm>
          <a:off x="586091" y="1179056"/>
          <a:ext cx="10717033" cy="80148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42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414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605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649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258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8351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N  </a:t>
                      </a:r>
                      <a:br>
                        <a:rPr lang="ru-RU" sz="1500" dirty="0">
                          <a:effectLst/>
                        </a:rPr>
                      </a:br>
                      <a:r>
                        <a:rPr lang="ru-RU" sz="1100" dirty="0">
                          <a:effectLst/>
                        </a:rPr>
                        <a:t>п/п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Наименование показателя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Отчетный период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2024г.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Данные за год,  </a:t>
                      </a:r>
                      <a:r>
                        <a:rPr lang="ru-RU" sz="1300" dirty="0" err="1">
                          <a:effectLst/>
                        </a:rPr>
                        <a:t>предшествующ</a:t>
                      </a:r>
                      <a:r>
                        <a:rPr lang="ru-RU" sz="1300" dirty="0">
                          <a:effectLst/>
                        </a:rPr>
                        <a:t>. </a:t>
                      </a:r>
                      <a:br>
                        <a:rPr lang="ru-RU" sz="1300" dirty="0">
                          <a:effectLst/>
                        </a:rPr>
                      </a:br>
                      <a:r>
                        <a:rPr lang="ru-RU" sz="1300" dirty="0">
                          <a:effectLst/>
                        </a:rPr>
                        <a:t>отчетному 2023г.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Динамика   </a:t>
                      </a:r>
                      <a:br>
                        <a:rPr lang="ru-RU" sz="1300" dirty="0">
                          <a:effectLst/>
                        </a:rPr>
                      </a:br>
                      <a:r>
                        <a:rPr lang="ru-RU" sz="1300" dirty="0">
                          <a:effectLst/>
                        </a:rPr>
                        <a:t>  изменений  </a:t>
                      </a:r>
                      <a:br>
                        <a:rPr lang="ru-RU" sz="1300" dirty="0">
                          <a:effectLst/>
                        </a:rPr>
                      </a:br>
                      <a:r>
                        <a:rPr lang="ru-RU" sz="1300" dirty="0">
                          <a:effectLst/>
                        </a:rPr>
                        <a:t> показателя %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18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1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Зарегистрировано заболеваний </a:t>
                      </a:r>
                      <a:endParaRPr lang="ru-RU" sz="14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ВСЕГО:      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93674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82373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+13,7%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9892"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     ИЗ НИХ: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0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2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Инфекционные и паразитарные болезни     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1207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1568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-23%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5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3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Новообразования          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404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253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+59%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29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4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Болезни эндокринной системы, расстройства питания и нарушения обмена веществ           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1640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1034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+58%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5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5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Болезни нервной системы  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5098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5464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-6,7%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0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6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Болезни системы кровообращения     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893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835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+6,9%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693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7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Острые респираторные инфекции верхних дыхательных путей (в том числе, больные новой корона-вирусной инфекцией (Covid-19)      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44373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(В </a:t>
                      </a:r>
                      <a:r>
                        <a:rPr lang="ru-RU" sz="12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т.ч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 Covid-19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290)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39690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(В </a:t>
                      </a:r>
                      <a:r>
                        <a:rPr lang="ru-RU" sz="1200" b="1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т.ч</a:t>
                      </a: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 Covid-19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589)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+11,7%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-50%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786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8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Болезни органов  пищеварения              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1230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891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+38%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4460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9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Болезни костно-мышечной системы и соединительной ткани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3558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3257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+9,2%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12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10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Болезни мочеполовой системы                  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3527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3590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-1,7%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306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11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Болезни глаза и его придаточного аппарата    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8890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9992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-1,1%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61585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12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Врожденные аномалии (пороки развития), деформации и </a:t>
                      </a:r>
                      <a:r>
                        <a:rPr lang="ru-RU" sz="1400" dirty="0" err="1">
                          <a:effectLst/>
                        </a:rPr>
                        <a:t>хромосо-мные</a:t>
                      </a:r>
                      <a:r>
                        <a:rPr lang="ru-RU" sz="1400" dirty="0">
                          <a:effectLst/>
                        </a:rPr>
                        <a:t> нарушения                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1320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1201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+10%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61114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13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Травмы, отравления и некоторые другие  последствия воздействия  внешних причин           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16723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10598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+57%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55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14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Болезни уха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3159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3462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-8,7%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55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effectLst/>
                        </a:rPr>
                        <a:t>15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Болезни кожи</a:t>
                      </a:r>
                      <a:endParaRPr lang="ru-RU" sz="13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788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697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+13%</a:t>
                      </a:r>
                      <a:endParaRPr lang="ru-RU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0" marB="0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559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16</a:t>
                      </a: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Болезни крови</a:t>
                      </a:r>
                    </a:p>
                  </a:txBody>
                  <a:tcPr marL="35173" marR="35173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282</a:t>
                      </a: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252</a:t>
                      </a:r>
                    </a:p>
                  </a:txBody>
                  <a:tcPr marL="47625" marR="47625" marT="0" marB="0" anchor="ctr"/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1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+11,9%</a:t>
                      </a:r>
                    </a:p>
                  </a:txBody>
                  <a:tcPr marL="47625" marR="47625" marT="0" marB="0" anchor="ctr"/>
                </a:tc>
                <a:extLst>
                  <a:ext uri="{0D108BD9-81ED-4DB2-BD59-A6C34878D82A}">
                    <a16:rowId xmlns:a16="http://schemas.microsoft.com/office/drawing/2014/main" val="1521112807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106865" y="2483930"/>
            <a:ext cx="184702" cy="369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26" tIns="45713" rIns="91426" bIns="45713" numCol="1" anchor="ctr" anchorCtr="0" compatLnSpc="1">
            <a:prstTxWarp prst="textNoShape">
              <a:avLst/>
            </a:prstTxWarp>
            <a:spAutoFit/>
          </a:bodyPr>
          <a:lstStyle/>
          <a:p>
            <a:pPr defTabSz="914269"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с одним усеченным и одним скругленным углом 6"/>
          <p:cNvSpPr/>
          <p:nvPr/>
        </p:nvSpPr>
        <p:spPr>
          <a:xfrm flipH="1" flipV="1">
            <a:off x="20357" y="29377"/>
            <a:ext cx="11282767" cy="1053885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836859" y="153561"/>
            <a:ext cx="9392481" cy="531870"/>
          </a:xfrm>
          <a:prstGeom prst="rect">
            <a:avLst/>
          </a:prstGeom>
        </p:spPr>
        <p:txBody>
          <a:bodyPr vert="horz" lIns="91426" tIns="45713" rIns="91426" bIns="45713" rtlCol="0" anchor="ctr">
            <a:noAutofit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b="1" dirty="0">
                <a:solidFill>
                  <a:schemeClr val="bg1"/>
                </a:solidFill>
              </a:rPr>
              <a:t>Показатели здоровья населения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70354" y="5043673"/>
            <a:ext cx="1893581" cy="4386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858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106865" y="2483930"/>
            <a:ext cx="184702" cy="369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26" tIns="45713" rIns="91426" bIns="45713" numCol="1" anchor="ctr" anchorCtr="0" compatLnSpc="1">
            <a:prstTxWarp prst="textNoShape">
              <a:avLst/>
            </a:prstTxWarp>
            <a:spAutoFit/>
          </a:bodyPr>
          <a:lstStyle/>
          <a:p>
            <a:pPr defTabSz="914269"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с одним усеченным и одним скругленным углом 6"/>
          <p:cNvSpPr/>
          <p:nvPr/>
        </p:nvSpPr>
        <p:spPr>
          <a:xfrm flipH="1" flipV="1">
            <a:off x="225198" y="278967"/>
            <a:ext cx="11282767" cy="1285137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69206" y="655600"/>
            <a:ext cx="9392481" cy="531870"/>
          </a:xfrm>
          <a:prstGeom prst="rect">
            <a:avLst/>
          </a:prstGeom>
        </p:spPr>
        <p:txBody>
          <a:bodyPr vert="horz" lIns="91426" tIns="45713" rIns="91426" bIns="45713" rtlCol="0" anchor="ctr">
            <a:noAutofit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269" fontAlgn="base">
              <a:lnSpc>
                <a:spcPct val="100000"/>
              </a:lnSpc>
              <a:spcAft>
                <a:spcPct val="0"/>
              </a:spcAft>
            </a:pPr>
            <a:r>
              <a:rPr lang="ru-RU" altLang="ru-RU" sz="3600" b="1" dirty="0">
                <a:solidFill>
                  <a:schemeClr val="bg1"/>
                </a:solidFill>
                <a:latin typeface="+mn-lt"/>
                <a:cs typeface="Times New Roman" pitchFamily="18" charset="0"/>
              </a:rPr>
              <a:t>Проведение профилактических медицинских осмотров несовершеннолетних за 2024г</a:t>
            </a:r>
            <a:endParaRPr lang="ru-RU" altLang="ru-RU" sz="36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3635283"/>
              </p:ext>
            </p:extLst>
          </p:nvPr>
        </p:nvGraphicFramePr>
        <p:xfrm>
          <a:off x="1827287" y="1940737"/>
          <a:ext cx="8534400" cy="12801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844800">
                  <a:extLst>
                    <a:ext uri="{9D8B030D-6E8A-4147-A177-3AD203B41FA5}">
                      <a16:colId xmlns:a16="http://schemas.microsoft.com/office/drawing/2014/main" val="4002343919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4130519842"/>
                    </a:ext>
                  </a:extLst>
                </a:gridCol>
                <a:gridCol w="2844800">
                  <a:extLst>
                    <a:ext uri="{9D8B030D-6E8A-4147-A177-3AD203B41FA5}">
                      <a16:colId xmlns:a16="http://schemas.microsoft.com/office/drawing/2014/main" val="276962583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/>
                        <a:t>План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/>
                        <a:t>Выполнено</a:t>
                      </a:r>
                      <a:r>
                        <a:rPr lang="ru-RU" sz="3600" baseline="0" dirty="0"/>
                        <a:t> 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/>
                        <a:t>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8843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/>
                        <a:t>30305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/>
                        <a:t>30006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/>
                        <a:t>99%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0689295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486" y="3705695"/>
            <a:ext cx="8458201" cy="539446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97194" y="6402928"/>
            <a:ext cx="1735718" cy="27469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3191" y="6339836"/>
            <a:ext cx="2161170" cy="307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0310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21ED73-5B17-489B-8AF9-E8BAB6DF7D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106865" y="2483930"/>
            <a:ext cx="184702" cy="369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26" tIns="45713" rIns="91426" bIns="45713" numCol="1" anchor="ctr" anchorCtr="0" compatLnSpc="1">
            <a:prstTxWarp prst="textNoShape">
              <a:avLst/>
            </a:prstTxWarp>
            <a:spAutoFit/>
          </a:bodyPr>
          <a:lstStyle/>
          <a:p>
            <a:pPr defTabSz="914269"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с одним усеченным и одним скругленным углом 6"/>
          <p:cNvSpPr/>
          <p:nvPr/>
        </p:nvSpPr>
        <p:spPr>
          <a:xfrm flipH="1" flipV="1">
            <a:off x="225199" y="278968"/>
            <a:ext cx="11282767" cy="1053885"/>
          </a:xfrm>
          <a:prstGeom prst="snipRound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45143" y="539976"/>
            <a:ext cx="9392481" cy="531870"/>
          </a:xfrm>
          <a:prstGeom prst="rect">
            <a:avLst/>
          </a:prstGeom>
        </p:spPr>
        <p:txBody>
          <a:bodyPr vert="horz" lIns="91426" tIns="45713" rIns="91426" bIns="45713" rtlCol="0" anchor="ctr">
            <a:noAutofit/>
          </a:bodyPr>
          <a:lstStyle>
            <a:lvl1pPr algn="l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62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269" fontAlgn="base">
              <a:lnSpc>
                <a:spcPct val="100000"/>
              </a:lnSpc>
              <a:spcAft>
                <a:spcPct val="0"/>
              </a:spcAft>
            </a:pPr>
            <a:r>
              <a:rPr lang="ru-RU" altLang="ru-RU" sz="4400" b="1" dirty="0">
                <a:solidFill>
                  <a:schemeClr val="bg1"/>
                </a:solidFill>
                <a:latin typeface="+mn-lt"/>
                <a:ea typeface="Times New Roman" pitchFamily="18" charset="0"/>
                <a:cs typeface="Times New Roman" pitchFamily="18" charset="0"/>
              </a:rPr>
              <a:t>Число детей по группам здоровья</a:t>
            </a:r>
            <a:endParaRPr lang="ru-RU" altLang="ru-RU" sz="5400" dirty="0">
              <a:solidFill>
                <a:schemeClr val="bg1"/>
              </a:solidFill>
              <a:latin typeface="+mn-lt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8609316"/>
              </p:ext>
            </p:extLst>
          </p:nvPr>
        </p:nvGraphicFramePr>
        <p:xfrm>
          <a:off x="945141" y="1985963"/>
          <a:ext cx="10562825" cy="66939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905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99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14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14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91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57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46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50002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Наименование показателя</a:t>
                      </a:r>
                      <a:endParaRPr lang="ru-RU" sz="1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Число прошедших профилактические осмотры в 2024г.</a:t>
                      </a:r>
                      <a:endParaRPr lang="ru-RU" sz="15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(человек)</a:t>
                      </a:r>
                      <a:endParaRPr lang="ru-RU" sz="1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Группы здоровья</a:t>
                      </a:r>
                      <a:endParaRPr lang="ru-RU" sz="1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50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I</a:t>
                      </a:r>
                      <a:endParaRPr lang="ru-RU" sz="15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II</a:t>
                      </a:r>
                      <a:endParaRPr lang="ru-RU" sz="15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III</a:t>
                      </a:r>
                      <a:endParaRPr lang="ru-RU" sz="15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IV</a:t>
                      </a:r>
                      <a:endParaRPr lang="ru-RU" sz="15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V</a:t>
                      </a:r>
                      <a:endParaRPr lang="ru-RU" sz="15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39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Всего детей в возрасте до 17 лет включительно, из них:</a:t>
                      </a:r>
                      <a:endParaRPr lang="ru-RU" sz="1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30305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7101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19 008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3 614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582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62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От 0 до 4 лет</a:t>
                      </a:r>
                      <a:endParaRPr lang="ru-RU" sz="1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5767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1652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3583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495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62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От 5 до 9 лет</a:t>
                      </a:r>
                      <a:endParaRPr lang="ru-RU" sz="1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8995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2159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5613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1053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170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6235">
                <a:tc>
                  <a:txBody>
                    <a:bodyPr/>
                    <a:lstStyle/>
                    <a:p>
                      <a:pPr marL="0" marR="0" indent="0" algn="l" defTabSz="96012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effectLst/>
                        </a:rPr>
                        <a:t>От 10 до 14 лет</a:t>
                      </a:r>
                      <a:endParaRPr lang="ru-RU" sz="15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9868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2122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6302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1217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227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623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От 15 до 17 лет</a:t>
                      </a:r>
                      <a:endParaRPr lang="ru-RU" sz="15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5675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1168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3510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849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148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97012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Другая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ED7D31"/>
      </a:accent2>
      <a:accent3>
        <a:srgbClr val="A5A5A5"/>
      </a:accent3>
      <a:accent4>
        <a:srgbClr val="FFC000"/>
      </a:accent4>
      <a:accent5>
        <a:srgbClr val="92D050"/>
      </a:accent5>
      <a:accent6>
        <a:srgbClr val="70AD47"/>
      </a:accent6>
      <a:hlink>
        <a:srgbClr val="92D050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Другая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92D050"/>
      </a:accent1>
      <a:accent2>
        <a:srgbClr val="ED7D31"/>
      </a:accent2>
      <a:accent3>
        <a:srgbClr val="A5A5A5"/>
      </a:accent3>
      <a:accent4>
        <a:srgbClr val="FFC000"/>
      </a:accent4>
      <a:accent5>
        <a:srgbClr val="92D050"/>
      </a:accent5>
      <a:accent6>
        <a:srgbClr val="70AD47"/>
      </a:accent6>
      <a:hlink>
        <a:srgbClr val="92D050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5621</TotalTime>
  <Words>1332</Words>
  <Application>Microsoft Office PowerPoint</Application>
  <PresentationFormat>A3 (297x420 мм)</PresentationFormat>
  <Paragraphs>368</Paragraphs>
  <Slides>22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4" baseType="lpstr">
      <vt:lpstr>Arial</vt:lpstr>
      <vt:lpstr>Calibri</vt:lpstr>
      <vt:lpstr>Calibri Light</vt:lpstr>
      <vt:lpstr>Raavi</vt:lpstr>
      <vt:lpstr>Roboto</vt:lpstr>
      <vt:lpstr>Times New Roman</vt:lpstr>
      <vt:lpstr>Verdana</vt:lpstr>
      <vt:lpstr>Тема Office</vt:lpstr>
      <vt:lpstr>1_Тема Office</vt:lpstr>
      <vt:lpstr>2_Тема Office</vt:lpstr>
      <vt:lpstr>3_Тема Office</vt:lpstr>
      <vt:lpstr>CorelDRAW</vt:lpstr>
      <vt:lpstr>О РАБОТЕ ГБУЗ “ДГП 145 ДЗМ” В 2024 ГОДУ</vt:lpstr>
      <vt:lpstr>Факты</vt:lpstr>
      <vt:lpstr>Факты</vt:lpstr>
      <vt:lpstr>Факты </vt:lpstr>
      <vt:lpstr>Основные показатели работы ДГП №145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ПРОФИЛАКТИЧЕСКИЕ ПРИВИВКИ</vt:lpstr>
      <vt:lpstr>Презентация PowerPoint</vt:lpstr>
      <vt:lpstr>Медицинское наблюдение   новорожденных детей участковой службой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zav_fil_4</dc:creator>
  <cp:lastModifiedBy>HomeNET</cp:lastModifiedBy>
  <cp:revision>318</cp:revision>
  <cp:lastPrinted>2025-01-30T13:04:44Z</cp:lastPrinted>
  <dcterms:created xsi:type="dcterms:W3CDTF">2021-01-11T07:40:06Z</dcterms:created>
  <dcterms:modified xsi:type="dcterms:W3CDTF">2025-02-07T13:13:13Z</dcterms:modified>
</cp:coreProperties>
</file>