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5" r:id="rId11"/>
    <p:sldId id="267" r:id="rId12"/>
    <p:sldId id="269" r:id="rId13"/>
    <p:sldId id="270" r:id="rId14"/>
    <p:sldId id="271" r:id="rId15"/>
    <p:sldId id="272" r:id="rId16"/>
    <p:sldId id="273" r:id="rId17"/>
    <p:sldId id="276" r:id="rId18"/>
    <p:sldId id="275" r:id="rId19"/>
  </p:sldIdLst>
  <p:sldSz cx="12192000" cy="6858000"/>
  <p:notesSz cx="6669088" cy="9928225"/>
  <p:embeddedFontLst>
    <p:embeddedFont>
      <p:font typeface="Century Gothic" panose="020B0502020202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0k1bTNAbR6Y1s+rgldUNEWMIN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30" Type="http://customschemas.google.com/relationships/presentationmetadata" Target="meta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2021/2022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Переход из дошкольных групп в 1 класс (%)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2022/2023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Переход из дошкольных групп в 1 класс (%)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2023/20242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Переход из дошкольных групп в 1 класс (%)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870400"/>
        <c:axId val="288589744"/>
        <c:axId val="0"/>
      </c:bar3DChart>
      <c:catAx>
        <c:axId val="20870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8589744"/>
        <c:crosses val="autoZero"/>
        <c:auto val="1"/>
        <c:lblAlgn val="ctr"/>
        <c:lblOffset val="100"/>
        <c:noMultiLvlLbl val="0"/>
      </c:catAx>
      <c:valAx>
        <c:axId val="28858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70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из 4 классов в 5 классы %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  <a:sp3d/>
            </c:spPr>
          </c:dPt>
          <c:cat>
            <c:strRef>
              <c:f>Лист1!$B$2:$D$3</c:f>
              <c:strCache>
                <c:ptCount val="3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Лист1!$B$4:$D$4</c:f>
              <c:numCache>
                <c:formatCode>General</c:formatCode>
                <c:ptCount val="3"/>
                <c:pt idx="0">
                  <c:v>87</c:v>
                </c:pt>
                <c:pt idx="1">
                  <c:v>91</c:v>
                </c:pt>
                <c:pt idx="2">
                  <c:v>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569888"/>
        <c:axId val="373574984"/>
        <c:axId val="0"/>
      </c:bar3DChart>
      <c:catAx>
        <c:axId val="37356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4984"/>
        <c:crosses val="autoZero"/>
        <c:auto val="1"/>
        <c:lblAlgn val="ctr"/>
        <c:lblOffset val="100"/>
        <c:noMultiLvlLbl val="0"/>
      </c:catAx>
      <c:valAx>
        <c:axId val="373574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69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итоговой аттестации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2021/2022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2090788124488293E-3"/>
                  <c:y val="0.213444213444213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5D7-4007-A6EC-0DB46D67145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8832431924287381E-17"/>
                  <c:y val="0.124740124740124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5D7-4007-A6EC-0DB46D67145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6045394062243999E-3"/>
                  <c:y val="4.98960498960498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5D7-4007-A6EC-0DB46D67145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1346819704291741E-17"/>
                  <c:y val="-7.244948060892384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5D7-4007-A6EC-0DB46D67145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FF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Количество обучающихся</c:v>
                </c:pt>
                <c:pt idx="1">
                  <c:v>160-250 баллов за 3 экзамена</c:v>
                </c:pt>
                <c:pt idx="2">
                  <c:v>Более 250 баллов</c:v>
                </c:pt>
                <c:pt idx="3">
                  <c:v>Стобальники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76</c:v>
                </c:pt>
                <c:pt idx="1">
                  <c:v>31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D7-4007-A6EC-0DB46D67145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2022/2023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0.220973847938260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806473099191262E-3"/>
                  <c:y val="0.164794056089550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3791254288327201E-16"/>
                  <c:y val="7.1161069675033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164536441365109E-2"/>
                  <c:y val="-1.5374953454167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FF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Количество обучающихся</c:v>
                </c:pt>
                <c:pt idx="1">
                  <c:v>160-250 баллов за 3 экзамена</c:v>
                </c:pt>
                <c:pt idx="2">
                  <c:v>Более 250 баллов</c:v>
                </c:pt>
                <c:pt idx="3">
                  <c:v>Стобальники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57</c:v>
                </c:pt>
                <c:pt idx="1">
                  <c:v>40</c:v>
                </c:pt>
                <c:pt idx="2">
                  <c:v>7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2023/2024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fld id="{BBA63251-37E3-4571-8AEA-9BB3C6091B08}" type="VALUE">
                      <a:rPr lang="en-US" sz="1600" b="1">
                        <a:solidFill>
                          <a:srgbClr val="FFFF0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Количество обучающихся</c:v>
                </c:pt>
                <c:pt idx="1">
                  <c:v>160-250 баллов за 3 экзамена</c:v>
                </c:pt>
                <c:pt idx="2">
                  <c:v>Более 250 баллов</c:v>
                </c:pt>
                <c:pt idx="3">
                  <c:v>Стобальники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56</c:v>
                </c:pt>
                <c:pt idx="1">
                  <c:v>39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576552"/>
        <c:axId val="373571064"/>
        <c:axId val="0"/>
      </c:bar3DChart>
      <c:catAx>
        <c:axId val="373576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1064"/>
        <c:crosses val="autoZero"/>
        <c:auto val="1"/>
        <c:lblAlgn val="ctr"/>
        <c:lblOffset val="100"/>
        <c:noMultiLvlLbl val="0"/>
      </c:catAx>
      <c:valAx>
        <c:axId val="373571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6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246386724985136"/>
          <c:y val="0.440417269812929"/>
          <c:w val="9.8961820328770142E-2"/>
          <c:h val="0.235544978926683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итоговой аттестации 9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2021/2022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2090788124488293E-3"/>
                  <c:y val="0.213444213444213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5D7-4007-A6EC-0DB46D67145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9237803045601185E-3"/>
                  <c:y val="6.8184473430391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5D7-4007-A6EC-0DB46D67145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7365721719436668E-3"/>
                  <c:y val="0.122392907145131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5D7-4007-A6EC-0DB46D67145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Количество обучающихся</c:v>
                </c:pt>
                <c:pt idx="1">
                  <c:v>16 и более баллов по 4 предметам (%)</c:v>
                </c:pt>
                <c:pt idx="2">
                  <c:v>4-5 по русскому языку и математике (%)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105</c:v>
                </c:pt>
                <c:pt idx="1">
                  <c:v>15</c:v>
                </c:pt>
                <c:pt idx="2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D7-4007-A6EC-0DB46D67145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2022/2023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0.220973847938260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1631181926460246E-3"/>
                  <c:y val="8.8277560968198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0.113132957980062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Количество обучающихся</c:v>
                </c:pt>
                <c:pt idx="1">
                  <c:v>16 и более баллов по 4 предметам (%)</c:v>
                </c:pt>
                <c:pt idx="2">
                  <c:v>4-5 по русскому языку и математике (%)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108</c:v>
                </c:pt>
                <c:pt idx="1">
                  <c:v>27</c:v>
                </c:pt>
                <c:pt idx="2">
                  <c:v>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2023/2024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1505951416773673E-17"/>
                  <c:y val="0.27090932033817849"/>
                </c:manualLayout>
              </c:layout>
              <c:tx>
                <c:rich>
                  <a:bodyPr/>
                  <a:lstStyle/>
                  <a:p>
                    <a:fld id="{3AA6F8D3-C2F1-410E-A8FD-0265A0806CFA}" type="VALUE">
                      <a:rPr lang="en-US" sz="1400" b="1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2639871398399789E-3"/>
                  <c:y val="0.16407184189495316"/>
                </c:manualLayout>
              </c:layout>
              <c:tx>
                <c:rich>
                  <a:bodyPr/>
                  <a:lstStyle/>
                  <a:p>
                    <a:fld id="{F6D506B7-1E91-4D22-92BB-44307567D0C8}" type="VALUE">
                      <a:rPr lang="en-US" sz="1600" b="1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8.3011902833547346E-17"/>
                  <c:y val="0.10683747844322532"/>
                </c:manualLayout>
              </c:layout>
              <c:tx>
                <c:rich>
                  <a:bodyPr/>
                  <a:lstStyle/>
                  <a:p>
                    <a:fld id="{D98952B4-C1EB-4BBF-B4FB-A2B9DBE931B1}" type="VALUE">
                      <a:rPr lang="en-US" sz="1400" b="1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Количество обучающихся</c:v>
                </c:pt>
                <c:pt idx="1">
                  <c:v>16 и более баллов по 4 предметам (%)</c:v>
                </c:pt>
                <c:pt idx="2">
                  <c:v>4-5 по русскому языку и математике (%)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126</c:v>
                </c:pt>
                <c:pt idx="1">
                  <c:v>60</c:v>
                </c:pt>
                <c:pt idx="2">
                  <c:v>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569496"/>
        <c:axId val="373573416"/>
        <c:axId val="0"/>
      </c:bar3DChart>
      <c:catAx>
        <c:axId val="37356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3416"/>
        <c:crosses val="autoZero"/>
        <c:auto val="1"/>
        <c:lblAlgn val="ctr"/>
        <c:lblOffset val="100"/>
        <c:noMultiLvlLbl val="0"/>
      </c:catAx>
      <c:valAx>
        <c:axId val="373573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69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246386724985136"/>
          <c:y val="0.440417269812929"/>
          <c:w val="0.10098746383971327"/>
          <c:h val="0.25770605873056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олимпиада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 (муниципальный</a:t>
            </a:r>
            <a:r>
              <a:rPr lang="ru-RU" b="1" baseline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 призеры</a:t>
            </a:r>
            <a:r>
              <a:rPr lang="en-US" b="1" baseline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baseline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победители)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Всероссийская олимпиада школьников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881670533642649E-2"/>
                  <c:y val="-4.2704642289775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255-485B-9AB1-8EDDE7BD86B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921113689095127E-2"/>
                  <c:y val="-3.7959682035356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255-485B-9AB1-8EDDE7BD86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2021/2022</c:v>
                </c:pt>
                <c:pt idx="1">
                  <c:v>2022/2023</c:v>
                </c:pt>
                <c:pt idx="2">
                  <c:v>2023/2024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</c:v>
                </c:pt>
                <c:pt idx="1">
                  <c:v>44</c:v>
                </c:pt>
                <c:pt idx="2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55-485B-9AB1-8EDDE7BD8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574592"/>
        <c:axId val="373570672"/>
        <c:axId val="0"/>
      </c:bar3DChart>
      <c:catAx>
        <c:axId val="37357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0672"/>
        <c:crosses val="autoZero"/>
        <c:auto val="1"/>
        <c:lblAlgn val="ctr"/>
        <c:lblOffset val="100"/>
        <c:noMultiLvlLbl val="0"/>
      </c:catAx>
      <c:valAx>
        <c:axId val="37357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4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олимпиада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 (региональный этап</a:t>
            </a:r>
            <a:r>
              <a:rPr lang="ru-RU" b="1" baseline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участники)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Всероссийская олимпиада школьников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241299303944315E-2"/>
                  <c:y val="-9.48992050883916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C22-45F7-BC67-06AEDA96740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921113689095127E-2"/>
                  <c:y val="-3.7959682035356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C22-45F7-BC67-06AEDA96740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2021/2022</c:v>
                </c:pt>
                <c:pt idx="1">
                  <c:v>2022/2023</c:v>
                </c:pt>
                <c:pt idx="2">
                  <c:v>2023/2024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C22-45F7-BC67-06AEDA9674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574200"/>
        <c:axId val="373575376"/>
        <c:axId val="0"/>
      </c:bar3DChart>
      <c:catAx>
        <c:axId val="37357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5376"/>
        <c:crosses val="autoZero"/>
        <c:auto val="1"/>
        <c:lblAlgn val="ctr"/>
        <c:lblOffset val="100"/>
        <c:noMultiLvlLbl val="0"/>
      </c:catAx>
      <c:valAx>
        <c:axId val="37357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4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Московская олимпиада школьников (финал)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Всероссийская олимпиада школьников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881670533642649E-2"/>
                  <c:y val="-4.2704642289775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255-485B-9AB1-8EDDE7BD86B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921113689095127E-2"/>
                  <c:y val="-3.7959682035356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255-485B-9AB1-8EDDE7BD86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2021/2022</c:v>
                </c:pt>
                <c:pt idx="1">
                  <c:v>2022/2023</c:v>
                </c:pt>
                <c:pt idx="2">
                  <c:v>2023/2024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30</c:v>
                </c:pt>
                <c:pt idx="2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55-485B-9AB1-8EDDE7BD8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575768"/>
        <c:axId val="373576160"/>
        <c:axId val="0"/>
      </c:bar3DChart>
      <c:catAx>
        <c:axId val="373575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6160"/>
        <c:crosses val="autoZero"/>
        <c:auto val="1"/>
        <c:lblAlgn val="ctr"/>
        <c:lblOffset val="100"/>
        <c:noMultiLvlLbl val="0"/>
      </c:catAx>
      <c:valAx>
        <c:axId val="37357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575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0.19876</cdr:x>
      <cdr:y>0.5</cdr:y>
    </cdr:from>
    <cdr:to>
      <cdr:x>0.23377</cdr:x>
      <cdr:y>0.59851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75562" y="1820786"/>
          <a:ext cx="400832" cy="3587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56</a:t>
          </a:r>
          <a:endParaRPr lang="ru-RU" sz="16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0.38366</cdr:x>
      <cdr:y>0.58131</cdr:y>
    </cdr:from>
    <cdr:to>
      <cdr:x>0.42195</cdr:x>
      <cdr:y>0.67419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92460" y="2116899"/>
          <a:ext cx="438411" cy="338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39</a:t>
          </a:r>
          <a:endParaRPr lang="ru-RU" sz="16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0.5795</cdr:x>
      <cdr:y>0.74298</cdr:y>
    </cdr:from>
    <cdr:to>
      <cdr:x>0.60248</cdr:x>
      <cdr:y>0.80834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634619" y="2705622"/>
          <a:ext cx="263047" cy="237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ru-RU" sz="16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600"/>
            <a:ext cx="4446250" cy="3723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70061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4937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8173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146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4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9" name="Google Shape;34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5411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5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7" name="Google Shape;36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5542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6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54055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7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2615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8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7543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7775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20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9823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190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994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584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506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1276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7" name="Google Shape;2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250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2" name="Google Shape;2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1124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1:notes"/>
          <p:cNvSpPr txBox="1">
            <a:spLocks noGrp="1"/>
          </p:cNvSpPr>
          <p:nvPr>
            <p:ph type="body" idx="1"/>
          </p:nvPr>
        </p:nvSpPr>
        <p:spPr>
          <a:xfrm>
            <a:off x="666900" y="4715900"/>
            <a:ext cx="5335250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8027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2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1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1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3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1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1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2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2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4" name="Google Shape;114;p32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2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32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9" name="Google Shape;119;p32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0" name="Google Shape;120;p32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3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3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4" name="Google Shape;124;p3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3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3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4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4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1" name="Google Shape;131;p34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2" name="Google Shape;132;p3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4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4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6" name="Google Shape;136;p34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37" name="Google Shape;137;p3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5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5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1" name="Google Shape;141;p35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2" name="Google Shape;142;p3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5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6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9" name="Google Shape;149;p3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3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7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7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6" name="Google Shape;156;p3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5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5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6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7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9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9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1" name="Google Shape;91;p29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2" name="Google Shape;92;p2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0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0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30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0" name="Google Shape;100;p3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0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0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C4DCE3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1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21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21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21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21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1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1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1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1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1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1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1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1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;p21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20" name="Google Shape;20;p21"/>
            <p:cNvSpPr/>
            <p:nvPr/>
          </p:nvSpPr>
          <p:spPr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1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1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1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1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1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1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1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1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1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1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1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2;p2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168DB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.jp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g"/><Relationship Id="rId10" Type="http://schemas.openxmlformats.org/officeDocument/2006/relationships/image" Target="../media/image57.png"/><Relationship Id="rId4" Type="http://schemas.openxmlformats.org/officeDocument/2006/relationships/image" Target="../media/image51.jp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13" Type="http://schemas.openxmlformats.org/officeDocument/2006/relationships/image" Target="../media/image67.jpg"/><Relationship Id="rId18" Type="http://schemas.openxmlformats.org/officeDocument/2006/relationships/image" Target="../media/image72.png"/><Relationship Id="rId26" Type="http://schemas.openxmlformats.org/officeDocument/2006/relationships/image" Target="../media/image80.png"/><Relationship Id="rId3" Type="http://schemas.openxmlformats.org/officeDocument/2006/relationships/image" Target="../media/image1.jpg"/><Relationship Id="rId21" Type="http://schemas.openxmlformats.org/officeDocument/2006/relationships/image" Target="../media/image75.png"/><Relationship Id="rId7" Type="http://schemas.openxmlformats.org/officeDocument/2006/relationships/image" Target="../media/image61.jpg"/><Relationship Id="rId12" Type="http://schemas.openxmlformats.org/officeDocument/2006/relationships/image" Target="../media/image66.jpg"/><Relationship Id="rId17" Type="http://schemas.openxmlformats.org/officeDocument/2006/relationships/image" Target="../media/image71.png"/><Relationship Id="rId25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11" Type="http://schemas.openxmlformats.org/officeDocument/2006/relationships/image" Target="../media/image65.jpg"/><Relationship Id="rId24" Type="http://schemas.openxmlformats.org/officeDocument/2006/relationships/image" Target="../media/image78.png"/><Relationship Id="rId5" Type="http://schemas.openxmlformats.org/officeDocument/2006/relationships/image" Target="../media/image59.jpg"/><Relationship Id="rId15" Type="http://schemas.openxmlformats.org/officeDocument/2006/relationships/image" Target="../media/image69.jpg"/><Relationship Id="rId23" Type="http://schemas.openxmlformats.org/officeDocument/2006/relationships/image" Target="../media/image77.png"/><Relationship Id="rId10" Type="http://schemas.openxmlformats.org/officeDocument/2006/relationships/image" Target="../media/image64.jpg"/><Relationship Id="rId19" Type="http://schemas.openxmlformats.org/officeDocument/2006/relationships/image" Target="../media/image73.png"/><Relationship Id="rId4" Type="http://schemas.openxmlformats.org/officeDocument/2006/relationships/image" Target="../media/image58.jpg"/><Relationship Id="rId9" Type="http://schemas.openxmlformats.org/officeDocument/2006/relationships/image" Target="../media/image63.png"/><Relationship Id="rId14" Type="http://schemas.openxmlformats.org/officeDocument/2006/relationships/image" Target="../media/image68.jpg"/><Relationship Id="rId22" Type="http://schemas.openxmlformats.org/officeDocument/2006/relationships/image" Target="../media/image76.png"/><Relationship Id="rId27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13" Type="http://schemas.openxmlformats.org/officeDocument/2006/relationships/image" Target="../media/image91.jpg"/><Relationship Id="rId3" Type="http://schemas.openxmlformats.org/officeDocument/2006/relationships/image" Target="../media/image1.jpg"/><Relationship Id="rId7" Type="http://schemas.openxmlformats.org/officeDocument/2006/relationships/image" Target="../media/image85.jpg"/><Relationship Id="rId12" Type="http://schemas.openxmlformats.org/officeDocument/2006/relationships/image" Target="../media/image9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11" Type="http://schemas.openxmlformats.org/officeDocument/2006/relationships/image" Target="../media/image89.jpg"/><Relationship Id="rId5" Type="http://schemas.openxmlformats.org/officeDocument/2006/relationships/image" Target="../media/image83.jpg"/><Relationship Id="rId15" Type="http://schemas.openxmlformats.org/officeDocument/2006/relationships/image" Target="../media/image93.png"/><Relationship Id="rId10" Type="http://schemas.openxmlformats.org/officeDocument/2006/relationships/image" Target="../media/image88.jpg"/><Relationship Id="rId4" Type="http://schemas.openxmlformats.org/officeDocument/2006/relationships/image" Target="../media/image82.jpg"/><Relationship Id="rId9" Type="http://schemas.openxmlformats.org/officeDocument/2006/relationships/image" Target="../media/image87.jpg"/><Relationship Id="rId14" Type="http://schemas.openxmlformats.org/officeDocument/2006/relationships/image" Target="../media/image9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jpg"/><Relationship Id="rId3" Type="http://schemas.openxmlformats.org/officeDocument/2006/relationships/image" Target="../media/image1.jpg"/><Relationship Id="rId7" Type="http://schemas.openxmlformats.org/officeDocument/2006/relationships/image" Target="../media/image101.jpg"/><Relationship Id="rId12" Type="http://schemas.openxmlformats.org/officeDocument/2006/relationships/image" Target="../media/image10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g"/><Relationship Id="rId11" Type="http://schemas.openxmlformats.org/officeDocument/2006/relationships/image" Target="../media/image105.jpg"/><Relationship Id="rId5" Type="http://schemas.openxmlformats.org/officeDocument/2006/relationships/image" Target="../media/image99.png"/><Relationship Id="rId10" Type="http://schemas.openxmlformats.org/officeDocument/2006/relationships/image" Target="../media/image104.jpg"/><Relationship Id="rId4" Type="http://schemas.openxmlformats.org/officeDocument/2006/relationships/image" Target="../media/image98.png"/><Relationship Id="rId9" Type="http://schemas.openxmlformats.org/officeDocument/2006/relationships/image" Target="../media/image10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g"/><Relationship Id="rId3" Type="http://schemas.openxmlformats.org/officeDocument/2006/relationships/image" Target="../media/image1.jpg"/><Relationship Id="rId7" Type="http://schemas.openxmlformats.org/officeDocument/2006/relationships/image" Target="../media/image111.png"/><Relationship Id="rId12" Type="http://schemas.openxmlformats.org/officeDocument/2006/relationships/image" Target="../media/image1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jpg"/><Relationship Id="rId11" Type="http://schemas.openxmlformats.org/officeDocument/2006/relationships/image" Target="../media/image115.jpg"/><Relationship Id="rId5" Type="http://schemas.openxmlformats.org/officeDocument/2006/relationships/image" Target="../media/image109.jpg"/><Relationship Id="rId10" Type="http://schemas.openxmlformats.org/officeDocument/2006/relationships/image" Target="../media/image114.jpg"/><Relationship Id="rId4" Type="http://schemas.openxmlformats.org/officeDocument/2006/relationships/image" Target="../media/image108.jpg"/><Relationship Id="rId9" Type="http://schemas.openxmlformats.org/officeDocument/2006/relationships/image" Target="../media/image11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.jpg"/><Relationship Id="rId7" Type="http://schemas.openxmlformats.org/officeDocument/2006/relationships/image" Target="../media/image120.png"/><Relationship Id="rId12" Type="http://schemas.openxmlformats.org/officeDocument/2006/relationships/image" Target="../media/image12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g"/><Relationship Id="rId11" Type="http://schemas.openxmlformats.org/officeDocument/2006/relationships/image" Target="../media/image124.jpg"/><Relationship Id="rId5" Type="http://schemas.openxmlformats.org/officeDocument/2006/relationships/image" Target="../media/image118.jpg"/><Relationship Id="rId10" Type="http://schemas.openxmlformats.org/officeDocument/2006/relationships/image" Target="../media/image123.jpg"/><Relationship Id="rId4" Type="http://schemas.openxmlformats.org/officeDocument/2006/relationships/image" Target="../media/image117.jpg"/><Relationship Id="rId9" Type="http://schemas.openxmlformats.org/officeDocument/2006/relationships/image" Target="../media/image1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ch1861u.mskobr.ru/#/" TargetMode="External"/><Relationship Id="rId4" Type="http://schemas.openxmlformats.org/officeDocument/2006/relationships/hyperlink" Target="mailto:ShlyakovaEN@edu.mos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image" Target="../media/image16.pn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jpg"/><Relationship Id="rId10" Type="http://schemas.openxmlformats.org/officeDocument/2006/relationships/chart" Target="../charts/chart2.xml"/><Relationship Id="rId4" Type="http://schemas.openxmlformats.org/officeDocument/2006/relationships/image" Target="../media/image9.jp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jpg"/><Relationship Id="rId18" Type="http://schemas.openxmlformats.org/officeDocument/2006/relationships/image" Target="../media/image32.png"/><Relationship Id="rId3" Type="http://schemas.openxmlformats.org/officeDocument/2006/relationships/image" Target="../media/image1.jpg"/><Relationship Id="rId7" Type="http://schemas.openxmlformats.org/officeDocument/2006/relationships/image" Target="../media/image22.png"/><Relationship Id="rId12" Type="http://schemas.openxmlformats.org/officeDocument/2006/relationships/image" Target="../media/image3.jp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5" Type="http://schemas.openxmlformats.org/officeDocument/2006/relationships/image" Target="../media/image29.jpg"/><Relationship Id="rId10" Type="http://schemas.openxmlformats.org/officeDocument/2006/relationships/image" Target="../media/image25.png"/><Relationship Id="rId4" Type="http://schemas.openxmlformats.org/officeDocument/2006/relationships/image" Target="../media/image19.jpg"/><Relationship Id="rId9" Type="http://schemas.openxmlformats.org/officeDocument/2006/relationships/image" Target="../media/image24.png"/><Relationship Id="rId14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1.jp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3.jp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11" Type="http://schemas.openxmlformats.org/officeDocument/2006/relationships/image" Target="../media/image50.jpg"/><Relationship Id="rId5" Type="http://schemas.openxmlformats.org/officeDocument/2006/relationships/image" Target="../media/image4.jpg"/><Relationship Id="rId10" Type="http://schemas.openxmlformats.org/officeDocument/2006/relationships/image" Target="../media/image49.jpg"/><Relationship Id="rId4" Type="http://schemas.openxmlformats.org/officeDocument/2006/relationships/image" Target="../media/image44.jpg"/><Relationship Id="rId9" Type="http://schemas.openxmlformats.org/officeDocument/2006/relationships/image" Target="../media/image4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"/>
          <p:cNvSpPr txBox="1">
            <a:spLocks noGrp="1"/>
          </p:cNvSpPr>
          <p:nvPr>
            <p:ph type="ctrTitle"/>
          </p:nvPr>
        </p:nvSpPr>
        <p:spPr>
          <a:xfrm>
            <a:off x="1175214" y="705173"/>
            <a:ext cx="9144000" cy="933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600"/>
              <a:buFont typeface="Times New Roman"/>
              <a:buNone/>
            </a:pPr>
            <a:r>
              <a:rPr lang="ru-RU" sz="66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ГБОУ Школа №534</a:t>
            </a:r>
            <a:endParaRPr sz="66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6" name="Google Shape;16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64119" y="5001514"/>
            <a:ext cx="1546516" cy="1847106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96BAE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167" name="Google Shape;16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51954" y="4908196"/>
            <a:ext cx="2390400" cy="1792800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96BAE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168" name="Google Shape;168;p1"/>
          <p:cNvPicPr preferRelativeResize="0"/>
          <p:nvPr/>
        </p:nvPicPr>
        <p:blipFill rotWithShape="1">
          <a:blip r:embed="rId6">
            <a:alphaModFix/>
          </a:blip>
          <a:srcRect t="29" b="19"/>
          <a:stretch/>
        </p:blipFill>
        <p:spPr>
          <a:xfrm>
            <a:off x="2703058" y="3131241"/>
            <a:ext cx="2372400" cy="17784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 w="76200" cap="flat" cmpd="sng">
            <a:solidFill>
              <a:srgbClr val="96BAE4"/>
            </a:solidFill>
            <a:prstDash val="solid"/>
            <a:round/>
            <a:headEnd type="none" w="sm" len="sm"/>
            <a:tailEnd type="none" w="sm" len="sm"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69" name="Google Shape;169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59625" y="4662563"/>
            <a:ext cx="1404071" cy="187209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 w="76200" cap="flat" cmpd="sng">
            <a:solidFill>
              <a:srgbClr val="96BAE4"/>
            </a:solidFill>
            <a:prstDash val="solid"/>
            <a:round/>
            <a:headEnd type="none" w="sm" len="sm"/>
            <a:tailEnd type="none" w="sm" len="sm"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70" name="Google Shape;170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18931" y="3120038"/>
            <a:ext cx="2496000" cy="18720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 w="76200" cap="flat" cmpd="sng">
            <a:solidFill>
              <a:srgbClr val="96BAE4"/>
            </a:solidFill>
            <a:prstDash val="solid"/>
            <a:round/>
            <a:headEnd type="none" w="sm" len="sm"/>
            <a:tailEnd type="none" w="sm" len="sm"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0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282" name="Google Shape;282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0828" y="217246"/>
            <a:ext cx="2944393" cy="2488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67440" y="3523257"/>
            <a:ext cx="3002071" cy="2251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0"/>
          <p:cNvPicPr preferRelativeResize="0"/>
          <p:nvPr/>
        </p:nvPicPr>
        <p:blipFill rotWithShape="1">
          <a:blip r:embed="rId6">
            <a:alphaModFix/>
          </a:blip>
          <a:srcRect l="14880" t="14397" r="30667" b="29711"/>
          <a:stretch/>
        </p:blipFill>
        <p:spPr>
          <a:xfrm>
            <a:off x="4031552" y="2600373"/>
            <a:ext cx="4384109" cy="2531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0"/>
          <p:cNvPicPr preferRelativeResize="0"/>
          <p:nvPr/>
        </p:nvPicPr>
        <p:blipFill rotWithShape="1">
          <a:blip r:embed="rId7">
            <a:alphaModFix/>
          </a:blip>
          <a:srcRect l="22483" t="31750" r="23271" b="18203"/>
          <a:stretch/>
        </p:blipFill>
        <p:spPr>
          <a:xfrm>
            <a:off x="5087668" y="5026690"/>
            <a:ext cx="3693076" cy="1916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0"/>
          <p:cNvPicPr preferRelativeResize="0"/>
          <p:nvPr/>
        </p:nvPicPr>
        <p:blipFill rotWithShape="1">
          <a:blip r:embed="rId8">
            <a:alphaModFix/>
          </a:blip>
          <a:srcRect l="22791" t="21705" r="22448" b="24414"/>
          <a:stretch/>
        </p:blipFill>
        <p:spPr>
          <a:xfrm>
            <a:off x="0" y="4517743"/>
            <a:ext cx="4228329" cy="2340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10"/>
          <p:cNvPicPr preferRelativeResize="0"/>
          <p:nvPr/>
        </p:nvPicPr>
        <p:blipFill rotWithShape="1">
          <a:blip r:embed="rId9">
            <a:alphaModFix/>
          </a:blip>
          <a:srcRect l="27723" t="22618" r="27482" b="20213"/>
          <a:stretch/>
        </p:blipFill>
        <p:spPr>
          <a:xfrm>
            <a:off x="3423141" y="140353"/>
            <a:ext cx="3572840" cy="2564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10"/>
          <p:cNvPicPr preferRelativeResize="0"/>
          <p:nvPr/>
        </p:nvPicPr>
        <p:blipFill rotWithShape="1">
          <a:blip r:embed="rId10">
            <a:alphaModFix/>
          </a:blip>
          <a:srcRect l="22586" t="21705" r="19469" b="18021"/>
          <a:stretch/>
        </p:blipFill>
        <p:spPr>
          <a:xfrm>
            <a:off x="7755275" y="20295"/>
            <a:ext cx="4217257" cy="2467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12"/>
          <p:cNvSpPr txBox="1">
            <a:spLocks noGrp="1"/>
          </p:cNvSpPr>
          <p:nvPr>
            <p:ph type="title"/>
          </p:nvPr>
        </p:nvSpPr>
        <p:spPr>
          <a:xfrm>
            <a:off x="3440083" y="250998"/>
            <a:ext cx="5475317" cy="44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Times New Roman"/>
              <a:buNone/>
            </a:pPr>
            <a:r>
              <a:rPr lang="ru-RU" sz="36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Наши партнёры</a:t>
            </a:r>
            <a:endParaRPr sz="36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8" name="Google Shape;30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30078" y="402818"/>
            <a:ext cx="1386377" cy="1386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5659" y="2618509"/>
            <a:ext cx="3301390" cy="1620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65616" y="983658"/>
            <a:ext cx="2852735" cy="732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42270" y="2995206"/>
            <a:ext cx="1934253" cy="1450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82754" y="1167760"/>
            <a:ext cx="1461256" cy="146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79660" y="697038"/>
            <a:ext cx="1305701" cy="130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12811" y="5792251"/>
            <a:ext cx="3119750" cy="857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517605" y="3968787"/>
            <a:ext cx="2668926" cy="1734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47276" y="1977551"/>
            <a:ext cx="2123453" cy="1415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163055" y="3563303"/>
            <a:ext cx="1352376" cy="135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64893" y="5212385"/>
            <a:ext cx="3236003" cy="1087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081024" y="2155123"/>
            <a:ext cx="2937327" cy="733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2"/>
          <p:cNvPicPr preferRelativeResize="0"/>
          <p:nvPr/>
        </p:nvPicPr>
        <p:blipFill rotWithShape="1">
          <a:blip r:embed="rId16">
            <a:alphaModFix/>
          </a:blip>
          <a:srcRect l="65446" t="26507" r="10447" b="28730"/>
          <a:stretch/>
        </p:blipFill>
        <p:spPr>
          <a:xfrm>
            <a:off x="60131" y="14109"/>
            <a:ext cx="1571408" cy="1641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2"/>
          <p:cNvPicPr preferRelativeResize="0"/>
          <p:nvPr/>
        </p:nvPicPr>
        <p:blipFill rotWithShape="1">
          <a:blip r:embed="rId17">
            <a:alphaModFix/>
          </a:blip>
          <a:srcRect l="63213" t="24444" r="8393" b="28730"/>
          <a:stretch/>
        </p:blipFill>
        <p:spPr>
          <a:xfrm>
            <a:off x="49717" y="3912572"/>
            <a:ext cx="1141532" cy="1058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2"/>
          <p:cNvPicPr preferRelativeResize="0"/>
          <p:nvPr/>
        </p:nvPicPr>
        <p:blipFill rotWithShape="1">
          <a:blip r:embed="rId18">
            <a:alphaModFix/>
          </a:blip>
          <a:srcRect l="70267" t="26032" r="13482" b="56189"/>
          <a:stretch/>
        </p:blipFill>
        <p:spPr>
          <a:xfrm>
            <a:off x="7947276" y="5548829"/>
            <a:ext cx="1981200" cy="121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2"/>
          <p:cNvPicPr preferRelativeResize="0"/>
          <p:nvPr/>
        </p:nvPicPr>
        <p:blipFill rotWithShape="1">
          <a:blip r:embed="rId19">
            <a:alphaModFix/>
          </a:blip>
          <a:srcRect l="58749" t="65714" r="28481" b="12857"/>
          <a:stretch/>
        </p:blipFill>
        <p:spPr>
          <a:xfrm>
            <a:off x="10499432" y="5487605"/>
            <a:ext cx="1421153" cy="1341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2"/>
          <p:cNvPicPr preferRelativeResize="0"/>
          <p:nvPr/>
        </p:nvPicPr>
        <p:blipFill rotWithShape="1">
          <a:blip r:embed="rId20">
            <a:alphaModFix/>
          </a:blip>
          <a:srcRect l="64553" t="24919" r="7678" b="29524"/>
          <a:stretch/>
        </p:blipFill>
        <p:spPr>
          <a:xfrm>
            <a:off x="3519999" y="2163894"/>
            <a:ext cx="1270879" cy="1172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2"/>
          <p:cNvPicPr preferRelativeResize="0"/>
          <p:nvPr/>
        </p:nvPicPr>
        <p:blipFill rotWithShape="1">
          <a:blip r:embed="rId21">
            <a:alphaModFix/>
          </a:blip>
          <a:srcRect l="72946" t="26349" r="13749" b="52698"/>
          <a:stretch/>
        </p:blipFill>
        <p:spPr>
          <a:xfrm>
            <a:off x="7343249" y="4366847"/>
            <a:ext cx="1447759" cy="1282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2"/>
          <p:cNvPicPr preferRelativeResize="0"/>
          <p:nvPr/>
        </p:nvPicPr>
        <p:blipFill rotWithShape="1">
          <a:blip r:embed="rId22">
            <a:alphaModFix/>
          </a:blip>
          <a:srcRect l="61092" t="56983" r="30177" b="32698"/>
          <a:stretch/>
        </p:blipFill>
        <p:spPr>
          <a:xfrm>
            <a:off x="5538210" y="4717086"/>
            <a:ext cx="1200477" cy="798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2"/>
          <p:cNvPicPr preferRelativeResize="0"/>
          <p:nvPr/>
        </p:nvPicPr>
        <p:blipFill rotWithShape="1">
          <a:blip r:embed="rId23">
            <a:alphaModFix/>
          </a:blip>
          <a:srcRect l="67947" t="24603" r="13036" b="45555"/>
          <a:stretch/>
        </p:blipFill>
        <p:spPr>
          <a:xfrm>
            <a:off x="8959938" y="3819373"/>
            <a:ext cx="1410972" cy="1245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2"/>
          <p:cNvPicPr preferRelativeResize="0"/>
          <p:nvPr/>
        </p:nvPicPr>
        <p:blipFill rotWithShape="1">
          <a:blip r:embed="rId24">
            <a:alphaModFix/>
          </a:blip>
          <a:srcRect l="65447" t="28570" r="9909" b="54921"/>
          <a:stretch/>
        </p:blipFill>
        <p:spPr>
          <a:xfrm>
            <a:off x="10123296" y="1081320"/>
            <a:ext cx="1639221" cy="617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2"/>
          <p:cNvPicPr preferRelativeResize="0"/>
          <p:nvPr/>
        </p:nvPicPr>
        <p:blipFill rotWithShape="1">
          <a:blip r:embed="rId25">
            <a:alphaModFix/>
          </a:blip>
          <a:srcRect l="69643" t="25079" r="15267" b="50000"/>
          <a:stretch/>
        </p:blipFill>
        <p:spPr>
          <a:xfrm>
            <a:off x="10386479" y="2357926"/>
            <a:ext cx="1661083" cy="1543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2"/>
          <p:cNvPicPr preferRelativeResize="0"/>
          <p:nvPr/>
        </p:nvPicPr>
        <p:blipFill rotWithShape="1">
          <a:blip r:embed="rId26">
            <a:alphaModFix/>
          </a:blip>
          <a:srcRect l="16875" t="41270" r="73750" b="40318"/>
          <a:stretch/>
        </p:blipFill>
        <p:spPr>
          <a:xfrm>
            <a:off x="7276523" y="3089180"/>
            <a:ext cx="1143000" cy="1262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2"/>
          <p:cNvPicPr preferRelativeResize="0"/>
          <p:nvPr/>
        </p:nvPicPr>
        <p:blipFill rotWithShape="1">
          <a:blip r:embed="rId27">
            <a:alphaModFix/>
          </a:blip>
          <a:srcRect l="72946" t="25873" r="13749" b="51746"/>
          <a:stretch/>
        </p:blipFill>
        <p:spPr>
          <a:xfrm>
            <a:off x="10679614" y="4165220"/>
            <a:ext cx="1166353" cy="11037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l="21875" r="21875"/>
          <a:stretch/>
        </p:blipFill>
        <p:spPr>
          <a:xfrm>
            <a:off x="877775" y="2193700"/>
            <a:ext cx="2152800" cy="26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5771" y="223223"/>
            <a:ext cx="2204679" cy="2204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4"/>
          <p:cNvPicPr preferRelativeResize="0"/>
          <p:nvPr/>
        </p:nvPicPr>
        <p:blipFill rotWithShape="1">
          <a:blip r:embed="rId6">
            <a:alphaModFix/>
          </a:blip>
          <a:srcRect l="2380" r="2380"/>
          <a:stretch/>
        </p:blipFill>
        <p:spPr>
          <a:xfrm>
            <a:off x="6497171" y="4653064"/>
            <a:ext cx="2839201" cy="2129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4"/>
          <p:cNvPicPr preferRelativeResize="0"/>
          <p:nvPr/>
        </p:nvPicPr>
        <p:blipFill rotWithShape="1">
          <a:blip r:embed="rId7">
            <a:alphaModFix/>
          </a:blip>
          <a:srcRect t="13878" b="13878"/>
          <a:stretch/>
        </p:blipFill>
        <p:spPr>
          <a:xfrm>
            <a:off x="9324666" y="2315073"/>
            <a:ext cx="2957494" cy="160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4"/>
          <p:cNvPicPr preferRelativeResize="0"/>
          <p:nvPr/>
        </p:nvPicPr>
        <p:blipFill rotWithShape="1">
          <a:blip r:embed="rId8">
            <a:alphaModFix/>
          </a:blip>
          <a:srcRect l="2362" r="2362"/>
          <a:stretch/>
        </p:blipFill>
        <p:spPr>
          <a:xfrm>
            <a:off x="2863077" y="569537"/>
            <a:ext cx="2690603" cy="2017952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14"/>
          <p:cNvSpPr txBox="1">
            <a:spLocks noGrp="1"/>
          </p:cNvSpPr>
          <p:nvPr>
            <p:ph type="title"/>
          </p:nvPr>
        </p:nvSpPr>
        <p:spPr>
          <a:xfrm>
            <a:off x="3260593" y="-53013"/>
            <a:ext cx="884568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Times New Roman"/>
              <a:buNone/>
            </a:pPr>
            <a:r>
              <a:rPr lang="ru-RU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Дополнительное образование</a:t>
            </a:r>
            <a:endParaRPr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9" name="Google Shape;359;p14"/>
          <p:cNvPicPr preferRelativeResize="0"/>
          <p:nvPr/>
        </p:nvPicPr>
        <p:blipFill rotWithShape="1">
          <a:blip r:embed="rId9">
            <a:alphaModFix/>
          </a:blip>
          <a:srcRect t="1248" b="1248"/>
          <a:stretch/>
        </p:blipFill>
        <p:spPr>
          <a:xfrm>
            <a:off x="3553406" y="4632409"/>
            <a:ext cx="2888026" cy="2111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4"/>
          <p:cNvPicPr preferRelativeResize="0"/>
          <p:nvPr/>
        </p:nvPicPr>
        <p:blipFill rotWithShape="1">
          <a:blip r:embed="rId10">
            <a:alphaModFix/>
          </a:blip>
          <a:srcRect t="30882" b="15212"/>
          <a:stretch/>
        </p:blipFill>
        <p:spPr>
          <a:xfrm>
            <a:off x="986955" y="4903008"/>
            <a:ext cx="2275920" cy="163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4"/>
          <p:cNvPicPr preferRelativeResize="0"/>
          <p:nvPr/>
        </p:nvPicPr>
        <p:blipFill rotWithShape="1">
          <a:blip r:embed="rId11">
            <a:alphaModFix/>
          </a:blip>
          <a:srcRect t="3192" b="3192"/>
          <a:stretch/>
        </p:blipFill>
        <p:spPr>
          <a:xfrm>
            <a:off x="9336372" y="4687342"/>
            <a:ext cx="2953539" cy="2073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4"/>
          <p:cNvPicPr preferRelativeResize="0"/>
          <p:nvPr/>
        </p:nvPicPr>
        <p:blipFill rotWithShape="1">
          <a:blip r:embed="rId12">
            <a:alphaModFix/>
          </a:blip>
          <a:srcRect t="9270" b="9262"/>
          <a:stretch/>
        </p:blipFill>
        <p:spPr>
          <a:xfrm>
            <a:off x="5937186" y="582067"/>
            <a:ext cx="1822793" cy="1979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4"/>
          <p:cNvPicPr preferRelativeResize="0"/>
          <p:nvPr/>
        </p:nvPicPr>
        <p:blipFill rotWithShape="1">
          <a:blip r:embed="rId13">
            <a:alphaModFix/>
          </a:blip>
          <a:srcRect t="12502" b="12495"/>
          <a:stretch/>
        </p:blipFill>
        <p:spPr>
          <a:xfrm>
            <a:off x="8143486" y="678856"/>
            <a:ext cx="3369875" cy="189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4"/>
          <p:cNvPicPr preferRelativeResize="0"/>
          <p:nvPr/>
        </p:nvPicPr>
        <p:blipFill rotWithShape="1">
          <a:blip r:embed="rId14">
            <a:alphaModFix/>
          </a:blip>
          <a:srcRect t="5415" b="25770"/>
          <a:stretch/>
        </p:blipFill>
        <p:spPr>
          <a:xfrm>
            <a:off x="6950925" y="2674875"/>
            <a:ext cx="2690599" cy="211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5"/>
          <a:srcRect l="21406" t="26111" r="40313" b="25278"/>
          <a:stretch/>
        </p:blipFill>
        <p:spPr>
          <a:xfrm>
            <a:off x="3614920" y="2573725"/>
            <a:ext cx="3280266" cy="2343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15"/>
          <p:cNvSpPr txBox="1">
            <a:spLocks noGrp="1"/>
          </p:cNvSpPr>
          <p:nvPr>
            <p:ph type="title"/>
          </p:nvPr>
        </p:nvSpPr>
        <p:spPr>
          <a:xfrm>
            <a:off x="2452812" y="251205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Times New Roman"/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Социальное партнерство</a:t>
            </a:r>
            <a:endParaRPr sz="3200" b="1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1" name="Google Shape;371;p15"/>
          <p:cNvSpPr txBox="1">
            <a:spLocks noGrp="1"/>
          </p:cNvSpPr>
          <p:nvPr>
            <p:ph type="body" idx="1"/>
          </p:nvPr>
        </p:nvSpPr>
        <p:spPr>
          <a:xfrm>
            <a:off x="2754622" y="1263799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Знак Московской городской организации профсоюза «Территория социального партнерства» – 5 лет;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Школа – призер городского конкурса первичных профсоюзных организаций Москвы  «Лучший коллективный договор»;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Почетная грамота Общероссийского Профсоюза образования «За большую работу по защите социально-трудовых прав»;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Благодарность Московской Федерации профсоюзов за большую работу в выборной кампании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72" name="Google Shape;372;p15" descr="Социальное партнерство — МГО Общероссийского Профсоюза образования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73" name="Google Shape;373;p15" descr="Социальное партнерство — МГО Общероссийского Профсоюза образовани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6432" y="7937"/>
            <a:ext cx="1401083" cy="225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15469" t="35833" r="34687" b="14722"/>
          <a:stretch/>
        </p:blipFill>
        <p:spPr>
          <a:xfrm>
            <a:off x="7212322" y="4389758"/>
            <a:ext cx="4923063" cy="27470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6250" t="23890" r="45781" b="16666"/>
          <a:stretch/>
        </p:blipFill>
        <p:spPr>
          <a:xfrm>
            <a:off x="4405071" y="3948584"/>
            <a:ext cx="2643697" cy="31606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/>
          <a:srcRect l="16719" t="21111" r="35469" b="20000"/>
          <a:stretch/>
        </p:blipFill>
        <p:spPr>
          <a:xfrm>
            <a:off x="49522" y="4184742"/>
            <a:ext cx="4067088" cy="2817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3600"/>
              <a:buFont typeface="Century Gothic"/>
              <a:buNone/>
            </a:pPr>
            <a:endParaRPr/>
          </a:p>
        </p:txBody>
      </p:sp>
      <p:sp>
        <p:nvSpPr>
          <p:cNvPr id="380" name="Google Shape;380;p1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381" name="Google Shape;38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62" y="-53877"/>
            <a:ext cx="1219199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16"/>
          <p:cNvSpPr txBox="1"/>
          <p:nvPr/>
        </p:nvSpPr>
        <p:spPr>
          <a:xfrm>
            <a:off x="1841363" y="98119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Times New Roman"/>
              <a:buNone/>
            </a:pPr>
            <a:r>
              <a:rPr lang="ru-RU" sz="32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Профессиональные конкурсы</a:t>
            </a:r>
            <a:endParaRPr sz="32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3" name="Google Shape;383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1711" y="4222262"/>
            <a:ext cx="4234252" cy="2581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79549" y="812397"/>
            <a:ext cx="2219325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53280" y="4756084"/>
            <a:ext cx="2562225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87601" y="996071"/>
            <a:ext cx="3199540" cy="1799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6"/>
          <p:cNvPicPr preferRelativeResize="0"/>
          <p:nvPr/>
        </p:nvPicPr>
        <p:blipFill rotWithShape="1">
          <a:blip r:embed="rId8">
            <a:alphaModFix/>
          </a:blip>
          <a:srcRect l="60188" t="27732" r="3648" b="37930"/>
          <a:stretch/>
        </p:blipFill>
        <p:spPr>
          <a:xfrm>
            <a:off x="4230102" y="2707756"/>
            <a:ext cx="3335144" cy="178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54943" y="4216451"/>
            <a:ext cx="2155376" cy="143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6"/>
          <p:cNvPicPr preferRelativeResize="0"/>
          <p:nvPr/>
        </p:nvPicPr>
        <p:blipFill rotWithShape="1">
          <a:blip r:embed="rId10">
            <a:alphaModFix/>
          </a:blip>
          <a:srcRect l="13822"/>
          <a:stretch/>
        </p:blipFill>
        <p:spPr>
          <a:xfrm>
            <a:off x="9590936" y="2940737"/>
            <a:ext cx="1857475" cy="143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035825" y="1038692"/>
            <a:ext cx="2155376" cy="1436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998250" y="2916898"/>
            <a:ext cx="1700624" cy="1718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839838" y="4477719"/>
            <a:ext cx="1634174" cy="2163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7086" y="-87086"/>
            <a:ext cx="12191997" cy="6945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635775" y="2140206"/>
            <a:ext cx="3701817" cy="2769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7"/>
          <p:cNvPicPr preferRelativeResize="0"/>
          <p:nvPr/>
        </p:nvPicPr>
        <p:blipFill rotWithShape="1">
          <a:blip r:embed="rId5">
            <a:alphaModFix/>
          </a:blip>
          <a:srcRect l="2978"/>
          <a:stretch/>
        </p:blipFill>
        <p:spPr>
          <a:xfrm>
            <a:off x="7806400" y="4567600"/>
            <a:ext cx="4298501" cy="206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1988" y="4343400"/>
            <a:ext cx="3490457" cy="2516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7"/>
          <p:cNvPicPr preferRelativeResize="0"/>
          <p:nvPr/>
        </p:nvPicPr>
        <p:blipFill rotWithShape="1">
          <a:blip r:embed="rId7">
            <a:alphaModFix/>
          </a:blip>
          <a:srcRect l="27857" t="19841" r="40982" b="28253"/>
          <a:stretch/>
        </p:blipFill>
        <p:spPr>
          <a:xfrm>
            <a:off x="-87086" y="-89156"/>
            <a:ext cx="2379349" cy="2229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09116" y="2418649"/>
            <a:ext cx="2636579" cy="2636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39700" y="1756493"/>
            <a:ext cx="2403487" cy="2223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299977" y="-201509"/>
            <a:ext cx="3122287" cy="2341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633750" y="207025"/>
            <a:ext cx="2728176" cy="193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949538" y="4909356"/>
            <a:ext cx="2189776" cy="1640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8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4" name="Google Shape;414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5388" y="220524"/>
            <a:ext cx="4738022" cy="2132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8"/>
          <p:cNvPicPr preferRelativeResize="0"/>
          <p:nvPr/>
        </p:nvPicPr>
        <p:blipFill rotWithShape="1">
          <a:blip r:embed="rId5">
            <a:alphaModFix/>
          </a:blip>
          <a:srcRect l="26754"/>
          <a:stretch/>
        </p:blipFill>
        <p:spPr>
          <a:xfrm>
            <a:off x="1114123" y="3947450"/>
            <a:ext cx="3180794" cy="244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95276" y="3215344"/>
            <a:ext cx="2411023" cy="3176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72632" y="158751"/>
            <a:ext cx="3300342" cy="2382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53426" y="2382231"/>
            <a:ext cx="4064209" cy="2203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5025" y="2198201"/>
            <a:ext cx="2843620" cy="213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1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76650" y="4774494"/>
            <a:ext cx="2843624" cy="2017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71266" y="5167526"/>
            <a:ext cx="2675984" cy="142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1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934050" y="2133600"/>
            <a:ext cx="2119107" cy="158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8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4688" t="20000" r="34062" b="17778"/>
          <a:stretch/>
        </p:blipFill>
        <p:spPr>
          <a:xfrm>
            <a:off x="2895600" y="1104900"/>
            <a:ext cx="6248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8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20"/>
          <p:cNvSpPr txBox="1"/>
          <p:nvPr/>
        </p:nvSpPr>
        <p:spPr>
          <a:xfrm>
            <a:off x="3276598" y="1785258"/>
            <a:ext cx="6923314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Наши контакты: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телефон директора - +7(965)339-18-32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телефон приемной - +7 (495)395-26-88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e-mail:534@edu.mos.ru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ru-RU" sz="1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ShlyakovaEN@edu.mos.ru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сайт школы </a:t>
            </a:r>
            <a:r>
              <a:rPr lang="ru-RU" sz="1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https://sch534u.mskobr.ru/#/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3600"/>
              <a:buFont typeface="Century Gothic"/>
              <a:buNone/>
            </a:pPr>
            <a:endParaRPr/>
          </a:p>
        </p:txBody>
      </p:sp>
      <p:sp>
        <p:nvSpPr>
          <p:cNvPr id="177" name="Google Shape;177;p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78" name="Google Shape;178;p2"/>
          <p:cNvPicPr preferRelativeResize="0"/>
          <p:nvPr/>
        </p:nvPicPr>
        <p:blipFill rotWithShape="1">
          <a:blip r:embed="rId4">
            <a:alphaModFix/>
          </a:blip>
          <a:srcRect l="21715" t="26764" r="29729" b="25944"/>
          <a:stretch/>
        </p:blipFill>
        <p:spPr>
          <a:xfrm>
            <a:off x="259169" y="896253"/>
            <a:ext cx="10115417" cy="5591633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"/>
          <p:cNvSpPr txBox="1"/>
          <p:nvPr/>
        </p:nvSpPr>
        <p:spPr>
          <a:xfrm>
            <a:off x="7931537" y="5703447"/>
            <a:ext cx="29215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rgbClr val="1C426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Контингент -2226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1C426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Школьники-1545</a:t>
            </a:r>
            <a:endParaRPr sz="1800" b="1">
              <a:solidFill>
                <a:srgbClr val="1C426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5422475" y="134923"/>
            <a:ext cx="304121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ГБОУ Школа 534</a:t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800"/>
              <a:buFont typeface="Times New Roman"/>
              <a:buNone/>
            </a:pPr>
            <a:r>
              <a:rPr lang="ru-RU" sz="2800" b="1">
                <a:latin typeface="Times New Roman"/>
                <a:ea typeface="Times New Roman"/>
                <a:cs typeface="Times New Roman"/>
                <a:sym typeface="Times New Roman"/>
              </a:rPr>
              <a:t>Кадровый состав</a:t>
            </a:r>
            <a:endParaRPr sz="28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Google Shape;187;p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Работников -233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Педагогических – 172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Учителей -78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Воспитателей - 42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Заслуженный учитель – 1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Почетные работники сферы образования РФ -12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Кандидат педагогических наук -</a:t>
            </a:r>
            <a:r>
              <a:rPr lang="ru-RU" dirty="0" smtClean="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/>
                <a:ea typeface="Times New Roman"/>
                <a:cs typeface="Times New Roman"/>
                <a:sym typeface="Times New Roman"/>
              </a:rPr>
              <a:t>Отличник Просвещения - 2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4"/>
          <p:cNvPicPr preferRelativeResize="0"/>
          <p:nvPr/>
        </p:nvPicPr>
        <p:blipFill rotWithShape="1">
          <a:blip r:embed="rId3">
            <a:alphaModFix/>
          </a:blip>
          <a:srcRect l="6992" r="33457"/>
          <a:stretch/>
        </p:blipFill>
        <p:spPr>
          <a:xfrm>
            <a:off x="127617" y="4556288"/>
            <a:ext cx="1785257" cy="2243756"/>
          </a:xfrm>
          <a:prstGeom prst="rect">
            <a:avLst/>
          </a:prstGeom>
          <a:noFill/>
          <a:ln w="1270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</p:spPr>
      </p:pic>
      <p:sp>
        <p:nvSpPr>
          <p:cNvPr id="193" name="Google Shape;193;p4"/>
          <p:cNvSpPr txBox="1">
            <a:spLocks noGrp="1"/>
          </p:cNvSpPr>
          <p:nvPr>
            <p:ph type="title"/>
          </p:nvPr>
        </p:nvSpPr>
        <p:spPr>
          <a:xfrm>
            <a:off x="535779" y="-126626"/>
            <a:ext cx="1096883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Times New Roman"/>
              <a:buNone/>
            </a:pPr>
            <a:r>
              <a:rPr lang="ru-RU" sz="32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Дошкольное образование</a:t>
            </a:r>
            <a:endParaRPr sz="32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p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95" name="Google Shape;19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728" y="-91100"/>
            <a:ext cx="2643875" cy="1982906"/>
          </a:xfrm>
          <a:prstGeom prst="rect">
            <a:avLst/>
          </a:prstGeom>
          <a:noFill/>
          <a:ln w="1270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</p:spPr>
      </p:pic>
      <p:sp>
        <p:nvSpPr>
          <p:cNvPr id="197" name="Google Shape;197;p4" descr="blob:https://web.whatsapp.com/2c8e9d3e-be89-4b0b-b71c-cd6a9782ff0f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" name="Google Shape;198;p4" descr="blob:https://web.whatsapp.com/2c8e9d3e-be89-4b0b-b71c-cd6a9782ff0f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9" name="Google Shape;199;p4"/>
          <p:cNvPicPr preferRelativeResize="0"/>
          <p:nvPr/>
        </p:nvPicPr>
        <p:blipFill rotWithShape="1">
          <a:blip r:embed="rId5">
            <a:alphaModFix/>
          </a:blip>
          <a:srcRect t="11861" b="11861"/>
          <a:stretch/>
        </p:blipFill>
        <p:spPr>
          <a:xfrm>
            <a:off x="84728" y="1588366"/>
            <a:ext cx="2884500" cy="16503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0" name="Google Shape;200;p4"/>
          <p:cNvPicPr preferRelativeResize="0"/>
          <p:nvPr/>
        </p:nvPicPr>
        <p:blipFill rotWithShape="1">
          <a:blip r:embed="rId6">
            <a:alphaModFix/>
          </a:blip>
          <a:srcRect l="26161" t="15714" r="43659" b="13492"/>
          <a:stretch/>
        </p:blipFill>
        <p:spPr>
          <a:xfrm>
            <a:off x="7106144" y="474999"/>
            <a:ext cx="1790864" cy="236309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1" name="Google Shape;201;p4"/>
          <p:cNvPicPr preferRelativeResize="0"/>
          <p:nvPr/>
        </p:nvPicPr>
        <p:blipFill rotWithShape="1">
          <a:blip r:embed="rId7">
            <a:alphaModFix/>
          </a:blip>
          <a:srcRect l="5308" r="5317"/>
          <a:stretch/>
        </p:blipFill>
        <p:spPr>
          <a:xfrm>
            <a:off x="9766230" y="114093"/>
            <a:ext cx="2352170" cy="1753845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203" name="Google Shape;203;p4"/>
          <p:cNvGraphicFramePr/>
          <p:nvPr>
            <p:extLst>
              <p:ext uri="{D42A27DB-BD31-4B8C-83A1-F6EECF244321}">
                <p14:modId xmlns:p14="http://schemas.microsoft.com/office/powerpoint/2010/main" val="2380138181"/>
              </p:ext>
            </p:extLst>
          </p:nvPr>
        </p:nvGraphicFramePr>
        <p:xfrm>
          <a:off x="2891340" y="1052127"/>
          <a:ext cx="4439095" cy="2690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204" name="Google Shape;204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47886" y="3094098"/>
            <a:ext cx="2478376" cy="180069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3831802"/>
              </p:ext>
            </p:extLst>
          </p:nvPr>
        </p:nvGraphicFramePr>
        <p:xfrm>
          <a:off x="4712416" y="4556288"/>
          <a:ext cx="4435255" cy="2216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1"/>
          <a:srcRect l="14437" t="25000" r="34281" b="25000"/>
          <a:stretch/>
        </p:blipFill>
        <p:spPr>
          <a:xfrm>
            <a:off x="8819424" y="5123009"/>
            <a:ext cx="3074060" cy="16859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2"/>
          <a:srcRect l="15469" t="40500" r="36531" b="17500"/>
          <a:stretch/>
        </p:blipFill>
        <p:spPr>
          <a:xfrm>
            <a:off x="8967721" y="1963029"/>
            <a:ext cx="3027864" cy="1490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3"/>
          <a:srcRect l="4875" t="16166" r="23594" b="12000"/>
          <a:stretch/>
        </p:blipFill>
        <p:spPr>
          <a:xfrm>
            <a:off x="8694911" y="3462457"/>
            <a:ext cx="3055187" cy="1725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2" name="Google Shape;212;p5"/>
          <p:cNvGraphicFramePr/>
          <p:nvPr/>
        </p:nvGraphicFramePr>
        <p:xfrm>
          <a:off x="743211" y="0"/>
          <a:ext cx="11448789" cy="3641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3" name="Google Shape;213;p5"/>
          <p:cNvGraphicFramePr/>
          <p:nvPr/>
        </p:nvGraphicFramePr>
        <p:xfrm>
          <a:off x="743211" y="3473584"/>
          <a:ext cx="11219145" cy="332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9" name="Google Shape;219;p6"/>
          <p:cNvGraphicFramePr/>
          <p:nvPr/>
        </p:nvGraphicFramePr>
        <p:xfrm>
          <a:off x="755805" y="1050694"/>
          <a:ext cx="5473700" cy="2676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0" name="Google Shape;220;p6"/>
          <p:cNvGraphicFramePr/>
          <p:nvPr/>
        </p:nvGraphicFramePr>
        <p:xfrm>
          <a:off x="6367291" y="1102836"/>
          <a:ext cx="5473700" cy="2676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1" name="Google Shape;221;p6"/>
          <p:cNvGraphicFramePr/>
          <p:nvPr/>
        </p:nvGraphicFramePr>
        <p:xfrm>
          <a:off x="3114465" y="3685962"/>
          <a:ext cx="5851890" cy="3012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2" name="Google Shape;222;p6"/>
          <p:cNvSpPr/>
          <p:nvPr/>
        </p:nvSpPr>
        <p:spPr>
          <a:xfrm>
            <a:off x="4745213" y="366752"/>
            <a:ext cx="409445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Олимпиадное движение</a:t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3" name="Google Shape;223;p6" descr="https://pbs.twimg.com/media/C_9vRiKVoAEESVF.jpg:large"/>
          <p:cNvPicPr preferRelativeResize="0"/>
          <p:nvPr/>
        </p:nvPicPr>
        <p:blipFill rotWithShape="1">
          <a:blip r:embed="rId7">
            <a:alphaModFix/>
          </a:blip>
          <a:srcRect t="8409" b="9515"/>
          <a:stretch/>
        </p:blipFill>
        <p:spPr>
          <a:xfrm>
            <a:off x="812669" y="5191991"/>
            <a:ext cx="2301796" cy="941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6" descr="D:\Users7\Алёна\Desktop\ВОШ.gif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889972"/>
            <a:ext cx="1223586" cy="12980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7"/>
          <p:cNvSpPr txBox="1">
            <a:spLocks noGrp="1"/>
          </p:cNvSpPr>
          <p:nvPr>
            <p:ph type="title"/>
          </p:nvPr>
        </p:nvSpPr>
        <p:spPr>
          <a:xfrm>
            <a:off x="1416564" y="189392"/>
            <a:ext cx="10015091" cy="539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Times New Roman"/>
              <a:buNone/>
            </a:pPr>
            <a:r>
              <a:rPr lang="ru-RU" sz="32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Олимпиадное движение</a:t>
            </a:r>
            <a:endParaRPr sz="32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1" name="Google Shape;231;p7" descr="https://3.bp.blogspot.com/-rie9IsonhKo/Wgmnf530PlI/AAAAAAAAA1c/sW8tF0LWCW40pXDL_IFTS8n9MBoMej1SACLcBGAs/s1600/museum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9539579" y="5074919"/>
            <a:ext cx="2244997" cy="1619113"/>
          </a:xfrm>
          <a:prstGeom prst="rect">
            <a:avLst/>
          </a:prstGeom>
          <a:noFill/>
          <a:ln w="190500" cap="sq" cmpd="sng">
            <a:solidFill>
              <a:srgbClr val="C8C6B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bl" rotWithShape="0">
              <a:srgbClr val="000000">
                <a:alpha val="42745"/>
              </a:srgbClr>
            </a:outerShdw>
          </a:effectLst>
        </p:spPr>
      </p:pic>
      <p:sp>
        <p:nvSpPr>
          <p:cNvPr id="232" name="Google Shape;232;p7"/>
          <p:cNvSpPr txBox="1">
            <a:spLocks noGrp="1"/>
          </p:cNvSpPr>
          <p:nvPr>
            <p:ph type="body" idx="2"/>
          </p:nvPr>
        </p:nvSpPr>
        <p:spPr>
          <a:xfrm>
            <a:off x="4108668" y="2516386"/>
            <a:ext cx="4893286" cy="434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33" name="Google Shape;233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0468" y="5074919"/>
            <a:ext cx="3053886" cy="1655769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7" descr="https://shkola3-607100.edusite.ru/images/olimpiada.gif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5" name="Google Shape;235;p7" descr="https://shkola3-607100.edusite.ru/images/olimpiada.gif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6" name="Google Shape;236;p7" descr="https://shkola3-607100.edusite.ru/images/olimpiada.gif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7" descr="https://shkola3-607100.edusite.ru/images/olimpiada.gif"/>
          <p:cNvSpPr/>
          <p:nvPr/>
        </p:nvSpPr>
        <p:spPr>
          <a:xfrm>
            <a:off x="612775" y="3127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8" name="Google Shape;238;p7" descr="https://shkola3-607100.edusite.ru/images/olimpiada.gif"/>
          <p:cNvSpPr/>
          <p:nvPr/>
        </p:nvSpPr>
        <p:spPr>
          <a:xfrm>
            <a:off x="765175" y="4651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9" name="Google Shape;239;p7" descr="https://shkola3-607100.edusite.ru/images/olimpiada.gif"/>
          <p:cNvSpPr/>
          <p:nvPr/>
        </p:nvSpPr>
        <p:spPr>
          <a:xfrm>
            <a:off x="917575" y="6175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0" name="Google Shape;240;p7" descr="https://shkola3-607100.edusite.ru/images/olimpiada.gif"/>
          <p:cNvSpPr/>
          <p:nvPr/>
        </p:nvSpPr>
        <p:spPr>
          <a:xfrm>
            <a:off x="1069975" y="769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1" name="Google Shape;241;p7" descr="https://shkola3-607100.edusite.ru/images/olimpiada.gif"/>
          <p:cNvSpPr/>
          <p:nvPr/>
        </p:nvSpPr>
        <p:spPr>
          <a:xfrm>
            <a:off x="1222375" y="922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2" name="Google Shape;242;p7"/>
          <p:cNvPicPr preferRelativeResize="0"/>
          <p:nvPr/>
        </p:nvPicPr>
        <p:blipFill rotWithShape="1">
          <a:blip r:embed="rId6">
            <a:alphaModFix/>
          </a:blip>
          <a:srcRect l="61518" t="25714" r="2946" b="52381"/>
          <a:stretch/>
        </p:blipFill>
        <p:spPr>
          <a:xfrm>
            <a:off x="1527175" y="3692151"/>
            <a:ext cx="3063640" cy="880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7"/>
          <p:cNvPicPr preferRelativeResize="0"/>
          <p:nvPr/>
        </p:nvPicPr>
        <p:blipFill rotWithShape="1">
          <a:blip r:embed="rId7">
            <a:alphaModFix/>
          </a:blip>
          <a:srcRect l="67231" t="33333" r="11518" b="41111"/>
          <a:stretch/>
        </p:blipFill>
        <p:spPr>
          <a:xfrm>
            <a:off x="2743392" y="1979542"/>
            <a:ext cx="2008730" cy="1358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7"/>
          <p:cNvPicPr preferRelativeResize="0"/>
          <p:nvPr/>
        </p:nvPicPr>
        <p:blipFill rotWithShape="1">
          <a:blip r:embed="rId8">
            <a:alphaModFix/>
          </a:blip>
          <a:srcRect l="64642" t="25714" r="3215" b="42858"/>
          <a:stretch/>
        </p:blipFill>
        <p:spPr>
          <a:xfrm>
            <a:off x="300971" y="2267521"/>
            <a:ext cx="2111780" cy="1161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7"/>
          <p:cNvPicPr preferRelativeResize="0"/>
          <p:nvPr/>
        </p:nvPicPr>
        <p:blipFill rotWithShape="1">
          <a:blip r:embed="rId9">
            <a:alphaModFix/>
          </a:blip>
          <a:srcRect l="64462" t="25079" r="8950" b="26983"/>
          <a:stretch/>
        </p:blipFill>
        <p:spPr>
          <a:xfrm>
            <a:off x="5193886" y="4943889"/>
            <a:ext cx="1556288" cy="1558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7"/>
          <p:cNvPicPr preferRelativeResize="0"/>
          <p:nvPr/>
        </p:nvPicPr>
        <p:blipFill rotWithShape="1">
          <a:blip r:embed="rId10">
            <a:alphaModFix/>
          </a:blip>
          <a:srcRect l="62946" t="25873" r="3482" b="48254"/>
          <a:stretch/>
        </p:blipFill>
        <p:spPr>
          <a:xfrm>
            <a:off x="3274910" y="798335"/>
            <a:ext cx="2770460" cy="120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232474" y="3315529"/>
            <a:ext cx="2411976" cy="1505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621" y="24144"/>
            <a:ext cx="2672150" cy="2004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54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772780" y="41339"/>
            <a:ext cx="3240978" cy="847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55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686800" y="1074738"/>
            <a:ext cx="3505200" cy="936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56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686801" y="2155646"/>
            <a:ext cx="3495212" cy="99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6"/>
          <a:srcRect l="70000" t="41944" r="11062" b="27223"/>
          <a:stretch/>
        </p:blipFill>
        <p:spPr>
          <a:xfrm>
            <a:off x="6397590" y="1081290"/>
            <a:ext cx="1872049" cy="1714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7"/>
          <a:srcRect l="19939" t="22444" r="36750" b="15222"/>
          <a:stretch/>
        </p:blipFill>
        <p:spPr>
          <a:xfrm>
            <a:off x="3093788" y="4943889"/>
            <a:ext cx="1783080" cy="14434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8"/>
          <a:srcRect l="15313" t="22223" r="60000" b="26666"/>
          <a:stretch/>
        </p:blipFill>
        <p:spPr>
          <a:xfrm>
            <a:off x="6394983" y="2940252"/>
            <a:ext cx="2445506" cy="28479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9"/>
          <p:cNvSpPr txBox="1"/>
          <p:nvPr/>
        </p:nvSpPr>
        <p:spPr>
          <a:xfrm>
            <a:off x="501256" y="-52215"/>
            <a:ext cx="1214392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rgbClr val="6199D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Участие в городских образовательных проектах</a:t>
            </a:r>
            <a:endParaRPr sz="3200" b="1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66" name="Google Shape;266;p9"/>
          <p:cNvCxnSpPr/>
          <p:nvPr/>
        </p:nvCxnSpPr>
        <p:spPr>
          <a:xfrm>
            <a:off x="2205" y="981295"/>
            <a:ext cx="6571013" cy="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67" name="Google Shape;26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39476" y="1987249"/>
            <a:ext cx="4451907" cy="8396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9"/>
          <p:cNvSpPr/>
          <p:nvPr/>
        </p:nvSpPr>
        <p:spPr>
          <a:xfrm>
            <a:off x="7520677" y="1341910"/>
            <a:ext cx="1989364" cy="1696811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00B6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69" name="Google Shape;269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2590" y="1596497"/>
            <a:ext cx="1094321" cy="1280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76897" y="5405150"/>
            <a:ext cx="1452850" cy="145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9"/>
          <p:cNvPicPr preferRelativeResize="0"/>
          <p:nvPr/>
        </p:nvPicPr>
        <p:blipFill rotWithShape="1">
          <a:blip r:embed="rId7">
            <a:alphaModFix/>
          </a:blip>
          <a:srcRect l="68482" t="27935" r="14463" b="44126"/>
          <a:stretch/>
        </p:blipFill>
        <p:spPr>
          <a:xfrm>
            <a:off x="5007180" y="1321518"/>
            <a:ext cx="2079171" cy="1915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9"/>
          <p:cNvPicPr preferRelativeResize="0"/>
          <p:nvPr/>
        </p:nvPicPr>
        <p:blipFill rotWithShape="1">
          <a:blip r:embed="rId8">
            <a:alphaModFix/>
          </a:blip>
          <a:srcRect l="66161" t="25079" r="7678" b="25872"/>
          <a:stretch/>
        </p:blipFill>
        <p:spPr>
          <a:xfrm>
            <a:off x="1554263" y="1235814"/>
            <a:ext cx="1898654" cy="2002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9"/>
          <p:cNvPicPr preferRelativeResize="0"/>
          <p:nvPr/>
        </p:nvPicPr>
        <p:blipFill rotWithShape="1">
          <a:blip r:embed="rId9">
            <a:alphaModFix/>
          </a:blip>
          <a:srcRect l="61080" t="26667" r="3215" b="37564"/>
          <a:stretch/>
        </p:blipFill>
        <p:spPr>
          <a:xfrm>
            <a:off x="7990115" y="5184545"/>
            <a:ext cx="2612570" cy="1472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9"/>
          <p:cNvPicPr preferRelativeResize="0"/>
          <p:nvPr/>
        </p:nvPicPr>
        <p:blipFill rotWithShape="1">
          <a:blip r:embed="rId10">
            <a:alphaModFix/>
          </a:blip>
          <a:srcRect l="67769" t="27419" r="12892" b="48485"/>
          <a:stretch/>
        </p:blipFill>
        <p:spPr>
          <a:xfrm>
            <a:off x="4883756" y="5201400"/>
            <a:ext cx="2052349" cy="1438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1"/>
          <a:srcRect l="33749" t="18333" r="35782" b="26945"/>
          <a:stretch/>
        </p:blipFill>
        <p:spPr>
          <a:xfrm>
            <a:off x="10115550" y="3384665"/>
            <a:ext cx="1656523" cy="16735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2"/>
          <a:srcRect l="30468" t="15833" r="31406" b="7500"/>
          <a:stretch/>
        </p:blipFill>
        <p:spPr>
          <a:xfrm>
            <a:off x="134000" y="3290365"/>
            <a:ext cx="2002536" cy="22651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3"/>
          <a:srcRect l="3906" t="14722" r="79688" b="56667"/>
          <a:stretch/>
        </p:blipFill>
        <p:spPr>
          <a:xfrm>
            <a:off x="5296065" y="3085551"/>
            <a:ext cx="2000250" cy="196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33452" y="-1"/>
            <a:ext cx="3512986" cy="2634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5839" y="-1"/>
            <a:ext cx="3467258" cy="2600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1"/>
          <p:cNvPicPr preferRelativeResize="0"/>
          <p:nvPr/>
        </p:nvPicPr>
        <p:blipFill rotWithShape="1">
          <a:blip r:embed="rId5">
            <a:alphaModFix/>
          </a:blip>
          <a:srcRect t="29" b="19"/>
          <a:stretch/>
        </p:blipFill>
        <p:spPr>
          <a:xfrm>
            <a:off x="365839" y="4116985"/>
            <a:ext cx="3656589" cy="2741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1"/>
          <p:cNvPicPr preferRelativeResize="0"/>
          <p:nvPr/>
        </p:nvPicPr>
        <p:blipFill rotWithShape="1">
          <a:blip r:embed="rId6">
            <a:alphaModFix/>
          </a:blip>
          <a:srcRect t="258" b="258"/>
          <a:stretch/>
        </p:blipFill>
        <p:spPr>
          <a:xfrm>
            <a:off x="9062965" y="2634738"/>
            <a:ext cx="2867680" cy="2139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1"/>
          <p:cNvPicPr preferRelativeResize="0"/>
          <p:nvPr/>
        </p:nvPicPr>
        <p:blipFill rotWithShape="1">
          <a:blip r:embed="rId7">
            <a:alphaModFix/>
          </a:blip>
          <a:srcRect t="99" b="109"/>
          <a:stretch/>
        </p:blipFill>
        <p:spPr>
          <a:xfrm>
            <a:off x="4905107" y="2515736"/>
            <a:ext cx="2408465" cy="3211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1"/>
          <p:cNvPicPr preferRelativeResize="0"/>
          <p:nvPr/>
        </p:nvPicPr>
        <p:blipFill rotWithShape="1">
          <a:blip r:embed="rId8">
            <a:alphaModFix/>
          </a:blip>
          <a:srcRect t="26362" b="15850"/>
          <a:stretch/>
        </p:blipFill>
        <p:spPr>
          <a:xfrm>
            <a:off x="1133709" y="2348582"/>
            <a:ext cx="3657600" cy="1846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1"/>
          <p:cNvPicPr preferRelativeResize="0"/>
          <p:nvPr/>
        </p:nvPicPr>
        <p:blipFill rotWithShape="1">
          <a:blip r:embed="rId9">
            <a:alphaModFix/>
          </a:blip>
          <a:srcRect t="1493" b="1493"/>
          <a:stretch/>
        </p:blipFill>
        <p:spPr>
          <a:xfrm>
            <a:off x="7029502" y="2495068"/>
            <a:ext cx="2201362" cy="2847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1"/>
          <p:cNvPicPr preferRelativeResize="0"/>
          <p:nvPr/>
        </p:nvPicPr>
        <p:blipFill rotWithShape="1">
          <a:blip r:embed="rId10">
            <a:alphaModFix/>
          </a:blip>
          <a:srcRect t="1997" b="1987"/>
          <a:stretch/>
        </p:blipFill>
        <p:spPr>
          <a:xfrm>
            <a:off x="9230864" y="4601280"/>
            <a:ext cx="2815866" cy="2023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12550" y="40893"/>
            <a:ext cx="3272234" cy="245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4582123" y="5098027"/>
            <a:ext cx="2244437" cy="206210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кадетских классов за 2023-2024 учебный год</a:t>
            </a:r>
          </a:p>
          <a:p>
            <a:pPr algn="ctr"/>
            <a:endParaRPr lang="ru-RU" sz="1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ТОП-20 – 7 «К»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ТОП-80 – 9 «К» и 10 «К»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ТОП-150 – 8 «К»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rgbClr val="000000"/>
      </a:dk1>
      <a:lt1>
        <a:srgbClr val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220</Words>
  <Application>Microsoft Office PowerPoint</Application>
  <PresentationFormat>Широкоэкранный</PresentationFormat>
  <Paragraphs>63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Century Gothic</vt:lpstr>
      <vt:lpstr>Times New Roman</vt:lpstr>
      <vt:lpstr>Noto Sans Symbols</vt:lpstr>
      <vt:lpstr>Wingdings</vt:lpstr>
      <vt:lpstr>Arial</vt:lpstr>
      <vt:lpstr>Легкий дым</vt:lpstr>
      <vt:lpstr>ГБОУ Школа №534</vt:lpstr>
      <vt:lpstr>Презентация PowerPoint</vt:lpstr>
      <vt:lpstr>Кадровый состав</vt:lpstr>
      <vt:lpstr>Дошкольное образование</vt:lpstr>
      <vt:lpstr>Презентация PowerPoint</vt:lpstr>
      <vt:lpstr>Презентация PowerPoint</vt:lpstr>
      <vt:lpstr>Олимпиадное движение</vt:lpstr>
      <vt:lpstr>Презентация PowerPoint</vt:lpstr>
      <vt:lpstr>Презентация PowerPoint</vt:lpstr>
      <vt:lpstr>Презентация PowerPoint</vt:lpstr>
      <vt:lpstr>Наши партнёры</vt:lpstr>
      <vt:lpstr>Дополнительное образование</vt:lpstr>
      <vt:lpstr>Социальное партнерство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Школа №534</dc:title>
  <dc:creator>Пользователь</dc:creator>
  <cp:lastModifiedBy>User</cp:lastModifiedBy>
  <cp:revision>19</cp:revision>
  <dcterms:created xsi:type="dcterms:W3CDTF">2019-09-08T06:29:09Z</dcterms:created>
  <dcterms:modified xsi:type="dcterms:W3CDTF">2025-02-11T15:22:05Z</dcterms:modified>
</cp:coreProperties>
</file>