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26.JPG" ContentType="image/pn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28.JPG" ContentType="image/png"/>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62" r:id="rId3"/>
    <p:sldId id="260" r:id="rId4"/>
    <p:sldId id="283" r:id="rId5"/>
    <p:sldId id="266" r:id="rId6"/>
    <p:sldId id="267" r:id="rId7"/>
    <p:sldId id="282" r:id="rId8"/>
    <p:sldId id="276" r:id="rId9"/>
    <p:sldId id="285" r:id="rId10"/>
    <p:sldId id="277" r:id="rId11"/>
    <p:sldId id="286" r:id="rId12"/>
    <p:sldId id="280" r:id="rId13"/>
    <p:sldId id="281" r:id="rId14"/>
    <p:sldId id="257" r:id="rId15"/>
    <p:sldId id="258" r:id="rId16"/>
    <p:sldId id="301" r:id="rId17"/>
    <p:sldId id="302" r:id="rId18"/>
    <p:sldId id="291" r:id="rId19"/>
    <p:sldId id="300" r:id="rId20"/>
    <p:sldId id="289"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Montserrat" panose="020B0604020202020204" charset="-52"/>
      <p:regular r:id="rId27"/>
      <p:bold r:id="rId28"/>
      <p:italic r:id="rId29"/>
      <p:boldItalic r:id="rId30"/>
    </p:embeddedFont>
    <p:embeddedFont>
      <p:font typeface="Phenomena" panose="020B0604020202020204" charset="0"/>
      <p:regular r:id="rId31"/>
    </p:embeddedFont>
    <p:embeddedFont>
      <p:font typeface="Montserrat ExtraBold" panose="020B0604020202020204" charset="-52"/>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94479" autoAdjust="0"/>
  </p:normalViewPr>
  <p:slideViewPr>
    <p:cSldViewPr snapToGrid="0">
      <p:cViewPr varScale="1">
        <p:scale>
          <a:sx n="142" d="100"/>
          <a:sy n="142" d="100"/>
        </p:scale>
        <p:origin x="102" y="1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3.xml.rels><?xml version="1.0" encoding="UTF-8" standalone="yes"?>
<Relationships xmlns="http://schemas.openxmlformats.org/package/2006/relationships"><Relationship Id="rId1" Type="http://schemas.openxmlformats.org/officeDocument/2006/relationships/image" Target="../media/image27.png"/></Relationships>
</file>

<file path=ppt/diagrams/_rels/data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F8014B-C708-404C-8975-CECA2A892577}" type="doc">
      <dgm:prSet loTypeId="urn:microsoft.com/office/officeart/2005/8/layout/hProcess9" loCatId="process" qsTypeId="urn:microsoft.com/office/officeart/2005/8/quickstyle/simple1" qsCatId="simple" csTypeId="urn:microsoft.com/office/officeart/2005/8/colors/accent1_1" csCatId="accent1" phldr="1"/>
      <dgm:spPr/>
      <dgm:t>
        <a:bodyPr/>
        <a:lstStyle/>
        <a:p>
          <a:endParaRPr lang="ru-RU"/>
        </a:p>
      </dgm:t>
    </dgm:pt>
    <dgm:pt modelId="{CDE7DE11-8921-4492-8A4E-99D85C7BB1FE}">
      <dgm:prSet custT="1"/>
      <dgm:spPr/>
      <dgm:t>
        <a:bodyPr/>
        <a:lstStyle/>
        <a:p>
          <a:pPr algn="ctr" rtl="0"/>
          <a:r>
            <a:rPr lang="ru-RU" sz="1150" b="1" i="0" dirty="0">
              <a:solidFill>
                <a:schemeClr val="accent1">
                  <a:lumMod val="50000"/>
                </a:schemeClr>
              </a:solidFill>
            </a:rPr>
            <a:t>Проводятся встречи с участниками СВО (из числа родственников учителей и обучающихся)</a:t>
          </a:r>
          <a:endParaRPr lang="ru-RU" sz="1150" dirty="0">
            <a:solidFill>
              <a:schemeClr val="accent1">
                <a:lumMod val="50000"/>
              </a:schemeClr>
            </a:solidFill>
          </a:endParaRPr>
        </a:p>
      </dgm:t>
    </dgm:pt>
    <dgm:pt modelId="{A7141925-873C-4C37-9C91-E3E01B2E4D21}" type="parTrans" cxnId="{A1FC898D-FCF8-4471-B55B-BCD6544666C5}">
      <dgm:prSet/>
      <dgm:spPr/>
      <dgm:t>
        <a:bodyPr/>
        <a:lstStyle/>
        <a:p>
          <a:endParaRPr lang="ru-RU"/>
        </a:p>
      </dgm:t>
    </dgm:pt>
    <dgm:pt modelId="{16045BF0-1AF4-49EA-9C9E-B51BBB8C72AD}" type="sibTrans" cxnId="{A1FC898D-FCF8-4471-B55B-BCD6544666C5}">
      <dgm:prSet/>
      <dgm:spPr/>
      <dgm:t>
        <a:bodyPr/>
        <a:lstStyle/>
        <a:p>
          <a:endParaRPr lang="ru-RU"/>
        </a:p>
      </dgm:t>
    </dgm:pt>
    <dgm:pt modelId="{061732DE-7EE4-4B5D-91EC-E2EA4533D1D8}">
      <dgm:prSet custT="1"/>
      <dgm:spPr/>
      <dgm:t>
        <a:bodyPr/>
        <a:lstStyle/>
        <a:p>
          <a:pPr algn="ctr" rtl="0"/>
          <a:r>
            <a:rPr lang="ru-RU" sz="1150" b="1" i="0" dirty="0">
              <a:solidFill>
                <a:schemeClr val="accent1">
                  <a:lumMod val="50000"/>
                </a:schemeClr>
              </a:solidFill>
            </a:rPr>
            <a:t>В зону боевых действий отправляются поздравительные открытки к Новому году, Дню героев России, Дню защитников Отечества.</a:t>
          </a:r>
        </a:p>
      </dgm:t>
    </dgm:pt>
    <dgm:pt modelId="{0CEAF53E-5DA7-41EC-B8C6-846EA1B2C23E}" type="parTrans" cxnId="{88D3255F-D5D0-4E16-9DEB-5F20C2D9D60B}">
      <dgm:prSet/>
      <dgm:spPr/>
      <dgm:t>
        <a:bodyPr/>
        <a:lstStyle/>
        <a:p>
          <a:endParaRPr lang="ru-RU"/>
        </a:p>
      </dgm:t>
    </dgm:pt>
    <dgm:pt modelId="{EA788FC7-B1FB-4A36-8F43-585DB0B5F412}" type="sibTrans" cxnId="{88D3255F-D5D0-4E16-9DEB-5F20C2D9D60B}">
      <dgm:prSet/>
      <dgm:spPr/>
      <dgm:t>
        <a:bodyPr/>
        <a:lstStyle/>
        <a:p>
          <a:endParaRPr lang="ru-RU"/>
        </a:p>
      </dgm:t>
    </dgm:pt>
    <dgm:pt modelId="{BB83C803-0C14-4329-8D7C-F9703ADFBAFB}">
      <dgm:prSet custT="1"/>
      <dgm:spPr/>
      <dgm:t>
        <a:bodyPr/>
        <a:lstStyle/>
        <a:p>
          <a:pPr algn="ctr" rtl="0"/>
          <a:r>
            <a:rPr lang="ru-RU" sz="1150" b="1" i="0" dirty="0">
              <a:solidFill>
                <a:schemeClr val="accent1">
                  <a:lumMod val="50000"/>
                </a:schemeClr>
              </a:solidFill>
            </a:rPr>
            <a:t>В преддверии 9 Мая учениками изготовлены и отправлены на фронт самодельные обереги и </a:t>
          </a:r>
          <a:r>
            <a:rPr lang="ru-RU" sz="1150" b="1" i="0" dirty="0" err="1">
              <a:solidFill>
                <a:schemeClr val="accent1">
                  <a:lumMod val="50000"/>
                </a:schemeClr>
              </a:solidFill>
            </a:rPr>
            <a:t>брелки</a:t>
          </a:r>
          <a:r>
            <a:rPr lang="ru-RU" sz="1150" b="1" i="0" dirty="0">
              <a:solidFill>
                <a:schemeClr val="accent1">
                  <a:lumMod val="50000"/>
                </a:schemeClr>
              </a:solidFill>
            </a:rPr>
            <a:t>. </a:t>
          </a:r>
        </a:p>
      </dgm:t>
    </dgm:pt>
    <dgm:pt modelId="{74100B12-91D4-44B4-8002-3BEEF78BD8B8}" type="parTrans" cxnId="{CC4B9EB0-9DC5-4036-B32F-39538ED795C8}">
      <dgm:prSet/>
      <dgm:spPr/>
      <dgm:t>
        <a:bodyPr/>
        <a:lstStyle/>
        <a:p>
          <a:endParaRPr lang="ru-RU"/>
        </a:p>
      </dgm:t>
    </dgm:pt>
    <dgm:pt modelId="{587C4670-7E93-4B95-941F-3F6886201E84}" type="sibTrans" cxnId="{CC4B9EB0-9DC5-4036-B32F-39538ED795C8}">
      <dgm:prSet/>
      <dgm:spPr/>
      <dgm:t>
        <a:bodyPr/>
        <a:lstStyle/>
        <a:p>
          <a:endParaRPr lang="ru-RU"/>
        </a:p>
      </dgm:t>
    </dgm:pt>
    <dgm:pt modelId="{71110E84-F50A-4AF0-A4B8-5387BE35CED4}">
      <dgm:prSet custT="1"/>
      <dgm:spPr/>
      <dgm:t>
        <a:bodyPr/>
        <a:lstStyle/>
        <a:p>
          <a:pPr algn="ctr" rtl="0"/>
          <a:r>
            <a:rPr lang="ru-RU" sz="1150" b="1" i="0" dirty="0">
              <a:solidFill>
                <a:schemeClr val="accent1">
                  <a:lumMod val="50000"/>
                </a:schemeClr>
              </a:solidFill>
            </a:rPr>
            <a:t>В музее школы у Стенда памяти выпускнику Максиму Беспалову проводятся памятные мероприятия с возложением цветов </a:t>
          </a:r>
        </a:p>
      </dgm:t>
    </dgm:pt>
    <dgm:pt modelId="{899405EF-CC77-4FA7-8503-EB5E50CCD8D8}" type="parTrans" cxnId="{F52759D7-5F88-40EC-B8E1-648E9C301BDA}">
      <dgm:prSet/>
      <dgm:spPr/>
      <dgm:t>
        <a:bodyPr/>
        <a:lstStyle/>
        <a:p>
          <a:endParaRPr lang="ru-RU"/>
        </a:p>
      </dgm:t>
    </dgm:pt>
    <dgm:pt modelId="{C13C7E22-A399-4A3F-A7DD-45B8E02EC178}" type="sibTrans" cxnId="{F52759D7-5F88-40EC-B8E1-648E9C301BDA}">
      <dgm:prSet/>
      <dgm:spPr/>
      <dgm:t>
        <a:bodyPr/>
        <a:lstStyle/>
        <a:p>
          <a:endParaRPr lang="ru-RU"/>
        </a:p>
      </dgm:t>
    </dgm:pt>
    <dgm:pt modelId="{6BED4163-329E-410F-931B-4C0014136429}" type="pres">
      <dgm:prSet presAssocID="{BAF8014B-C708-404C-8975-CECA2A892577}" presName="CompostProcess" presStyleCnt="0">
        <dgm:presLayoutVars>
          <dgm:dir/>
          <dgm:resizeHandles val="exact"/>
        </dgm:presLayoutVars>
      </dgm:prSet>
      <dgm:spPr/>
      <dgm:t>
        <a:bodyPr/>
        <a:lstStyle/>
        <a:p>
          <a:endParaRPr lang="ru-RU"/>
        </a:p>
      </dgm:t>
    </dgm:pt>
    <dgm:pt modelId="{37E10C0E-8D51-477D-B96D-7C0D64886829}" type="pres">
      <dgm:prSet presAssocID="{BAF8014B-C708-404C-8975-CECA2A892577}" presName="arrow" presStyleLbl="bgShp" presStyleIdx="0" presStyleCnt="1"/>
      <dgm:spPr/>
    </dgm:pt>
    <dgm:pt modelId="{81E165C1-B93A-4A29-BF9E-A51368304882}" type="pres">
      <dgm:prSet presAssocID="{BAF8014B-C708-404C-8975-CECA2A892577}" presName="linearProcess" presStyleCnt="0"/>
      <dgm:spPr/>
    </dgm:pt>
    <dgm:pt modelId="{93F0064A-4DFF-4D43-96B0-CA9DE547B74C}" type="pres">
      <dgm:prSet presAssocID="{CDE7DE11-8921-4492-8A4E-99D85C7BB1FE}" presName="textNode" presStyleLbl="node1" presStyleIdx="0" presStyleCnt="4">
        <dgm:presLayoutVars>
          <dgm:bulletEnabled val="1"/>
        </dgm:presLayoutVars>
      </dgm:prSet>
      <dgm:spPr/>
      <dgm:t>
        <a:bodyPr/>
        <a:lstStyle/>
        <a:p>
          <a:endParaRPr lang="ru-RU"/>
        </a:p>
      </dgm:t>
    </dgm:pt>
    <dgm:pt modelId="{5BFA0BC8-E67E-4F6D-B9F4-FEF59574EB58}" type="pres">
      <dgm:prSet presAssocID="{16045BF0-1AF4-49EA-9C9E-B51BBB8C72AD}" presName="sibTrans" presStyleCnt="0"/>
      <dgm:spPr/>
    </dgm:pt>
    <dgm:pt modelId="{3E17A773-6AF9-4AED-A8C4-ACBCED0F1D90}" type="pres">
      <dgm:prSet presAssocID="{061732DE-7EE4-4B5D-91EC-E2EA4533D1D8}" presName="textNode" presStyleLbl="node1" presStyleIdx="1" presStyleCnt="4">
        <dgm:presLayoutVars>
          <dgm:bulletEnabled val="1"/>
        </dgm:presLayoutVars>
      </dgm:prSet>
      <dgm:spPr/>
      <dgm:t>
        <a:bodyPr/>
        <a:lstStyle/>
        <a:p>
          <a:endParaRPr lang="ru-RU"/>
        </a:p>
      </dgm:t>
    </dgm:pt>
    <dgm:pt modelId="{E551E7DF-8DE0-406D-9827-D5F5D6186D19}" type="pres">
      <dgm:prSet presAssocID="{EA788FC7-B1FB-4A36-8F43-585DB0B5F412}" presName="sibTrans" presStyleCnt="0"/>
      <dgm:spPr/>
    </dgm:pt>
    <dgm:pt modelId="{0B585267-409A-4BD5-AECD-7018531FDF9E}" type="pres">
      <dgm:prSet presAssocID="{BB83C803-0C14-4329-8D7C-F9703ADFBAFB}" presName="textNode" presStyleLbl="node1" presStyleIdx="2" presStyleCnt="4">
        <dgm:presLayoutVars>
          <dgm:bulletEnabled val="1"/>
        </dgm:presLayoutVars>
      </dgm:prSet>
      <dgm:spPr/>
      <dgm:t>
        <a:bodyPr/>
        <a:lstStyle/>
        <a:p>
          <a:endParaRPr lang="ru-RU"/>
        </a:p>
      </dgm:t>
    </dgm:pt>
    <dgm:pt modelId="{B5AEE827-2069-4669-825F-52FEEAA870C5}" type="pres">
      <dgm:prSet presAssocID="{587C4670-7E93-4B95-941F-3F6886201E84}" presName="sibTrans" presStyleCnt="0"/>
      <dgm:spPr/>
    </dgm:pt>
    <dgm:pt modelId="{7E7C0267-FDCB-4F0F-A5C9-F8F59543246E}" type="pres">
      <dgm:prSet presAssocID="{71110E84-F50A-4AF0-A4B8-5387BE35CED4}" presName="textNode" presStyleLbl="node1" presStyleIdx="3" presStyleCnt="4">
        <dgm:presLayoutVars>
          <dgm:bulletEnabled val="1"/>
        </dgm:presLayoutVars>
      </dgm:prSet>
      <dgm:spPr/>
      <dgm:t>
        <a:bodyPr/>
        <a:lstStyle/>
        <a:p>
          <a:endParaRPr lang="ru-RU"/>
        </a:p>
      </dgm:t>
    </dgm:pt>
  </dgm:ptLst>
  <dgm:cxnLst>
    <dgm:cxn modelId="{A1FC898D-FCF8-4471-B55B-BCD6544666C5}" srcId="{BAF8014B-C708-404C-8975-CECA2A892577}" destId="{CDE7DE11-8921-4492-8A4E-99D85C7BB1FE}" srcOrd="0" destOrd="0" parTransId="{A7141925-873C-4C37-9C91-E3E01B2E4D21}" sibTransId="{16045BF0-1AF4-49EA-9C9E-B51BBB8C72AD}"/>
    <dgm:cxn modelId="{A50C2693-37D1-4DB1-8DD7-BE747761FBA4}" type="presOf" srcId="{71110E84-F50A-4AF0-A4B8-5387BE35CED4}" destId="{7E7C0267-FDCB-4F0F-A5C9-F8F59543246E}" srcOrd="0" destOrd="0" presId="urn:microsoft.com/office/officeart/2005/8/layout/hProcess9"/>
    <dgm:cxn modelId="{CC4B9EB0-9DC5-4036-B32F-39538ED795C8}" srcId="{BAF8014B-C708-404C-8975-CECA2A892577}" destId="{BB83C803-0C14-4329-8D7C-F9703ADFBAFB}" srcOrd="2" destOrd="0" parTransId="{74100B12-91D4-44B4-8002-3BEEF78BD8B8}" sibTransId="{587C4670-7E93-4B95-941F-3F6886201E84}"/>
    <dgm:cxn modelId="{9ACCDCA0-2FB7-41AB-B8D9-F128121A24FF}" type="presOf" srcId="{BB83C803-0C14-4329-8D7C-F9703ADFBAFB}" destId="{0B585267-409A-4BD5-AECD-7018531FDF9E}" srcOrd="0" destOrd="0" presId="urn:microsoft.com/office/officeart/2005/8/layout/hProcess9"/>
    <dgm:cxn modelId="{D85FBBCC-AD6A-4543-8CB7-FEA05947351C}" type="presOf" srcId="{BAF8014B-C708-404C-8975-CECA2A892577}" destId="{6BED4163-329E-410F-931B-4C0014136429}" srcOrd="0" destOrd="0" presId="urn:microsoft.com/office/officeart/2005/8/layout/hProcess9"/>
    <dgm:cxn modelId="{88D3255F-D5D0-4E16-9DEB-5F20C2D9D60B}" srcId="{BAF8014B-C708-404C-8975-CECA2A892577}" destId="{061732DE-7EE4-4B5D-91EC-E2EA4533D1D8}" srcOrd="1" destOrd="0" parTransId="{0CEAF53E-5DA7-41EC-B8C6-846EA1B2C23E}" sibTransId="{EA788FC7-B1FB-4A36-8F43-585DB0B5F412}"/>
    <dgm:cxn modelId="{3C88C0B5-9075-4C43-84CE-2DE2A8644962}" type="presOf" srcId="{CDE7DE11-8921-4492-8A4E-99D85C7BB1FE}" destId="{93F0064A-4DFF-4D43-96B0-CA9DE547B74C}" srcOrd="0" destOrd="0" presId="urn:microsoft.com/office/officeart/2005/8/layout/hProcess9"/>
    <dgm:cxn modelId="{550A52B6-CE76-4376-AD13-05EE2FFC221B}" type="presOf" srcId="{061732DE-7EE4-4B5D-91EC-E2EA4533D1D8}" destId="{3E17A773-6AF9-4AED-A8C4-ACBCED0F1D90}" srcOrd="0" destOrd="0" presId="urn:microsoft.com/office/officeart/2005/8/layout/hProcess9"/>
    <dgm:cxn modelId="{F52759D7-5F88-40EC-B8E1-648E9C301BDA}" srcId="{BAF8014B-C708-404C-8975-CECA2A892577}" destId="{71110E84-F50A-4AF0-A4B8-5387BE35CED4}" srcOrd="3" destOrd="0" parTransId="{899405EF-CC77-4FA7-8503-EB5E50CCD8D8}" sibTransId="{C13C7E22-A399-4A3F-A7DD-45B8E02EC178}"/>
    <dgm:cxn modelId="{EB22371A-9966-448F-858F-1ED3E9FB53EB}" type="presParOf" srcId="{6BED4163-329E-410F-931B-4C0014136429}" destId="{37E10C0E-8D51-477D-B96D-7C0D64886829}" srcOrd="0" destOrd="0" presId="urn:microsoft.com/office/officeart/2005/8/layout/hProcess9"/>
    <dgm:cxn modelId="{6BDF1F90-D733-4A80-A3C9-2BB5643BD95E}" type="presParOf" srcId="{6BED4163-329E-410F-931B-4C0014136429}" destId="{81E165C1-B93A-4A29-BF9E-A51368304882}" srcOrd="1" destOrd="0" presId="urn:microsoft.com/office/officeart/2005/8/layout/hProcess9"/>
    <dgm:cxn modelId="{DD96A761-FCE8-4816-A1BF-A37E5CA51799}" type="presParOf" srcId="{81E165C1-B93A-4A29-BF9E-A51368304882}" destId="{93F0064A-4DFF-4D43-96B0-CA9DE547B74C}" srcOrd="0" destOrd="0" presId="urn:microsoft.com/office/officeart/2005/8/layout/hProcess9"/>
    <dgm:cxn modelId="{E69C54F6-A9BD-4036-8FB4-EE3AE0BAD738}" type="presParOf" srcId="{81E165C1-B93A-4A29-BF9E-A51368304882}" destId="{5BFA0BC8-E67E-4F6D-B9F4-FEF59574EB58}" srcOrd="1" destOrd="0" presId="urn:microsoft.com/office/officeart/2005/8/layout/hProcess9"/>
    <dgm:cxn modelId="{D976B004-984F-4533-BF95-0A94A21D5E68}" type="presParOf" srcId="{81E165C1-B93A-4A29-BF9E-A51368304882}" destId="{3E17A773-6AF9-4AED-A8C4-ACBCED0F1D90}" srcOrd="2" destOrd="0" presId="urn:microsoft.com/office/officeart/2005/8/layout/hProcess9"/>
    <dgm:cxn modelId="{315CC274-58F0-4A34-94D1-4953783FE856}" type="presParOf" srcId="{81E165C1-B93A-4A29-BF9E-A51368304882}" destId="{E551E7DF-8DE0-406D-9827-D5F5D6186D19}" srcOrd="3" destOrd="0" presId="urn:microsoft.com/office/officeart/2005/8/layout/hProcess9"/>
    <dgm:cxn modelId="{CBB9621B-0ABF-42CB-B89C-32DB806C363E}" type="presParOf" srcId="{81E165C1-B93A-4A29-BF9E-A51368304882}" destId="{0B585267-409A-4BD5-AECD-7018531FDF9E}" srcOrd="4" destOrd="0" presId="urn:microsoft.com/office/officeart/2005/8/layout/hProcess9"/>
    <dgm:cxn modelId="{A59AE8A0-6466-4919-BBF0-C71C03DA9EFD}" type="presParOf" srcId="{81E165C1-B93A-4A29-BF9E-A51368304882}" destId="{B5AEE827-2069-4669-825F-52FEEAA870C5}" srcOrd="5" destOrd="0" presId="urn:microsoft.com/office/officeart/2005/8/layout/hProcess9"/>
    <dgm:cxn modelId="{05316A61-3DE5-47BB-A19E-541A34ED5FC3}" type="presParOf" srcId="{81E165C1-B93A-4A29-BF9E-A51368304882}" destId="{7E7C0267-FDCB-4F0F-A5C9-F8F59543246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66D1D4-0E7F-4BD6-8370-3832393333D6}" type="doc">
      <dgm:prSet loTypeId="urn:microsoft.com/office/officeart/2008/layout/AscendingPictureAccentProcess" loCatId="process" qsTypeId="urn:microsoft.com/office/officeart/2005/8/quickstyle/simple1" qsCatId="simple" csTypeId="urn:microsoft.com/office/officeart/2005/8/colors/accent5_1" csCatId="accent5" phldr="1"/>
      <dgm:spPr/>
      <dgm:t>
        <a:bodyPr/>
        <a:lstStyle/>
        <a:p>
          <a:endParaRPr lang="ru-RU"/>
        </a:p>
      </dgm:t>
    </dgm:pt>
    <dgm:pt modelId="{C65BA42D-7425-4BDB-BB8A-32EF2187A239}">
      <dgm:prSet custT="1"/>
      <dgm:spPr/>
      <dgm:t>
        <a:bodyPr/>
        <a:lstStyle/>
        <a:p>
          <a:pPr algn="r" rtl="0"/>
          <a:r>
            <a:rPr lang="ru-RU" sz="1000" b="1" i="0" dirty="0"/>
            <a:t>танцевальные переменки</a:t>
          </a:r>
        </a:p>
      </dgm:t>
    </dgm:pt>
    <dgm:pt modelId="{2266DC69-6823-4D41-89AA-C431CD47548C}" type="parTrans" cxnId="{5ADF5159-AA92-49D9-8F41-2087F8BF88A5}">
      <dgm:prSet/>
      <dgm:spPr/>
      <dgm:t>
        <a:bodyPr/>
        <a:lstStyle/>
        <a:p>
          <a:endParaRPr lang="ru-RU"/>
        </a:p>
      </dgm:t>
    </dgm:pt>
    <dgm:pt modelId="{B9508B02-5D80-42C6-A1F8-8C6DFA24C3B6}" type="sibTrans" cxnId="{5ADF5159-AA92-49D9-8F41-2087F8BF88A5}">
      <dgm:prSet/>
      <dgm:spPr>
        <a:blipFill rotWithShape="1">
          <a:blip xmlns:r="http://schemas.openxmlformats.org/officeDocument/2006/relationships" r:embed="rId1"/>
          <a:stretch>
            <a:fillRect/>
          </a:stretch>
        </a:blipFill>
      </dgm:spPr>
      <dgm:t>
        <a:bodyPr/>
        <a:lstStyle/>
        <a:p>
          <a:endParaRPr lang="ru-RU"/>
        </a:p>
      </dgm:t>
    </dgm:pt>
    <dgm:pt modelId="{36499728-2D92-4CAF-83C5-EDF6CF84B9CC}">
      <dgm:prSet custT="1"/>
      <dgm:spPr/>
      <dgm:t>
        <a:bodyPr/>
        <a:lstStyle/>
        <a:p>
          <a:pPr rtl="0"/>
          <a:r>
            <a:rPr lang="ru-RU" sz="1000" b="1" i="0" dirty="0" err="1"/>
            <a:t>орлятские</a:t>
          </a:r>
          <a:r>
            <a:rPr lang="ru-RU" sz="1000" b="1" i="0" dirty="0"/>
            <a:t> уроки </a:t>
          </a:r>
        </a:p>
      </dgm:t>
    </dgm:pt>
    <dgm:pt modelId="{F39484FC-8733-4B3F-96AE-9850EE391553}" type="parTrans" cxnId="{3536B449-2503-4482-A5DB-D1E1B081BB1D}">
      <dgm:prSet/>
      <dgm:spPr/>
      <dgm:t>
        <a:bodyPr/>
        <a:lstStyle/>
        <a:p>
          <a:endParaRPr lang="ru-RU"/>
        </a:p>
      </dgm:t>
    </dgm:pt>
    <dgm:pt modelId="{3BF83DC3-8518-4D2B-A0B5-CEB785D6C2A3}" type="sibTrans" cxnId="{3536B449-2503-4482-A5DB-D1E1B081BB1D}">
      <dgm:prSet/>
      <dgm:spPr>
        <a:blipFill rotWithShape="1">
          <a:blip xmlns:r="http://schemas.openxmlformats.org/officeDocument/2006/relationships" r:embed="rId1"/>
          <a:stretch>
            <a:fillRect/>
          </a:stretch>
        </a:blipFill>
      </dgm:spPr>
      <dgm:t>
        <a:bodyPr/>
        <a:lstStyle/>
        <a:p>
          <a:endParaRPr lang="ru-RU"/>
        </a:p>
      </dgm:t>
    </dgm:pt>
    <dgm:pt modelId="{09438EF1-E275-4056-ADD7-3D7CB90D0384}">
      <dgm:prSet custT="1"/>
      <dgm:spPr/>
      <dgm:t>
        <a:bodyPr/>
        <a:lstStyle/>
        <a:p>
          <a:pPr algn="r" rtl="0"/>
          <a:r>
            <a:rPr lang="ru-RU" sz="1000" b="1" i="0" dirty="0"/>
            <a:t>проектные сессии</a:t>
          </a:r>
        </a:p>
      </dgm:t>
    </dgm:pt>
    <dgm:pt modelId="{CE463DF1-EB70-49EC-997E-609AFCC3C27E}" type="parTrans" cxnId="{14C787E8-EE56-4BD5-ACBA-CAB6FB7CC5AE}">
      <dgm:prSet/>
      <dgm:spPr/>
      <dgm:t>
        <a:bodyPr/>
        <a:lstStyle/>
        <a:p>
          <a:endParaRPr lang="ru-RU"/>
        </a:p>
      </dgm:t>
    </dgm:pt>
    <dgm:pt modelId="{9432D61B-0F38-469A-BA1B-CE435C1CE48C}" type="sibTrans" cxnId="{14C787E8-EE56-4BD5-ACBA-CAB6FB7CC5AE}">
      <dgm:prSet/>
      <dgm:spPr>
        <a:blipFill rotWithShape="1">
          <a:blip xmlns:r="http://schemas.openxmlformats.org/officeDocument/2006/relationships" r:embed="rId2"/>
          <a:stretch>
            <a:fillRect/>
          </a:stretch>
        </a:blipFill>
      </dgm:spPr>
      <dgm:t>
        <a:bodyPr/>
        <a:lstStyle/>
        <a:p>
          <a:endParaRPr lang="ru-RU"/>
        </a:p>
      </dgm:t>
    </dgm:pt>
    <dgm:pt modelId="{CC30AF4A-E8AA-4725-AF84-1FDF2868DFB6}">
      <dgm:prSet custT="1"/>
      <dgm:spPr/>
      <dgm:t>
        <a:bodyPr/>
        <a:lstStyle/>
        <a:p>
          <a:pPr algn="r" rtl="0"/>
          <a:r>
            <a:rPr lang="ru-RU" sz="1000" b="1" i="0" dirty="0"/>
            <a:t>встречи с кураторами</a:t>
          </a:r>
          <a:endParaRPr lang="ru-RU" sz="1000" dirty="0"/>
        </a:p>
      </dgm:t>
    </dgm:pt>
    <dgm:pt modelId="{3107DAF4-7911-474A-96A6-1AF235AE7070}" type="parTrans" cxnId="{AB281A75-B7C5-4424-94AB-47C69D8042E4}">
      <dgm:prSet/>
      <dgm:spPr/>
      <dgm:t>
        <a:bodyPr/>
        <a:lstStyle/>
        <a:p>
          <a:endParaRPr lang="ru-RU"/>
        </a:p>
      </dgm:t>
    </dgm:pt>
    <dgm:pt modelId="{076F302E-BD8E-422A-AAE5-008233233197}" type="sibTrans" cxnId="{AB281A75-B7C5-4424-94AB-47C69D8042E4}">
      <dgm:prSet/>
      <dgm:spPr>
        <a:blipFill rotWithShape="1">
          <a:blip xmlns:r="http://schemas.openxmlformats.org/officeDocument/2006/relationships" r:embed="rId2"/>
          <a:stretch>
            <a:fillRect/>
          </a:stretch>
        </a:blipFill>
      </dgm:spPr>
      <dgm:t>
        <a:bodyPr/>
        <a:lstStyle/>
        <a:p>
          <a:endParaRPr lang="ru-RU"/>
        </a:p>
      </dgm:t>
    </dgm:pt>
    <dgm:pt modelId="{FA11C0C5-6545-404F-81C0-C723F953DE0D}" type="pres">
      <dgm:prSet presAssocID="{CA66D1D4-0E7F-4BD6-8370-3832393333D6}" presName="Name0" presStyleCnt="0">
        <dgm:presLayoutVars>
          <dgm:chMax val="7"/>
          <dgm:chPref val="7"/>
          <dgm:dir/>
        </dgm:presLayoutVars>
      </dgm:prSet>
      <dgm:spPr/>
      <dgm:t>
        <a:bodyPr/>
        <a:lstStyle/>
        <a:p>
          <a:endParaRPr lang="ru-RU"/>
        </a:p>
      </dgm:t>
    </dgm:pt>
    <dgm:pt modelId="{F63C4E2B-4573-41C9-A83D-4977BA98B59C}" type="pres">
      <dgm:prSet presAssocID="{CA66D1D4-0E7F-4BD6-8370-3832393333D6}" presName="dot1" presStyleLbl="alignNode1" presStyleIdx="0" presStyleCnt="13"/>
      <dgm:spPr/>
    </dgm:pt>
    <dgm:pt modelId="{586CE4AD-B4F7-4DC2-B14C-422D0DB9507E}" type="pres">
      <dgm:prSet presAssocID="{CA66D1D4-0E7F-4BD6-8370-3832393333D6}" presName="dot2" presStyleLbl="alignNode1" presStyleIdx="1" presStyleCnt="13"/>
      <dgm:spPr/>
    </dgm:pt>
    <dgm:pt modelId="{35BEB9DF-4FB0-4665-8AAE-005CEF9B853E}" type="pres">
      <dgm:prSet presAssocID="{CA66D1D4-0E7F-4BD6-8370-3832393333D6}" presName="dot3" presStyleLbl="alignNode1" presStyleIdx="2" presStyleCnt="13"/>
      <dgm:spPr/>
    </dgm:pt>
    <dgm:pt modelId="{A2D3DA67-C16C-45DD-9C4D-9F938CD4D2C1}" type="pres">
      <dgm:prSet presAssocID="{CA66D1D4-0E7F-4BD6-8370-3832393333D6}" presName="dot4" presStyleLbl="alignNode1" presStyleIdx="3" presStyleCnt="13"/>
      <dgm:spPr/>
    </dgm:pt>
    <dgm:pt modelId="{AC519EBC-AB27-450E-8784-44A27F98AD32}" type="pres">
      <dgm:prSet presAssocID="{CA66D1D4-0E7F-4BD6-8370-3832393333D6}" presName="dot5" presStyleLbl="alignNode1" presStyleIdx="4" presStyleCnt="13"/>
      <dgm:spPr/>
    </dgm:pt>
    <dgm:pt modelId="{9F47DBB2-A8EA-434A-BD0B-4956C2E33032}" type="pres">
      <dgm:prSet presAssocID="{CA66D1D4-0E7F-4BD6-8370-3832393333D6}" presName="dot6" presStyleLbl="alignNode1" presStyleIdx="5" presStyleCnt="13"/>
      <dgm:spPr/>
    </dgm:pt>
    <dgm:pt modelId="{FC4A0690-F3FE-47D8-AC0C-8CA7AB6766C6}" type="pres">
      <dgm:prSet presAssocID="{CA66D1D4-0E7F-4BD6-8370-3832393333D6}" presName="dotArrow1" presStyleLbl="alignNode1" presStyleIdx="6" presStyleCnt="13"/>
      <dgm:spPr/>
    </dgm:pt>
    <dgm:pt modelId="{F3485E79-A2F8-447F-97B7-B6F176921158}" type="pres">
      <dgm:prSet presAssocID="{CA66D1D4-0E7F-4BD6-8370-3832393333D6}" presName="dotArrow2" presStyleLbl="alignNode1" presStyleIdx="7" presStyleCnt="13"/>
      <dgm:spPr/>
    </dgm:pt>
    <dgm:pt modelId="{00F4E9AB-2418-4624-AAD8-CD363665CBA6}" type="pres">
      <dgm:prSet presAssocID="{CA66D1D4-0E7F-4BD6-8370-3832393333D6}" presName="dotArrow3" presStyleLbl="alignNode1" presStyleIdx="8" presStyleCnt="13"/>
      <dgm:spPr/>
    </dgm:pt>
    <dgm:pt modelId="{507714AB-637C-4287-9033-809252EAEA4E}" type="pres">
      <dgm:prSet presAssocID="{CA66D1D4-0E7F-4BD6-8370-3832393333D6}" presName="dotArrow4" presStyleLbl="alignNode1" presStyleIdx="9" presStyleCnt="13"/>
      <dgm:spPr/>
    </dgm:pt>
    <dgm:pt modelId="{58A536EE-0AB9-4249-922F-A614ECCF90D4}" type="pres">
      <dgm:prSet presAssocID="{CA66D1D4-0E7F-4BD6-8370-3832393333D6}" presName="dotArrow5" presStyleLbl="alignNode1" presStyleIdx="10" presStyleCnt="13"/>
      <dgm:spPr/>
    </dgm:pt>
    <dgm:pt modelId="{5D8B00E9-53BF-4BE2-BEC9-DF2C81350441}" type="pres">
      <dgm:prSet presAssocID="{CA66D1D4-0E7F-4BD6-8370-3832393333D6}" presName="dotArrow6" presStyleLbl="alignNode1" presStyleIdx="11" presStyleCnt="13"/>
      <dgm:spPr/>
    </dgm:pt>
    <dgm:pt modelId="{9544C0D7-93B9-42DD-9258-72ECF8A2C7D6}" type="pres">
      <dgm:prSet presAssocID="{CA66D1D4-0E7F-4BD6-8370-3832393333D6}" presName="dotArrow7" presStyleLbl="alignNode1" presStyleIdx="12" presStyleCnt="13"/>
      <dgm:spPr/>
    </dgm:pt>
    <dgm:pt modelId="{6BA594BB-E165-4026-9CE5-89413A2B3EA0}" type="pres">
      <dgm:prSet presAssocID="{C65BA42D-7425-4BDB-BB8A-32EF2187A239}" presName="parTx1" presStyleLbl="node1" presStyleIdx="0" presStyleCnt="4" custScaleX="128485"/>
      <dgm:spPr/>
      <dgm:t>
        <a:bodyPr/>
        <a:lstStyle/>
        <a:p>
          <a:endParaRPr lang="ru-RU"/>
        </a:p>
      </dgm:t>
    </dgm:pt>
    <dgm:pt modelId="{914B411E-F405-461E-94C1-B1CBE6871008}" type="pres">
      <dgm:prSet presAssocID="{B9508B02-5D80-42C6-A1F8-8C6DFA24C3B6}" presName="picture1" presStyleCnt="0"/>
      <dgm:spPr/>
    </dgm:pt>
    <dgm:pt modelId="{83715AC9-3BBD-447E-AF23-5991A3E51BD3}" type="pres">
      <dgm:prSet presAssocID="{B9508B02-5D80-42C6-A1F8-8C6DFA24C3B6}" presName="imageRepeatNode" presStyleLbl="fgImgPlace1" presStyleIdx="0" presStyleCnt="4"/>
      <dgm:spPr/>
      <dgm:t>
        <a:bodyPr/>
        <a:lstStyle/>
        <a:p>
          <a:endParaRPr lang="ru-RU"/>
        </a:p>
      </dgm:t>
    </dgm:pt>
    <dgm:pt modelId="{64A176F2-8E18-4192-967B-06B16315C5E7}" type="pres">
      <dgm:prSet presAssocID="{36499728-2D92-4CAF-83C5-EDF6CF84B9CC}" presName="parTx2" presStyleLbl="node1" presStyleIdx="1" presStyleCnt="4" custLinFactNeighborX="4999" custLinFactNeighborY="-3324"/>
      <dgm:spPr/>
      <dgm:t>
        <a:bodyPr/>
        <a:lstStyle/>
        <a:p>
          <a:endParaRPr lang="ru-RU"/>
        </a:p>
      </dgm:t>
    </dgm:pt>
    <dgm:pt modelId="{C43B57E7-35B9-42EB-8690-61A2690D4F68}" type="pres">
      <dgm:prSet presAssocID="{3BF83DC3-8518-4D2B-A0B5-CEB785D6C2A3}" presName="picture2" presStyleCnt="0"/>
      <dgm:spPr/>
    </dgm:pt>
    <dgm:pt modelId="{9CB8BB95-2CBC-47D7-9D67-4DDC15A2E2AE}" type="pres">
      <dgm:prSet presAssocID="{3BF83DC3-8518-4D2B-A0B5-CEB785D6C2A3}" presName="imageRepeatNode" presStyleLbl="fgImgPlace1" presStyleIdx="1" presStyleCnt="4"/>
      <dgm:spPr/>
      <dgm:t>
        <a:bodyPr/>
        <a:lstStyle/>
        <a:p>
          <a:endParaRPr lang="ru-RU"/>
        </a:p>
      </dgm:t>
    </dgm:pt>
    <dgm:pt modelId="{424D455D-3BE9-4C5B-AE26-315C66E370CB}" type="pres">
      <dgm:prSet presAssocID="{09438EF1-E275-4056-ADD7-3D7CB90D0384}" presName="parTx3" presStyleLbl="node1" presStyleIdx="2" presStyleCnt="4"/>
      <dgm:spPr/>
      <dgm:t>
        <a:bodyPr/>
        <a:lstStyle/>
        <a:p>
          <a:endParaRPr lang="ru-RU"/>
        </a:p>
      </dgm:t>
    </dgm:pt>
    <dgm:pt modelId="{171438C1-AA16-40C7-A09F-240BFB800076}" type="pres">
      <dgm:prSet presAssocID="{9432D61B-0F38-469A-BA1B-CE435C1CE48C}" presName="picture3" presStyleCnt="0"/>
      <dgm:spPr/>
    </dgm:pt>
    <dgm:pt modelId="{06BF3C03-84D0-43A6-985F-A38C31ED20EA}" type="pres">
      <dgm:prSet presAssocID="{9432D61B-0F38-469A-BA1B-CE435C1CE48C}" presName="imageRepeatNode" presStyleLbl="fgImgPlace1" presStyleIdx="2" presStyleCnt="4"/>
      <dgm:spPr/>
      <dgm:t>
        <a:bodyPr/>
        <a:lstStyle/>
        <a:p>
          <a:endParaRPr lang="ru-RU"/>
        </a:p>
      </dgm:t>
    </dgm:pt>
    <dgm:pt modelId="{954FAE85-B168-4855-A61A-D2D46F9931BF}" type="pres">
      <dgm:prSet presAssocID="{CC30AF4A-E8AA-4725-AF84-1FDF2868DFB6}" presName="parTx4" presStyleLbl="node1" presStyleIdx="3" presStyleCnt="4" custScaleX="123758"/>
      <dgm:spPr/>
      <dgm:t>
        <a:bodyPr/>
        <a:lstStyle/>
        <a:p>
          <a:endParaRPr lang="ru-RU"/>
        </a:p>
      </dgm:t>
    </dgm:pt>
    <dgm:pt modelId="{62E79AAC-3F74-4E26-B932-7EB29EC54B42}" type="pres">
      <dgm:prSet presAssocID="{076F302E-BD8E-422A-AAE5-008233233197}" presName="picture4" presStyleCnt="0"/>
      <dgm:spPr/>
    </dgm:pt>
    <dgm:pt modelId="{34959BAD-FB75-4A29-9CD9-2D9DF4180D12}" type="pres">
      <dgm:prSet presAssocID="{076F302E-BD8E-422A-AAE5-008233233197}" presName="imageRepeatNode" presStyleLbl="fgImgPlace1" presStyleIdx="3" presStyleCnt="4"/>
      <dgm:spPr/>
      <dgm:t>
        <a:bodyPr/>
        <a:lstStyle/>
        <a:p>
          <a:endParaRPr lang="ru-RU"/>
        </a:p>
      </dgm:t>
    </dgm:pt>
  </dgm:ptLst>
  <dgm:cxnLst>
    <dgm:cxn modelId="{D6494230-9B1E-4195-8F42-0E90EE54400E}" type="presOf" srcId="{36499728-2D92-4CAF-83C5-EDF6CF84B9CC}" destId="{64A176F2-8E18-4192-967B-06B16315C5E7}" srcOrd="0" destOrd="0" presId="urn:microsoft.com/office/officeart/2008/layout/AscendingPictureAccentProcess"/>
    <dgm:cxn modelId="{A487A5A3-4E4C-45D0-85F9-F7045E5E3660}" type="presOf" srcId="{09438EF1-E275-4056-ADD7-3D7CB90D0384}" destId="{424D455D-3BE9-4C5B-AE26-315C66E370CB}" srcOrd="0" destOrd="0" presId="urn:microsoft.com/office/officeart/2008/layout/AscendingPictureAccentProcess"/>
    <dgm:cxn modelId="{A1396C52-5BCE-4179-ACBA-4334A4380049}" type="presOf" srcId="{9432D61B-0F38-469A-BA1B-CE435C1CE48C}" destId="{06BF3C03-84D0-43A6-985F-A38C31ED20EA}" srcOrd="0" destOrd="0" presId="urn:microsoft.com/office/officeart/2008/layout/AscendingPictureAccentProcess"/>
    <dgm:cxn modelId="{0F534267-94CB-41BC-8D68-1F436542EFAC}" type="presOf" srcId="{076F302E-BD8E-422A-AAE5-008233233197}" destId="{34959BAD-FB75-4A29-9CD9-2D9DF4180D12}" srcOrd="0" destOrd="0" presId="urn:microsoft.com/office/officeart/2008/layout/AscendingPictureAccentProcess"/>
    <dgm:cxn modelId="{5ADF5159-AA92-49D9-8F41-2087F8BF88A5}" srcId="{CA66D1D4-0E7F-4BD6-8370-3832393333D6}" destId="{C65BA42D-7425-4BDB-BB8A-32EF2187A239}" srcOrd="0" destOrd="0" parTransId="{2266DC69-6823-4D41-89AA-C431CD47548C}" sibTransId="{B9508B02-5D80-42C6-A1F8-8C6DFA24C3B6}"/>
    <dgm:cxn modelId="{4379B600-7B4B-4659-BEFC-0CCD0EEF6F4C}" type="presOf" srcId="{CA66D1D4-0E7F-4BD6-8370-3832393333D6}" destId="{FA11C0C5-6545-404F-81C0-C723F953DE0D}" srcOrd="0" destOrd="0" presId="urn:microsoft.com/office/officeart/2008/layout/AscendingPictureAccentProcess"/>
    <dgm:cxn modelId="{AB281A75-B7C5-4424-94AB-47C69D8042E4}" srcId="{CA66D1D4-0E7F-4BD6-8370-3832393333D6}" destId="{CC30AF4A-E8AA-4725-AF84-1FDF2868DFB6}" srcOrd="3" destOrd="0" parTransId="{3107DAF4-7911-474A-96A6-1AF235AE7070}" sibTransId="{076F302E-BD8E-422A-AAE5-008233233197}"/>
    <dgm:cxn modelId="{46A5D5D9-EB7D-4252-A2A2-EBA3A3033D6E}" type="presOf" srcId="{CC30AF4A-E8AA-4725-AF84-1FDF2868DFB6}" destId="{954FAE85-B168-4855-A61A-D2D46F9931BF}" srcOrd="0" destOrd="0" presId="urn:microsoft.com/office/officeart/2008/layout/AscendingPictureAccentProcess"/>
    <dgm:cxn modelId="{3536B449-2503-4482-A5DB-D1E1B081BB1D}" srcId="{CA66D1D4-0E7F-4BD6-8370-3832393333D6}" destId="{36499728-2D92-4CAF-83C5-EDF6CF84B9CC}" srcOrd="1" destOrd="0" parTransId="{F39484FC-8733-4B3F-96AE-9850EE391553}" sibTransId="{3BF83DC3-8518-4D2B-A0B5-CEB785D6C2A3}"/>
    <dgm:cxn modelId="{B6EEC89B-D07E-4D59-A844-1F968DC4C15D}" type="presOf" srcId="{C65BA42D-7425-4BDB-BB8A-32EF2187A239}" destId="{6BA594BB-E165-4026-9CE5-89413A2B3EA0}" srcOrd="0" destOrd="0" presId="urn:microsoft.com/office/officeart/2008/layout/AscendingPictureAccentProcess"/>
    <dgm:cxn modelId="{70310003-C37C-4FB3-BD5C-8A6B86F97617}" type="presOf" srcId="{3BF83DC3-8518-4D2B-A0B5-CEB785D6C2A3}" destId="{9CB8BB95-2CBC-47D7-9D67-4DDC15A2E2AE}" srcOrd="0" destOrd="0" presId="urn:microsoft.com/office/officeart/2008/layout/AscendingPictureAccentProcess"/>
    <dgm:cxn modelId="{14C787E8-EE56-4BD5-ACBA-CAB6FB7CC5AE}" srcId="{CA66D1D4-0E7F-4BD6-8370-3832393333D6}" destId="{09438EF1-E275-4056-ADD7-3D7CB90D0384}" srcOrd="2" destOrd="0" parTransId="{CE463DF1-EB70-49EC-997E-609AFCC3C27E}" sibTransId="{9432D61B-0F38-469A-BA1B-CE435C1CE48C}"/>
    <dgm:cxn modelId="{81952750-8E02-451B-8D54-257E6196FF84}" type="presOf" srcId="{B9508B02-5D80-42C6-A1F8-8C6DFA24C3B6}" destId="{83715AC9-3BBD-447E-AF23-5991A3E51BD3}" srcOrd="0" destOrd="0" presId="urn:microsoft.com/office/officeart/2008/layout/AscendingPictureAccentProcess"/>
    <dgm:cxn modelId="{026C022C-AA32-46CD-949C-FB8DAF7E512D}" type="presParOf" srcId="{FA11C0C5-6545-404F-81C0-C723F953DE0D}" destId="{F63C4E2B-4573-41C9-A83D-4977BA98B59C}" srcOrd="0" destOrd="0" presId="urn:microsoft.com/office/officeart/2008/layout/AscendingPictureAccentProcess"/>
    <dgm:cxn modelId="{AB72082B-948A-43B1-ABAC-D64A8DD3DFFA}" type="presParOf" srcId="{FA11C0C5-6545-404F-81C0-C723F953DE0D}" destId="{586CE4AD-B4F7-4DC2-B14C-422D0DB9507E}" srcOrd="1" destOrd="0" presId="urn:microsoft.com/office/officeart/2008/layout/AscendingPictureAccentProcess"/>
    <dgm:cxn modelId="{8CF6C19D-56C2-4E16-A8BC-5C916EF510A8}" type="presParOf" srcId="{FA11C0C5-6545-404F-81C0-C723F953DE0D}" destId="{35BEB9DF-4FB0-4665-8AAE-005CEF9B853E}" srcOrd="2" destOrd="0" presId="urn:microsoft.com/office/officeart/2008/layout/AscendingPictureAccentProcess"/>
    <dgm:cxn modelId="{59312539-5860-4D21-8B21-8FCC30DB4460}" type="presParOf" srcId="{FA11C0C5-6545-404F-81C0-C723F953DE0D}" destId="{A2D3DA67-C16C-45DD-9C4D-9F938CD4D2C1}" srcOrd="3" destOrd="0" presId="urn:microsoft.com/office/officeart/2008/layout/AscendingPictureAccentProcess"/>
    <dgm:cxn modelId="{E0E3CFD4-E989-4D19-9EFE-3E9A97D00994}" type="presParOf" srcId="{FA11C0C5-6545-404F-81C0-C723F953DE0D}" destId="{AC519EBC-AB27-450E-8784-44A27F98AD32}" srcOrd="4" destOrd="0" presId="urn:microsoft.com/office/officeart/2008/layout/AscendingPictureAccentProcess"/>
    <dgm:cxn modelId="{B547297C-B73F-447A-B971-9A16CA05C474}" type="presParOf" srcId="{FA11C0C5-6545-404F-81C0-C723F953DE0D}" destId="{9F47DBB2-A8EA-434A-BD0B-4956C2E33032}" srcOrd="5" destOrd="0" presId="urn:microsoft.com/office/officeart/2008/layout/AscendingPictureAccentProcess"/>
    <dgm:cxn modelId="{3A693F77-1980-46EB-924F-36269335D26A}" type="presParOf" srcId="{FA11C0C5-6545-404F-81C0-C723F953DE0D}" destId="{FC4A0690-F3FE-47D8-AC0C-8CA7AB6766C6}" srcOrd="6" destOrd="0" presId="urn:microsoft.com/office/officeart/2008/layout/AscendingPictureAccentProcess"/>
    <dgm:cxn modelId="{2ED5B11D-957A-4167-963F-A9A24224E262}" type="presParOf" srcId="{FA11C0C5-6545-404F-81C0-C723F953DE0D}" destId="{F3485E79-A2F8-447F-97B7-B6F176921158}" srcOrd="7" destOrd="0" presId="urn:microsoft.com/office/officeart/2008/layout/AscendingPictureAccentProcess"/>
    <dgm:cxn modelId="{06C91146-9F11-4869-9463-5570D281213C}" type="presParOf" srcId="{FA11C0C5-6545-404F-81C0-C723F953DE0D}" destId="{00F4E9AB-2418-4624-AAD8-CD363665CBA6}" srcOrd="8" destOrd="0" presId="urn:microsoft.com/office/officeart/2008/layout/AscendingPictureAccentProcess"/>
    <dgm:cxn modelId="{A6180F5B-6619-4313-AD4C-F099F9785F2E}" type="presParOf" srcId="{FA11C0C5-6545-404F-81C0-C723F953DE0D}" destId="{507714AB-637C-4287-9033-809252EAEA4E}" srcOrd="9" destOrd="0" presId="urn:microsoft.com/office/officeart/2008/layout/AscendingPictureAccentProcess"/>
    <dgm:cxn modelId="{09BF8ECE-1AF1-4D11-8114-64CF6742FCD6}" type="presParOf" srcId="{FA11C0C5-6545-404F-81C0-C723F953DE0D}" destId="{58A536EE-0AB9-4249-922F-A614ECCF90D4}" srcOrd="10" destOrd="0" presId="urn:microsoft.com/office/officeart/2008/layout/AscendingPictureAccentProcess"/>
    <dgm:cxn modelId="{38B26A2D-9893-430B-AA72-B5A399589B49}" type="presParOf" srcId="{FA11C0C5-6545-404F-81C0-C723F953DE0D}" destId="{5D8B00E9-53BF-4BE2-BEC9-DF2C81350441}" srcOrd="11" destOrd="0" presId="urn:microsoft.com/office/officeart/2008/layout/AscendingPictureAccentProcess"/>
    <dgm:cxn modelId="{357A7F96-2674-45A0-8105-AA58D85AD73C}" type="presParOf" srcId="{FA11C0C5-6545-404F-81C0-C723F953DE0D}" destId="{9544C0D7-93B9-42DD-9258-72ECF8A2C7D6}" srcOrd="12" destOrd="0" presId="urn:microsoft.com/office/officeart/2008/layout/AscendingPictureAccentProcess"/>
    <dgm:cxn modelId="{00E2EDF0-D0C9-449E-B178-639A5D909B73}" type="presParOf" srcId="{FA11C0C5-6545-404F-81C0-C723F953DE0D}" destId="{6BA594BB-E165-4026-9CE5-89413A2B3EA0}" srcOrd="13" destOrd="0" presId="urn:microsoft.com/office/officeart/2008/layout/AscendingPictureAccentProcess"/>
    <dgm:cxn modelId="{A7A78C73-6A5D-4AFA-8F40-65D81B38B424}" type="presParOf" srcId="{FA11C0C5-6545-404F-81C0-C723F953DE0D}" destId="{914B411E-F405-461E-94C1-B1CBE6871008}" srcOrd="14" destOrd="0" presId="urn:microsoft.com/office/officeart/2008/layout/AscendingPictureAccentProcess"/>
    <dgm:cxn modelId="{940E98EC-CAEA-4D23-820A-FD62C6015812}" type="presParOf" srcId="{914B411E-F405-461E-94C1-B1CBE6871008}" destId="{83715AC9-3BBD-447E-AF23-5991A3E51BD3}" srcOrd="0" destOrd="0" presId="urn:microsoft.com/office/officeart/2008/layout/AscendingPictureAccentProcess"/>
    <dgm:cxn modelId="{C78C3849-2731-4429-9630-CA3E152D2F23}" type="presParOf" srcId="{FA11C0C5-6545-404F-81C0-C723F953DE0D}" destId="{64A176F2-8E18-4192-967B-06B16315C5E7}" srcOrd="15" destOrd="0" presId="urn:microsoft.com/office/officeart/2008/layout/AscendingPictureAccentProcess"/>
    <dgm:cxn modelId="{45EBA7A5-3E89-42EF-81A5-64C5D4CA3783}" type="presParOf" srcId="{FA11C0C5-6545-404F-81C0-C723F953DE0D}" destId="{C43B57E7-35B9-42EB-8690-61A2690D4F68}" srcOrd="16" destOrd="0" presId="urn:microsoft.com/office/officeart/2008/layout/AscendingPictureAccentProcess"/>
    <dgm:cxn modelId="{44E68481-2C81-4330-BE04-E3FB3FB153FC}" type="presParOf" srcId="{C43B57E7-35B9-42EB-8690-61A2690D4F68}" destId="{9CB8BB95-2CBC-47D7-9D67-4DDC15A2E2AE}" srcOrd="0" destOrd="0" presId="urn:microsoft.com/office/officeart/2008/layout/AscendingPictureAccentProcess"/>
    <dgm:cxn modelId="{79C0B1B0-7BAF-4A1E-91A2-E08FCB3D37D8}" type="presParOf" srcId="{FA11C0C5-6545-404F-81C0-C723F953DE0D}" destId="{424D455D-3BE9-4C5B-AE26-315C66E370CB}" srcOrd="17" destOrd="0" presId="urn:microsoft.com/office/officeart/2008/layout/AscendingPictureAccentProcess"/>
    <dgm:cxn modelId="{78B92D60-3106-4489-8066-62FE2344A7F3}" type="presParOf" srcId="{FA11C0C5-6545-404F-81C0-C723F953DE0D}" destId="{171438C1-AA16-40C7-A09F-240BFB800076}" srcOrd="18" destOrd="0" presId="urn:microsoft.com/office/officeart/2008/layout/AscendingPictureAccentProcess"/>
    <dgm:cxn modelId="{B35011FA-B2EC-4333-BC02-035954652F87}" type="presParOf" srcId="{171438C1-AA16-40C7-A09F-240BFB800076}" destId="{06BF3C03-84D0-43A6-985F-A38C31ED20EA}" srcOrd="0" destOrd="0" presId="urn:microsoft.com/office/officeart/2008/layout/AscendingPictureAccentProcess"/>
    <dgm:cxn modelId="{7FFEDB04-EE57-41DB-8FC9-B0F333F5415A}" type="presParOf" srcId="{FA11C0C5-6545-404F-81C0-C723F953DE0D}" destId="{954FAE85-B168-4855-A61A-D2D46F9931BF}" srcOrd="19" destOrd="0" presId="urn:microsoft.com/office/officeart/2008/layout/AscendingPictureAccentProcess"/>
    <dgm:cxn modelId="{30F65B2A-11B9-4C59-B30E-C30E194DE3AC}" type="presParOf" srcId="{FA11C0C5-6545-404F-81C0-C723F953DE0D}" destId="{62E79AAC-3F74-4E26-B932-7EB29EC54B42}" srcOrd="20" destOrd="0" presId="urn:microsoft.com/office/officeart/2008/layout/AscendingPictureAccentProcess"/>
    <dgm:cxn modelId="{E2E20E55-FDF0-41C0-9F2D-D1E4D73230D6}" type="presParOf" srcId="{62E79AAC-3F74-4E26-B932-7EB29EC54B42}" destId="{34959BAD-FB75-4A29-9CD9-2D9DF4180D12}" srcOrd="0" destOrd="0" presId="urn:microsoft.com/office/officeart/2008/layout/AscendingPictureAccent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83E77E-0704-4DF7-8FF3-AC28292DDC7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B6BDC83-C6FA-4A5F-BD0F-D5BBED0DA5E8}">
      <dgm:prSet custT="1"/>
      <dgm:spPr>
        <a:solidFill>
          <a:schemeClr val="accent1">
            <a:lumMod val="50000"/>
          </a:schemeClr>
        </a:solidFill>
      </dgm:spPr>
      <dgm:t>
        <a:bodyPr/>
        <a:lstStyle/>
        <a:p>
          <a:pPr rtl="0"/>
          <a:r>
            <a:rPr lang="ru-RU" sz="1200" b="1" i="0" u="none" strike="noStrike" cap="none" dirty="0">
              <a:solidFill>
                <a:schemeClr val="bg1"/>
              </a:solidFill>
              <a:latin typeface="Montserrat"/>
              <a:ea typeface="Montserrat"/>
              <a:cs typeface="Montserrat"/>
            </a:rPr>
            <a:t>УРОКИ ВОЛОНТЕРСТВА В РАМКАХ АКЦИИ «ПОДЕЛИСЬ СВОИМ ЗНАНИЕМ»</a:t>
          </a:r>
        </a:p>
      </dgm:t>
    </dgm:pt>
    <dgm:pt modelId="{BDE3587C-9C55-4A30-8DFA-10BD3F5E15E9}" type="parTrans" cxnId="{3885E3D1-3BD1-4670-83A6-1C3BBAB50ED9}">
      <dgm:prSet/>
      <dgm:spPr/>
      <dgm:t>
        <a:bodyPr/>
        <a:lstStyle/>
        <a:p>
          <a:endParaRPr lang="ru-RU"/>
        </a:p>
      </dgm:t>
    </dgm:pt>
    <dgm:pt modelId="{54698FBC-4159-4043-9406-609F0DA2C002}" type="sibTrans" cxnId="{3885E3D1-3BD1-4670-83A6-1C3BBAB50ED9}">
      <dgm:prSet/>
      <dgm:spPr/>
      <dgm:t>
        <a:bodyPr/>
        <a:lstStyle/>
        <a:p>
          <a:endParaRPr lang="ru-RU"/>
        </a:p>
      </dgm:t>
    </dgm:pt>
    <dgm:pt modelId="{DFFCD584-BF57-4524-9E70-7F65F534F104}">
      <dgm:prSet custT="1"/>
      <dgm:spPr/>
      <dgm:t>
        <a:bodyPr/>
        <a:lstStyle/>
        <a:p>
          <a:pPr rtl="0"/>
          <a:r>
            <a:rPr lang="ru-RU" sz="1200" b="1" i="0" u="none" strike="noStrike" cap="none" dirty="0">
              <a:solidFill>
                <a:schemeClr val="bg1"/>
              </a:solidFill>
              <a:latin typeface="Montserrat"/>
              <a:ea typeface="Montserrat"/>
              <a:cs typeface="Montserrat"/>
            </a:rPr>
            <a:t>ПРОГРАММА ПОВЫШЕНИЯ КОМПЕТЕНЦИЙ ЛИДЕРОВ  «УПРАВЛЯЙ»</a:t>
          </a:r>
        </a:p>
      </dgm:t>
    </dgm:pt>
    <dgm:pt modelId="{A98D6FAC-7725-4486-9F40-C2D5F2F2F6D5}" type="parTrans" cxnId="{3E2C1B76-4811-4923-A221-807B9A352387}">
      <dgm:prSet/>
      <dgm:spPr/>
      <dgm:t>
        <a:bodyPr/>
        <a:lstStyle/>
        <a:p>
          <a:endParaRPr lang="ru-RU"/>
        </a:p>
      </dgm:t>
    </dgm:pt>
    <dgm:pt modelId="{9C1DD70D-0E12-4752-BE0E-B8C37E90059F}" type="sibTrans" cxnId="{3E2C1B76-4811-4923-A221-807B9A352387}">
      <dgm:prSet/>
      <dgm:spPr/>
      <dgm:t>
        <a:bodyPr/>
        <a:lstStyle/>
        <a:p>
          <a:endParaRPr lang="ru-RU"/>
        </a:p>
      </dgm:t>
    </dgm:pt>
    <dgm:pt modelId="{1F6A65BE-E8A6-4122-BD58-0D8888550A6E}">
      <dgm:prSet custT="1"/>
      <dgm:spPr>
        <a:solidFill>
          <a:schemeClr val="accent1">
            <a:lumMod val="50000"/>
          </a:schemeClr>
        </a:solidFill>
      </dgm:spPr>
      <dgm:t>
        <a:bodyPr/>
        <a:lstStyle/>
        <a:p>
          <a:pPr rtl="0"/>
          <a:r>
            <a:rPr lang="ru-RU" sz="1200" b="1" i="0" u="none" strike="noStrike" cap="none" dirty="0">
              <a:solidFill>
                <a:schemeClr val="bg1"/>
              </a:solidFill>
              <a:latin typeface="Montserrat"/>
              <a:ea typeface="Montserrat"/>
              <a:cs typeface="Montserrat"/>
            </a:rPr>
            <a:t>ЭКОМАРАФОН </a:t>
          </a:r>
        </a:p>
      </dgm:t>
    </dgm:pt>
    <dgm:pt modelId="{0012B30C-965B-43BC-89C3-5A94A0A39A2D}" type="parTrans" cxnId="{BC59ED71-92FB-4C8B-B8A1-431200B29B14}">
      <dgm:prSet/>
      <dgm:spPr/>
      <dgm:t>
        <a:bodyPr/>
        <a:lstStyle/>
        <a:p>
          <a:endParaRPr lang="ru-RU"/>
        </a:p>
      </dgm:t>
    </dgm:pt>
    <dgm:pt modelId="{C657E097-2FA4-483A-B812-6AD72C2A6E3B}" type="sibTrans" cxnId="{BC59ED71-92FB-4C8B-B8A1-431200B29B14}">
      <dgm:prSet/>
      <dgm:spPr/>
      <dgm:t>
        <a:bodyPr/>
        <a:lstStyle/>
        <a:p>
          <a:endParaRPr lang="ru-RU"/>
        </a:p>
      </dgm:t>
    </dgm:pt>
    <dgm:pt modelId="{F8913D28-792C-4BC3-A7CB-53B6F8F17B5D}">
      <dgm:prSet custT="1"/>
      <dgm:spPr/>
      <dgm:t>
        <a:bodyPr/>
        <a:lstStyle/>
        <a:p>
          <a:pPr rtl="0"/>
          <a:r>
            <a:rPr lang="ru-RU" sz="1200" b="1" i="0" u="none" strike="noStrike" cap="none" dirty="0">
              <a:solidFill>
                <a:schemeClr val="bg1"/>
              </a:solidFill>
              <a:latin typeface="Montserrat"/>
              <a:ea typeface="Montserrat"/>
              <a:cs typeface="Montserrat"/>
            </a:rPr>
            <a:t>УЧАСТИЕ В ГОРОДСКОЙ АКЦИИ</a:t>
          </a:r>
        </a:p>
        <a:p>
          <a:pPr rtl="0"/>
          <a:r>
            <a:rPr lang="ru-RU" sz="1200" b="1" i="0" u="none" strike="noStrike" cap="none" dirty="0">
              <a:solidFill>
                <a:schemeClr val="bg1"/>
              </a:solidFill>
              <a:latin typeface="Montserrat"/>
              <a:ea typeface="Montserrat"/>
              <a:cs typeface="Montserrat"/>
            </a:rPr>
            <a:t> «С ДОБРОМ К ПЛАНЕТЕ»</a:t>
          </a:r>
        </a:p>
      </dgm:t>
    </dgm:pt>
    <dgm:pt modelId="{EAB53A8A-C6B0-4816-B579-25DF03F0455A}" type="parTrans" cxnId="{D179B970-6F20-4D2D-9778-EA3C57C4A6B5}">
      <dgm:prSet/>
      <dgm:spPr/>
      <dgm:t>
        <a:bodyPr/>
        <a:lstStyle/>
        <a:p>
          <a:endParaRPr lang="ru-RU"/>
        </a:p>
      </dgm:t>
    </dgm:pt>
    <dgm:pt modelId="{5AF29E7F-F3AE-421F-A25F-A67B2AE64CF0}" type="sibTrans" cxnId="{D179B970-6F20-4D2D-9778-EA3C57C4A6B5}">
      <dgm:prSet/>
      <dgm:spPr/>
      <dgm:t>
        <a:bodyPr/>
        <a:lstStyle/>
        <a:p>
          <a:endParaRPr lang="ru-RU"/>
        </a:p>
      </dgm:t>
    </dgm:pt>
    <dgm:pt modelId="{D10E30CC-4957-4B6E-A9CF-2232482A9087}" type="pres">
      <dgm:prSet presAssocID="{A683E77E-0704-4DF7-8FF3-AC28292DDC74}" presName="linearFlow" presStyleCnt="0">
        <dgm:presLayoutVars>
          <dgm:dir/>
          <dgm:resizeHandles val="exact"/>
        </dgm:presLayoutVars>
      </dgm:prSet>
      <dgm:spPr/>
      <dgm:t>
        <a:bodyPr/>
        <a:lstStyle/>
        <a:p>
          <a:endParaRPr lang="ru-RU"/>
        </a:p>
      </dgm:t>
    </dgm:pt>
    <dgm:pt modelId="{0496864F-D55C-4721-ABF8-0380E9A86648}" type="pres">
      <dgm:prSet presAssocID="{3B6BDC83-C6FA-4A5F-BD0F-D5BBED0DA5E8}" presName="composite" presStyleCnt="0"/>
      <dgm:spPr/>
    </dgm:pt>
    <dgm:pt modelId="{B96332E6-8A65-4F5A-84F4-149BA4D88CE4}" type="pres">
      <dgm:prSet presAssocID="{3B6BDC83-C6FA-4A5F-BD0F-D5BBED0DA5E8}" presName="imgShp" presStyleLbl="fgImgPlace1" presStyleIdx="0" presStyleCnt="4"/>
      <dgm:spPr>
        <a:blipFill rotWithShape="1">
          <a:blip xmlns:r="http://schemas.openxmlformats.org/officeDocument/2006/relationships" r:embed="rId1"/>
          <a:stretch>
            <a:fillRect/>
          </a:stretch>
        </a:blipFill>
      </dgm:spPr>
    </dgm:pt>
    <dgm:pt modelId="{DBD4141E-CCB3-4CB1-8C47-25A6DE259633}" type="pres">
      <dgm:prSet presAssocID="{3B6BDC83-C6FA-4A5F-BD0F-D5BBED0DA5E8}" presName="txShp" presStyleLbl="node1" presStyleIdx="0" presStyleCnt="4">
        <dgm:presLayoutVars>
          <dgm:bulletEnabled val="1"/>
        </dgm:presLayoutVars>
      </dgm:prSet>
      <dgm:spPr/>
      <dgm:t>
        <a:bodyPr/>
        <a:lstStyle/>
        <a:p>
          <a:endParaRPr lang="ru-RU"/>
        </a:p>
      </dgm:t>
    </dgm:pt>
    <dgm:pt modelId="{51A9CA1E-D350-4424-819D-33331B7B35BF}" type="pres">
      <dgm:prSet presAssocID="{54698FBC-4159-4043-9406-609F0DA2C002}" presName="spacing" presStyleCnt="0"/>
      <dgm:spPr/>
    </dgm:pt>
    <dgm:pt modelId="{E9F68BA2-C371-457F-96FB-88632B51987C}" type="pres">
      <dgm:prSet presAssocID="{DFFCD584-BF57-4524-9E70-7F65F534F104}" presName="composite" presStyleCnt="0"/>
      <dgm:spPr/>
    </dgm:pt>
    <dgm:pt modelId="{965FE5E9-BD27-4B54-9929-7876E04D19C0}" type="pres">
      <dgm:prSet presAssocID="{DFFCD584-BF57-4524-9E70-7F65F534F104}" presName="imgShp" presStyleLbl="fgImgPlace1" presStyleIdx="1" presStyleCnt="4"/>
      <dgm:spPr>
        <a:blipFill rotWithShape="1">
          <a:blip xmlns:r="http://schemas.openxmlformats.org/officeDocument/2006/relationships" r:embed="rId1"/>
          <a:stretch>
            <a:fillRect/>
          </a:stretch>
        </a:blipFill>
      </dgm:spPr>
    </dgm:pt>
    <dgm:pt modelId="{CAD02FA5-BDB7-46B7-B190-EC2A3A137F76}" type="pres">
      <dgm:prSet presAssocID="{DFFCD584-BF57-4524-9E70-7F65F534F104}" presName="txShp" presStyleLbl="node1" presStyleIdx="1" presStyleCnt="4">
        <dgm:presLayoutVars>
          <dgm:bulletEnabled val="1"/>
        </dgm:presLayoutVars>
      </dgm:prSet>
      <dgm:spPr/>
      <dgm:t>
        <a:bodyPr/>
        <a:lstStyle/>
        <a:p>
          <a:endParaRPr lang="ru-RU"/>
        </a:p>
      </dgm:t>
    </dgm:pt>
    <dgm:pt modelId="{BD35AAE2-E921-4261-AD92-CEB38DDACA7A}" type="pres">
      <dgm:prSet presAssocID="{9C1DD70D-0E12-4752-BE0E-B8C37E90059F}" presName="spacing" presStyleCnt="0"/>
      <dgm:spPr/>
    </dgm:pt>
    <dgm:pt modelId="{7B58C04D-2BFD-4783-8B97-06F9BECD0431}" type="pres">
      <dgm:prSet presAssocID="{1F6A65BE-E8A6-4122-BD58-0D8888550A6E}" presName="composite" presStyleCnt="0"/>
      <dgm:spPr/>
    </dgm:pt>
    <dgm:pt modelId="{72F50D64-694B-4EA6-907E-8326B058701B}" type="pres">
      <dgm:prSet presAssocID="{1F6A65BE-E8A6-4122-BD58-0D8888550A6E}" presName="imgShp" presStyleLbl="fgImgPlace1" presStyleIdx="2" presStyleCnt="4"/>
      <dgm:spPr>
        <a:blipFill rotWithShape="1">
          <a:blip xmlns:r="http://schemas.openxmlformats.org/officeDocument/2006/relationships" r:embed="rId1"/>
          <a:stretch>
            <a:fillRect/>
          </a:stretch>
        </a:blipFill>
      </dgm:spPr>
    </dgm:pt>
    <dgm:pt modelId="{55996EFE-FB19-4B9A-984F-2081DE2230DC}" type="pres">
      <dgm:prSet presAssocID="{1F6A65BE-E8A6-4122-BD58-0D8888550A6E}" presName="txShp" presStyleLbl="node1" presStyleIdx="2" presStyleCnt="4">
        <dgm:presLayoutVars>
          <dgm:bulletEnabled val="1"/>
        </dgm:presLayoutVars>
      </dgm:prSet>
      <dgm:spPr/>
      <dgm:t>
        <a:bodyPr/>
        <a:lstStyle/>
        <a:p>
          <a:endParaRPr lang="ru-RU"/>
        </a:p>
      </dgm:t>
    </dgm:pt>
    <dgm:pt modelId="{73775560-E42D-4FEE-8405-3E2AC7E32FF3}" type="pres">
      <dgm:prSet presAssocID="{C657E097-2FA4-483A-B812-6AD72C2A6E3B}" presName="spacing" presStyleCnt="0"/>
      <dgm:spPr/>
    </dgm:pt>
    <dgm:pt modelId="{41C32EA3-21FD-4E1F-8CD7-196174EB672F}" type="pres">
      <dgm:prSet presAssocID="{F8913D28-792C-4BC3-A7CB-53B6F8F17B5D}" presName="composite" presStyleCnt="0"/>
      <dgm:spPr/>
    </dgm:pt>
    <dgm:pt modelId="{080BE960-AD20-42E6-A5A9-23033E2735D9}" type="pres">
      <dgm:prSet presAssocID="{F8913D28-792C-4BC3-A7CB-53B6F8F17B5D}" presName="imgShp" presStyleLbl="fgImgPlace1" presStyleIdx="3" presStyleCnt="4"/>
      <dgm:spPr>
        <a:blipFill rotWithShape="1">
          <a:blip xmlns:r="http://schemas.openxmlformats.org/officeDocument/2006/relationships" r:embed="rId1"/>
          <a:stretch>
            <a:fillRect/>
          </a:stretch>
        </a:blipFill>
      </dgm:spPr>
    </dgm:pt>
    <dgm:pt modelId="{F43DD38D-D017-4164-A3D2-DB5076138EDB}" type="pres">
      <dgm:prSet presAssocID="{F8913D28-792C-4BC3-A7CB-53B6F8F17B5D}" presName="txShp" presStyleLbl="node1" presStyleIdx="3" presStyleCnt="4">
        <dgm:presLayoutVars>
          <dgm:bulletEnabled val="1"/>
        </dgm:presLayoutVars>
      </dgm:prSet>
      <dgm:spPr/>
      <dgm:t>
        <a:bodyPr/>
        <a:lstStyle/>
        <a:p>
          <a:endParaRPr lang="ru-RU"/>
        </a:p>
      </dgm:t>
    </dgm:pt>
  </dgm:ptLst>
  <dgm:cxnLst>
    <dgm:cxn modelId="{BC59ED71-92FB-4C8B-B8A1-431200B29B14}" srcId="{A683E77E-0704-4DF7-8FF3-AC28292DDC74}" destId="{1F6A65BE-E8A6-4122-BD58-0D8888550A6E}" srcOrd="2" destOrd="0" parTransId="{0012B30C-965B-43BC-89C3-5A94A0A39A2D}" sibTransId="{C657E097-2FA4-483A-B812-6AD72C2A6E3B}"/>
    <dgm:cxn modelId="{3E2C1B76-4811-4923-A221-807B9A352387}" srcId="{A683E77E-0704-4DF7-8FF3-AC28292DDC74}" destId="{DFFCD584-BF57-4524-9E70-7F65F534F104}" srcOrd="1" destOrd="0" parTransId="{A98D6FAC-7725-4486-9F40-C2D5F2F2F6D5}" sibTransId="{9C1DD70D-0E12-4752-BE0E-B8C37E90059F}"/>
    <dgm:cxn modelId="{6C361847-D176-427E-9241-0B41A58BA835}" type="presOf" srcId="{1F6A65BE-E8A6-4122-BD58-0D8888550A6E}" destId="{55996EFE-FB19-4B9A-984F-2081DE2230DC}" srcOrd="0" destOrd="0" presId="urn:microsoft.com/office/officeart/2005/8/layout/vList3"/>
    <dgm:cxn modelId="{3885E3D1-3BD1-4670-83A6-1C3BBAB50ED9}" srcId="{A683E77E-0704-4DF7-8FF3-AC28292DDC74}" destId="{3B6BDC83-C6FA-4A5F-BD0F-D5BBED0DA5E8}" srcOrd="0" destOrd="0" parTransId="{BDE3587C-9C55-4A30-8DFA-10BD3F5E15E9}" sibTransId="{54698FBC-4159-4043-9406-609F0DA2C002}"/>
    <dgm:cxn modelId="{BCE226EA-FD79-4E5D-9B15-DB0FE4B20A6C}" type="presOf" srcId="{3B6BDC83-C6FA-4A5F-BD0F-D5BBED0DA5E8}" destId="{DBD4141E-CCB3-4CB1-8C47-25A6DE259633}" srcOrd="0" destOrd="0" presId="urn:microsoft.com/office/officeart/2005/8/layout/vList3"/>
    <dgm:cxn modelId="{1E244CD4-7815-40A0-A5F5-484560863DF5}" type="presOf" srcId="{A683E77E-0704-4DF7-8FF3-AC28292DDC74}" destId="{D10E30CC-4957-4B6E-A9CF-2232482A9087}" srcOrd="0" destOrd="0" presId="urn:microsoft.com/office/officeart/2005/8/layout/vList3"/>
    <dgm:cxn modelId="{C49E0E7E-07F6-48A1-A80F-EA158F7B026A}" type="presOf" srcId="{DFFCD584-BF57-4524-9E70-7F65F534F104}" destId="{CAD02FA5-BDB7-46B7-B190-EC2A3A137F76}" srcOrd="0" destOrd="0" presId="urn:microsoft.com/office/officeart/2005/8/layout/vList3"/>
    <dgm:cxn modelId="{383E9C55-2912-419D-B2E7-F641B5CE835A}" type="presOf" srcId="{F8913D28-792C-4BC3-A7CB-53B6F8F17B5D}" destId="{F43DD38D-D017-4164-A3D2-DB5076138EDB}" srcOrd="0" destOrd="0" presId="urn:microsoft.com/office/officeart/2005/8/layout/vList3"/>
    <dgm:cxn modelId="{D179B970-6F20-4D2D-9778-EA3C57C4A6B5}" srcId="{A683E77E-0704-4DF7-8FF3-AC28292DDC74}" destId="{F8913D28-792C-4BC3-A7CB-53B6F8F17B5D}" srcOrd="3" destOrd="0" parTransId="{EAB53A8A-C6B0-4816-B579-25DF03F0455A}" sibTransId="{5AF29E7F-F3AE-421F-A25F-A67B2AE64CF0}"/>
    <dgm:cxn modelId="{5842EA7C-5428-4699-9CD1-317BFD22BF17}" type="presParOf" srcId="{D10E30CC-4957-4B6E-A9CF-2232482A9087}" destId="{0496864F-D55C-4721-ABF8-0380E9A86648}" srcOrd="0" destOrd="0" presId="urn:microsoft.com/office/officeart/2005/8/layout/vList3"/>
    <dgm:cxn modelId="{51C2324A-215F-45D2-A6E1-1A6DB3719EA0}" type="presParOf" srcId="{0496864F-D55C-4721-ABF8-0380E9A86648}" destId="{B96332E6-8A65-4F5A-84F4-149BA4D88CE4}" srcOrd="0" destOrd="0" presId="urn:microsoft.com/office/officeart/2005/8/layout/vList3"/>
    <dgm:cxn modelId="{99A803AD-BB5E-465D-B644-290517BB8C0F}" type="presParOf" srcId="{0496864F-D55C-4721-ABF8-0380E9A86648}" destId="{DBD4141E-CCB3-4CB1-8C47-25A6DE259633}" srcOrd="1" destOrd="0" presId="urn:microsoft.com/office/officeart/2005/8/layout/vList3"/>
    <dgm:cxn modelId="{16151683-8A2E-4BF0-BEE7-3343DAE8FFC4}" type="presParOf" srcId="{D10E30CC-4957-4B6E-A9CF-2232482A9087}" destId="{51A9CA1E-D350-4424-819D-33331B7B35BF}" srcOrd="1" destOrd="0" presId="urn:microsoft.com/office/officeart/2005/8/layout/vList3"/>
    <dgm:cxn modelId="{54683F0D-2FDC-4A3F-BBC5-74245E55E31B}" type="presParOf" srcId="{D10E30CC-4957-4B6E-A9CF-2232482A9087}" destId="{E9F68BA2-C371-457F-96FB-88632B51987C}" srcOrd="2" destOrd="0" presId="urn:microsoft.com/office/officeart/2005/8/layout/vList3"/>
    <dgm:cxn modelId="{C76D5FDB-B091-4FA8-9DD8-3469BCB30690}" type="presParOf" srcId="{E9F68BA2-C371-457F-96FB-88632B51987C}" destId="{965FE5E9-BD27-4B54-9929-7876E04D19C0}" srcOrd="0" destOrd="0" presId="urn:microsoft.com/office/officeart/2005/8/layout/vList3"/>
    <dgm:cxn modelId="{D10BF123-AB32-4902-8D2D-1B44034E8CA1}" type="presParOf" srcId="{E9F68BA2-C371-457F-96FB-88632B51987C}" destId="{CAD02FA5-BDB7-46B7-B190-EC2A3A137F76}" srcOrd="1" destOrd="0" presId="urn:microsoft.com/office/officeart/2005/8/layout/vList3"/>
    <dgm:cxn modelId="{D3EA6DA8-44C7-48C0-83B1-71458D54EDA4}" type="presParOf" srcId="{D10E30CC-4957-4B6E-A9CF-2232482A9087}" destId="{BD35AAE2-E921-4261-AD92-CEB38DDACA7A}" srcOrd="3" destOrd="0" presId="urn:microsoft.com/office/officeart/2005/8/layout/vList3"/>
    <dgm:cxn modelId="{4CF3DA81-0EC5-470E-B0DB-5DD90DF64EE0}" type="presParOf" srcId="{D10E30CC-4957-4B6E-A9CF-2232482A9087}" destId="{7B58C04D-2BFD-4783-8B97-06F9BECD0431}" srcOrd="4" destOrd="0" presId="urn:microsoft.com/office/officeart/2005/8/layout/vList3"/>
    <dgm:cxn modelId="{3147A225-20BF-4C72-A703-307E7B30BC33}" type="presParOf" srcId="{7B58C04D-2BFD-4783-8B97-06F9BECD0431}" destId="{72F50D64-694B-4EA6-907E-8326B058701B}" srcOrd="0" destOrd="0" presId="urn:microsoft.com/office/officeart/2005/8/layout/vList3"/>
    <dgm:cxn modelId="{9B609515-EB35-487F-A8BB-E144B647B291}" type="presParOf" srcId="{7B58C04D-2BFD-4783-8B97-06F9BECD0431}" destId="{55996EFE-FB19-4B9A-984F-2081DE2230DC}" srcOrd="1" destOrd="0" presId="urn:microsoft.com/office/officeart/2005/8/layout/vList3"/>
    <dgm:cxn modelId="{77C844AC-E3FB-4D63-B02A-8875CA22BCA3}" type="presParOf" srcId="{D10E30CC-4957-4B6E-A9CF-2232482A9087}" destId="{73775560-E42D-4FEE-8405-3E2AC7E32FF3}" srcOrd="5" destOrd="0" presId="urn:microsoft.com/office/officeart/2005/8/layout/vList3"/>
    <dgm:cxn modelId="{CBFC1D45-300F-4ED8-A632-62C29F6AD960}" type="presParOf" srcId="{D10E30CC-4957-4B6E-A9CF-2232482A9087}" destId="{41C32EA3-21FD-4E1F-8CD7-196174EB672F}" srcOrd="6" destOrd="0" presId="urn:microsoft.com/office/officeart/2005/8/layout/vList3"/>
    <dgm:cxn modelId="{7AD16528-B3C8-4671-BE16-42E2CE4737BF}" type="presParOf" srcId="{41C32EA3-21FD-4E1F-8CD7-196174EB672F}" destId="{080BE960-AD20-42E6-A5A9-23033E2735D9}" srcOrd="0" destOrd="0" presId="urn:microsoft.com/office/officeart/2005/8/layout/vList3"/>
    <dgm:cxn modelId="{915BE6CF-E5DC-44DA-AE69-011122336DB6}" type="presParOf" srcId="{41C32EA3-21FD-4E1F-8CD7-196174EB672F}" destId="{F43DD38D-D017-4164-A3D2-DB5076138EDB}"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B2D3E7-C99B-49B2-9077-7CAEFD639A7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E60F2C87-F634-4720-8392-A84FBF738EB4}">
      <dgm:prSet/>
      <dgm:spPr>
        <a:solidFill>
          <a:srgbClr val="FF0000"/>
        </a:solidFill>
      </dgm:spPr>
      <dgm:t>
        <a:bodyPr/>
        <a:lstStyle/>
        <a:p>
          <a:pPr rtl="0"/>
          <a:r>
            <a:rPr lang="ru-RU" b="1" i="0" dirty="0"/>
            <a:t>ВОЛОНТЁРЫ ПОБЕДЫ</a:t>
          </a:r>
          <a:endParaRPr lang="ru-RU" b="1" dirty="0"/>
        </a:p>
      </dgm:t>
    </dgm:pt>
    <dgm:pt modelId="{38649851-D9D9-4CC9-845D-490A94CE0632}" type="parTrans" cxnId="{FF5EB78C-94C1-40D7-BB57-D9109D32FABC}">
      <dgm:prSet/>
      <dgm:spPr/>
      <dgm:t>
        <a:bodyPr/>
        <a:lstStyle/>
        <a:p>
          <a:endParaRPr lang="ru-RU" b="1"/>
        </a:p>
      </dgm:t>
    </dgm:pt>
    <dgm:pt modelId="{54DF8D1F-EFBE-4E46-8453-0817DDBC85AA}" type="sibTrans" cxnId="{FF5EB78C-94C1-40D7-BB57-D9109D32FABC}">
      <dgm:prSet/>
      <dgm:spPr/>
      <dgm:t>
        <a:bodyPr/>
        <a:lstStyle/>
        <a:p>
          <a:endParaRPr lang="ru-RU" b="1"/>
        </a:p>
      </dgm:t>
    </dgm:pt>
    <dgm:pt modelId="{195A0682-0260-4876-AA0B-612404A9D34D}">
      <dgm:prSet custT="1"/>
      <dgm:spPr>
        <a:solidFill>
          <a:schemeClr val="accent1">
            <a:lumMod val="50000"/>
          </a:schemeClr>
        </a:solidFill>
      </dgm:spPr>
      <dgm:t>
        <a:bodyPr/>
        <a:lstStyle/>
        <a:p>
          <a:pPr rtl="0"/>
          <a:r>
            <a:rPr lang="ru-RU" sz="1200" b="1" i="0" u="none" strike="noStrike" cap="none" dirty="0">
              <a:solidFill>
                <a:schemeClr val="bg1"/>
              </a:solidFill>
              <a:latin typeface="Montserrat"/>
              <a:ea typeface="Montserrat"/>
              <a:cs typeface="Montserrat"/>
              <a:sym typeface="Arial"/>
            </a:rPr>
            <a:t>ПОЗДРАВЛЕНИЕ ВЕТЕРАНОВ НА ДОМУ</a:t>
          </a:r>
        </a:p>
      </dgm:t>
    </dgm:pt>
    <dgm:pt modelId="{552A6DD6-492A-433E-8E48-DEFE7D639210}" type="parTrans" cxnId="{9957C89A-72F7-4532-9ACA-FCBCEFBAB314}">
      <dgm:prSet/>
      <dgm:spPr/>
      <dgm:t>
        <a:bodyPr/>
        <a:lstStyle/>
        <a:p>
          <a:endParaRPr lang="ru-RU" b="1"/>
        </a:p>
      </dgm:t>
    </dgm:pt>
    <dgm:pt modelId="{10AD983D-A55B-4ED0-AD53-F77A8AD8B200}" type="sibTrans" cxnId="{9957C89A-72F7-4532-9ACA-FCBCEFBAB314}">
      <dgm:prSet/>
      <dgm:spPr/>
      <dgm:t>
        <a:bodyPr/>
        <a:lstStyle/>
        <a:p>
          <a:endParaRPr lang="ru-RU" b="1"/>
        </a:p>
      </dgm:t>
    </dgm:pt>
    <dgm:pt modelId="{D564E733-2676-4984-BDDB-B98D3610C69C}">
      <dgm:prSet custT="1"/>
      <dgm:spPr/>
      <dgm:t>
        <a:bodyPr/>
        <a:lstStyle/>
        <a:p>
          <a:pPr rtl="0"/>
          <a:r>
            <a:rPr lang="ru-RU" sz="1200" b="1" i="0" u="none" strike="noStrike" cap="none" dirty="0">
              <a:solidFill>
                <a:schemeClr val="bg1"/>
              </a:solidFill>
              <a:latin typeface="Montserrat"/>
              <a:ea typeface="Montserrat"/>
              <a:cs typeface="Montserrat"/>
            </a:rPr>
            <a:t>УЧАСТИЕ В ОРГАНИЗАЦИИ ШКОЛЬНЫХ КОНЦЕРТОВ </a:t>
          </a:r>
        </a:p>
      </dgm:t>
    </dgm:pt>
    <dgm:pt modelId="{DEEBDE9C-0790-426E-BB68-5857F6CB9234}" type="parTrans" cxnId="{2AE3607A-DE18-4C75-AAB8-018B49FB54ED}">
      <dgm:prSet/>
      <dgm:spPr/>
      <dgm:t>
        <a:bodyPr/>
        <a:lstStyle/>
        <a:p>
          <a:endParaRPr lang="ru-RU" b="1"/>
        </a:p>
      </dgm:t>
    </dgm:pt>
    <dgm:pt modelId="{E80BF3FD-EAA1-4C26-BDD1-78CCA49B9744}" type="sibTrans" cxnId="{2AE3607A-DE18-4C75-AAB8-018B49FB54ED}">
      <dgm:prSet/>
      <dgm:spPr/>
      <dgm:t>
        <a:bodyPr/>
        <a:lstStyle/>
        <a:p>
          <a:endParaRPr lang="ru-RU" b="1"/>
        </a:p>
      </dgm:t>
    </dgm:pt>
    <dgm:pt modelId="{99C50CFE-5E09-4AEF-8354-74B57120117B}">
      <dgm:prSet custT="1"/>
      <dgm:spPr>
        <a:solidFill>
          <a:schemeClr val="accent1">
            <a:lumMod val="50000"/>
          </a:schemeClr>
        </a:solidFill>
      </dgm:spPr>
      <dgm:t>
        <a:bodyPr/>
        <a:lstStyle/>
        <a:p>
          <a:pPr rtl="0"/>
          <a:r>
            <a:rPr lang="ru-RU" sz="1200" b="1" i="0" u="none" strike="noStrike" cap="none" dirty="0">
              <a:solidFill>
                <a:schemeClr val="bg1"/>
              </a:solidFill>
              <a:latin typeface="Montserrat"/>
              <a:ea typeface="Montserrat"/>
              <a:cs typeface="Montserrat"/>
            </a:rPr>
            <a:t>УЧАСТИЕ В ПРОВЕДЕНИИ ПРИЁМА НОРМАТИВОВ ГТО</a:t>
          </a:r>
        </a:p>
      </dgm:t>
    </dgm:pt>
    <dgm:pt modelId="{6559A02B-988B-4110-80A1-AD2F6A68C57B}" type="parTrans" cxnId="{A730FCB2-72ED-4875-9E08-A157F0C85577}">
      <dgm:prSet/>
      <dgm:spPr/>
      <dgm:t>
        <a:bodyPr/>
        <a:lstStyle/>
        <a:p>
          <a:endParaRPr lang="ru-RU" b="1"/>
        </a:p>
      </dgm:t>
    </dgm:pt>
    <dgm:pt modelId="{4F950665-C06E-4A9B-899E-691A580D4259}" type="sibTrans" cxnId="{A730FCB2-72ED-4875-9E08-A157F0C85577}">
      <dgm:prSet/>
      <dgm:spPr/>
      <dgm:t>
        <a:bodyPr/>
        <a:lstStyle/>
        <a:p>
          <a:endParaRPr lang="ru-RU" b="1"/>
        </a:p>
      </dgm:t>
    </dgm:pt>
    <dgm:pt modelId="{AFC4849D-1707-4285-9AC9-C018155534F3}">
      <dgm:prSet custT="1"/>
      <dgm:spPr/>
      <dgm:t>
        <a:bodyPr/>
        <a:lstStyle/>
        <a:p>
          <a:pPr rtl="0"/>
          <a:r>
            <a:rPr lang="ru-RU" sz="1200" b="1" i="0" u="none" strike="noStrike" cap="none" dirty="0">
              <a:solidFill>
                <a:schemeClr val="bg1"/>
              </a:solidFill>
              <a:latin typeface="Montserrat"/>
              <a:ea typeface="Montserrat"/>
              <a:cs typeface="Montserrat"/>
            </a:rPr>
            <a:t>ДИКТАНТ ПОБЕДЫ</a:t>
          </a:r>
        </a:p>
      </dgm:t>
    </dgm:pt>
    <dgm:pt modelId="{65857B0D-63D6-49AC-9E2B-870E618DA8A2}" type="parTrans" cxnId="{3C716664-50AB-44BA-B953-12D1F94BB17A}">
      <dgm:prSet/>
      <dgm:spPr/>
      <dgm:t>
        <a:bodyPr/>
        <a:lstStyle/>
        <a:p>
          <a:endParaRPr lang="ru-RU"/>
        </a:p>
      </dgm:t>
    </dgm:pt>
    <dgm:pt modelId="{6590FF9F-408B-4E56-A8AB-BCC6B308B688}" type="sibTrans" cxnId="{3C716664-50AB-44BA-B953-12D1F94BB17A}">
      <dgm:prSet/>
      <dgm:spPr/>
      <dgm:t>
        <a:bodyPr/>
        <a:lstStyle/>
        <a:p>
          <a:endParaRPr lang="ru-RU"/>
        </a:p>
      </dgm:t>
    </dgm:pt>
    <dgm:pt modelId="{FC3B69AB-C5A0-47D3-BE0F-533F35DD6D35}" type="pres">
      <dgm:prSet presAssocID="{92B2D3E7-C99B-49B2-9077-7CAEFD639A7D}" presName="linearFlow" presStyleCnt="0">
        <dgm:presLayoutVars>
          <dgm:dir/>
          <dgm:resizeHandles val="exact"/>
        </dgm:presLayoutVars>
      </dgm:prSet>
      <dgm:spPr/>
      <dgm:t>
        <a:bodyPr/>
        <a:lstStyle/>
        <a:p>
          <a:endParaRPr lang="ru-RU"/>
        </a:p>
      </dgm:t>
    </dgm:pt>
    <dgm:pt modelId="{BF2E62F3-F39C-4B4C-B796-D74FCBD7B959}" type="pres">
      <dgm:prSet presAssocID="{E60F2C87-F634-4720-8392-A84FBF738EB4}" presName="composite" presStyleCnt="0"/>
      <dgm:spPr/>
    </dgm:pt>
    <dgm:pt modelId="{CB76EA1D-442C-4608-A00A-F231FA9FAB65}" type="pres">
      <dgm:prSet presAssocID="{E60F2C87-F634-4720-8392-A84FBF738EB4}" presName="imgShp" presStyleLbl="fgImgPlace1" presStyleIdx="0" presStyleCnt="5"/>
      <dgm:spPr>
        <a:blipFill rotWithShape="1">
          <a:blip xmlns:r="http://schemas.openxmlformats.org/officeDocument/2006/relationships" r:embed="rId1"/>
          <a:stretch>
            <a:fillRect/>
          </a:stretch>
        </a:blipFill>
      </dgm:spPr>
    </dgm:pt>
    <dgm:pt modelId="{C253CD58-20C1-4EF5-904D-83A701B31974}" type="pres">
      <dgm:prSet presAssocID="{E60F2C87-F634-4720-8392-A84FBF738EB4}" presName="txShp" presStyleLbl="node1" presStyleIdx="0" presStyleCnt="5">
        <dgm:presLayoutVars>
          <dgm:bulletEnabled val="1"/>
        </dgm:presLayoutVars>
      </dgm:prSet>
      <dgm:spPr/>
      <dgm:t>
        <a:bodyPr/>
        <a:lstStyle/>
        <a:p>
          <a:endParaRPr lang="ru-RU"/>
        </a:p>
      </dgm:t>
    </dgm:pt>
    <dgm:pt modelId="{B0959593-8DAB-45CB-BD79-C977D3A4814E}" type="pres">
      <dgm:prSet presAssocID="{54DF8D1F-EFBE-4E46-8453-0817DDBC85AA}" presName="spacing" presStyleCnt="0"/>
      <dgm:spPr/>
    </dgm:pt>
    <dgm:pt modelId="{6B7FFEFF-A4B5-4FC4-8AB7-8D9652887BA4}" type="pres">
      <dgm:prSet presAssocID="{195A0682-0260-4876-AA0B-612404A9D34D}" presName="composite" presStyleCnt="0"/>
      <dgm:spPr/>
    </dgm:pt>
    <dgm:pt modelId="{2C7C6A5D-8E71-4A0F-B152-53D7BD8EEE74}" type="pres">
      <dgm:prSet presAssocID="{195A0682-0260-4876-AA0B-612404A9D34D}" presName="imgShp" presStyleLbl="fgImgPlace1" presStyleIdx="1" presStyleCnt="5"/>
      <dgm:spPr>
        <a:blipFill rotWithShape="1">
          <a:blip xmlns:r="http://schemas.openxmlformats.org/officeDocument/2006/relationships" r:embed="rId1"/>
          <a:stretch>
            <a:fillRect/>
          </a:stretch>
        </a:blipFill>
      </dgm:spPr>
    </dgm:pt>
    <dgm:pt modelId="{7AD51E38-04E1-44A6-81CB-7EDCC4DF097D}" type="pres">
      <dgm:prSet presAssocID="{195A0682-0260-4876-AA0B-612404A9D34D}" presName="txShp" presStyleLbl="node1" presStyleIdx="1" presStyleCnt="5">
        <dgm:presLayoutVars>
          <dgm:bulletEnabled val="1"/>
        </dgm:presLayoutVars>
      </dgm:prSet>
      <dgm:spPr/>
      <dgm:t>
        <a:bodyPr/>
        <a:lstStyle/>
        <a:p>
          <a:endParaRPr lang="ru-RU"/>
        </a:p>
      </dgm:t>
    </dgm:pt>
    <dgm:pt modelId="{E8B3E0EF-F478-443E-AD67-7ED17888E50A}" type="pres">
      <dgm:prSet presAssocID="{10AD983D-A55B-4ED0-AD53-F77A8AD8B200}" presName="spacing" presStyleCnt="0"/>
      <dgm:spPr/>
    </dgm:pt>
    <dgm:pt modelId="{EB2309C3-5C39-497D-94F5-C8811A6834AC}" type="pres">
      <dgm:prSet presAssocID="{D564E733-2676-4984-BDDB-B98D3610C69C}" presName="composite" presStyleCnt="0"/>
      <dgm:spPr/>
    </dgm:pt>
    <dgm:pt modelId="{70F01405-D186-483D-BBBF-92F58AC065C0}" type="pres">
      <dgm:prSet presAssocID="{D564E733-2676-4984-BDDB-B98D3610C69C}" presName="imgShp" presStyleLbl="fgImgPlace1" presStyleIdx="2" presStyleCnt="5"/>
      <dgm:spPr>
        <a:blipFill rotWithShape="1">
          <a:blip xmlns:r="http://schemas.openxmlformats.org/officeDocument/2006/relationships" r:embed="rId1"/>
          <a:stretch>
            <a:fillRect/>
          </a:stretch>
        </a:blipFill>
      </dgm:spPr>
    </dgm:pt>
    <dgm:pt modelId="{ACCC7767-4CDA-4DED-A6F1-390CD07F6AA1}" type="pres">
      <dgm:prSet presAssocID="{D564E733-2676-4984-BDDB-B98D3610C69C}" presName="txShp" presStyleLbl="node1" presStyleIdx="2" presStyleCnt="5">
        <dgm:presLayoutVars>
          <dgm:bulletEnabled val="1"/>
        </dgm:presLayoutVars>
      </dgm:prSet>
      <dgm:spPr/>
      <dgm:t>
        <a:bodyPr/>
        <a:lstStyle/>
        <a:p>
          <a:endParaRPr lang="ru-RU"/>
        </a:p>
      </dgm:t>
    </dgm:pt>
    <dgm:pt modelId="{7B9E0914-AB82-494E-A73D-F2612BA55517}" type="pres">
      <dgm:prSet presAssocID="{E80BF3FD-EAA1-4C26-BDD1-78CCA49B9744}" presName="spacing" presStyleCnt="0"/>
      <dgm:spPr/>
    </dgm:pt>
    <dgm:pt modelId="{731CD252-C5F4-4000-BA62-636870399886}" type="pres">
      <dgm:prSet presAssocID="{99C50CFE-5E09-4AEF-8354-74B57120117B}" presName="composite" presStyleCnt="0"/>
      <dgm:spPr/>
    </dgm:pt>
    <dgm:pt modelId="{E4324A35-2D14-4B6E-902C-4206ACC9C557}" type="pres">
      <dgm:prSet presAssocID="{99C50CFE-5E09-4AEF-8354-74B57120117B}" presName="imgShp" presStyleLbl="fgImgPlace1" presStyleIdx="3" presStyleCnt="5"/>
      <dgm:spPr>
        <a:blipFill rotWithShape="1">
          <a:blip xmlns:r="http://schemas.openxmlformats.org/officeDocument/2006/relationships" r:embed="rId1"/>
          <a:stretch>
            <a:fillRect/>
          </a:stretch>
        </a:blipFill>
      </dgm:spPr>
    </dgm:pt>
    <dgm:pt modelId="{BB998BB3-DF40-41B3-BD8F-76864905B5B1}" type="pres">
      <dgm:prSet presAssocID="{99C50CFE-5E09-4AEF-8354-74B57120117B}" presName="txShp" presStyleLbl="node1" presStyleIdx="3" presStyleCnt="5">
        <dgm:presLayoutVars>
          <dgm:bulletEnabled val="1"/>
        </dgm:presLayoutVars>
      </dgm:prSet>
      <dgm:spPr/>
      <dgm:t>
        <a:bodyPr/>
        <a:lstStyle/>
        <a:p>
          <a:endParaRPr lang="ru-RU"/>
        </a:p>
      </dgm:t>
    </dgm:pt>
    <dgm:pt modelId="{61460B53-897A-4328-81F5-62CB7FC1993D}" type="pres">
      <dgm:prSet presAssocID="{4F950665-C06E-4A9B-899E-691A580D4259}" presName="spacing" presStyleCnt="0"/>
      <dgm:spPr/>
    </dgm:pt>
    <dgm:pt modelId="{09C39F0F-4E70-4341-BF00-791A7A9A545D}" type="pres">
      <dgm:prSet presAssocID="{AFC4849D-1707-4285-9AC9-C018155534F3}" presName="composite" presStyleCnt="0"/>
      <dgm:spPr/>
    </dgm:pt>
    <dgm:pt modelId="{F203AA23-1D1A-4BCA-9E97-56C78F9879A3}" type="pres">
      <dgm:prSet presAssocID="{AFC4849D-1707-4285-9AC9-C018155534F3}" presName="imgShp" presStyleLbl="fgImgPlace1" presStyleIdx="4" presStyleCnt="5"/>
      <dgm:spPr>
        <a:blipFill rotWithShape="1">
          <a:blip xmlns:r="http://schemas.openxmlformats.org/officeDocument/2006/relationships" r:embed="rId2"/>
          <a:stretch>
            <a:fillRect/>
          </a:stretch>
        </a:blipFill>
      </dgm:spPr>
    </dgm:pt>
    <dgm:pt modelId="{3B5DD5A8-F553-4E59-9496-488101E27DE7}" type="pres">
      <dgm:prSet presAssocID="{AFC4849D-1707-4285-9AC9-C018155534F3}" presName="txShp" presStyleLbl="node1" presStyleIdx="4" presStyleCnt="5" custLinFactNeighborX="-1891" custLinFactNeighborY="1395">
        <dgm:presLayoutVars>
          <dgm:bulletEnabled val="1"/>
        </dgm:presLayoutVars>
      </dgm:prSet>
      <dgm:spPr/>
      <dgm:t>
        <a:bodyPr/>
        <a:lstStyle/>
        <a:p>
          <a:endParaRPr lang="ru-RU"/>
        </a:p>
      </dgm:t>
    </dgm:pt>
  </dgm:ptLst>
  <dgm:cxnLst>
    <dgm:cxn modelId="{FF5EB78C-94C1-40D7-BB57-D9109D32FABC}" srcId="{92B2D3E7-C99B-49B2-9077-7CAEFD639A7D}" destId="{E60F2C87-F634-4720-8392-A84FBF738EB4}" srcOrd="0" destOrd="0" parTransId="{38649851-D9D9-4CC9-845D-490A94CE0632}" sibTransId="{54DF8D1F-EFBE-4E46-8453-0817DDBC85AA}"/>
    <dgm:cxn modelId="{0166A99F-5B70-46B2-B8E3-0E3E667A2367}" type="presOf" srcId="{D564E733-2676-4984-BDDB-B98D3610C69C}" destId="{ACCC7767-4CDA-4DED-A6F1-390CD07F6AA1}" srcOrd="0" destOrd="0" presId="urn:microsoft.com/office/officeart/2005/8/layout/vList3"/>
    <dgm:cxn modelId="{533F5141-75E7-4612-89B1-E34A0712893A}" type="presOf" srcId="{AFC4849D-1707-4285-9AC9-C018155534F3}" destId="{3B5DD5A8-F553-4E59-9496-488101E27DE7}" srcOrd="0" destOrd="0" presId="urn:microsoft.com/office/officeart/2005/8/layout/vList3"/>
    <dgm:cxn modelId="{D75F55F0-697C-4F66-87DB-CBE282FC2CF7}" type="presOf" srcId="{E60F2C87-F634-4720-8392-A84FBF738EB4}" destId="{C253CD58-20C1-4EF5-904D-83A701B31974}" srcOrd="0" destOrd="0" presId="urn:microsoft.com/office/officeart/2005/8/layout/vList3"/>
    <dgm:cxn modelId="{5922D2F4-E2E0-4996-BE3C-CA349C082697}" type="presOf" srcId="{92B2D3E7-C99B-49B2-9077-7CAEFD639A7D}" destId="{FC3B69AB-C5A0-47D3-BE0F-533F35DD6D35}" srcOrd="0" destOrd="0" presId="urn:microsoft.com/office/officeart/2005/8/layout/vList3"/>
    <dgm:cxn modelId="{DE04A70E-B48F-4BA3-8B3A-D346ED4BD8EA}" type="presOf" srcId="{99C50CFE-5E09-4AEF-8354-74B57120117B}" destId="{BB998BB3-DF40-41B3-BD8F-76864905B5B1}" srcOrd="0" destOrd="0" presId="urn:microsoft.com/office/officeart/2005/8/layout/vList3"/>
    <dgm:cxn modelId="{2AE3607A-DE18-4C75-AAB8-018B49FB54ED}" srcId="{92B2D3E7-C99B-49B2-9077-7CAEFD639A7D}" destId="{D564E733-2676-4984-BDDB-B98D3610C69C}" srcOrd="2" destOrd="0" parTransId="{DEEBDE9C-0790-426E-BB68-5857F6CB9234}" sibTransId="{E80BF3FD-EAA1-4C26-BDD1-78CCA49B9744}"/>
    <dgm:cxn modelId="{FCEEB655-94D8-4E79-AC42-8787A40D9816}" type="presOf" srcId="{195A0682-0260-4876-AA0B-612404A9D34D}" destId="{7AD51E38-04E1-44A6-81CB-7EDCC4DF097D}" srcOrd="0" destOrd="0" presId="urn:microsoft.com/office/officeart/2005/8/layout/vList3"/>
    <dgm:cxn modelId="{A730FCB2-72ED-4875-9E08-A157F0C85577}" srcId="{92B2D3E7-C99B-49B2-9077-7CAEFD639A7D}" destId="{99C50CFE-5E09-4AEF-8354-74B57120117B}" srcOrd="3" destOrd="0" parTransId="{6559A02B-988B-4110-80A1-AD2F6A68C57B}" sibTransId="{4F950665-C06E-4A9B-899E-691A580D4259}"/>
    <dgm:cxn modelId="{9957C89A-72F7-4532-9ACA-FCBCEFBAB314}" srcId="{92B2D3E7-C99B-49B2-9077-7CAEFD639A7D}" destId="{195A0682-0260-4876-AA0B-612404A9D34D}" srcOrd="1" destOrd="0" parTransId="{552A6DD6-492A-433E-8E48-DEFE7D639210}" sibTransId="{10AD983D-A55B-4ED0-AD53-F77A8AD8B200}"/>
    <dgm:cxn modelId="{3C716664-50AB-44BA-B953-12D1F94BB17A}" srcId="{92B2D3E7-C99B-49B2-9077-7CAEFD639A7D}" destId="{AFC4849D-1707-4285-9AC9-C018155534F3}" srcOrd="4" destOrd="0" parTransId="{65857B0D-63D6-49AC-9E2B-870E618DA8A2}" sibTransId="{6590FF9F-408B-4E56-A8AB-BCC6B308B688}"/>
    <dgm:cxn modelId="{11701A93-74ED-4D4F-8500-BD5EDD868F62}" type="presParOf" srcId="{FC3B69AB-C5A0-47D3-BE0F-533F35DD6D35}" destId="{BF2E62F3-F39C-4B4C-B796-D74FCBD7B959}" srcOrd="0" destOrd="0" presId="urn:microsoft.com/office/officeart/2005/8/layout/vList3"/>
    <dgm:cxn modelId="{B6776C4A-7A65-4509-97EF-4F37CD10325F}" type="presParOf" srcId="{BF2E62F3-F39C-4B4C-B796-D74FCBD7B959}" destId="{CB76EA1D-442C-4608-A00A-F231FA9FAB65}" srcOrd="0" destOrd="0" presId="urn:microsoft.com/office/officeart/2005/8/layout/vList3"/>
    <dgm:cxn modelId="{1342D63C-F18F-4137-BF51-B147BA264B3A}" type="presParOf" srcId="{BF2E62F3-F39C-4B4C-B796-D74FCBD7B959}" destId="{C253CD58-20C1-4EF5-904D-83A701B31974}" srcOrd="1" destOrd="0" presId="urn:microsoft.com/office/officeart/2005/8/layout/vList3"/>
    <dgm:cxn modelId="{EB20BA63-BFBE-4404-81BA-86AE4B213170}" type="presParOf" srcId="{FC3B69AB-C5A0-47D3-BE0F-533F35DD6D35}" destId="{B0959593-8DAB-45CB-BD79-C977D3A4814E}" srcOrd="1" destOrd="0" presId="urn:microsoft.com/office/officeart/2005/8/layout/vList3"/>
    <dgm:cxn modelId="{290C0ADC-B88A-4E8E-87F2-5BECEAE09910}" type="presParOf" srcId="{FC3B69AB-C5A0-47D3-BE0F-533F35DD6D35}" destId="{6B7FFEFF-A4B5-4FC4-8AB7-8D9652887BA4}" srcOrd="2" destOrd="0" presId="urn:microsoft.com/office/officeart/2005/8/layout/vList3"/>
    <dgm:cxn modelId="{FFC9DBB4-5ADD-4C06-8B62-B6006029BFD0}" type="presParOf" srcId="{6B7FFEFF-A4B5-4FC4-8AB7-8D9652887BA4}" destId="{2C7C6A5D-8E71-4A0F-B152-53D7BD8EEE74}" srcOrd="0" destOrd="0" presId="urn:microsoft.com/office/officeart/2005/8/layout/vList3"/>
    <dgm:cxn modelId="{C26F8208-4BBD-4320-80E7-F96E8FEDE941}" type="presParOf" srcId="{6B7FFEFF-A4B5-4FC4-8AB7-8D9652887BA4}" destId="{7AD51E38-04E1-44A6-81CB-7EDCC4DF097D}" srcOrd="1" destOrd="0" presId="urn:microsoft.com/office/officeart/2005/8/layout/vList3"/>
    <dgm:cxn modelId="{D11B8755-3B83-4D3B-AD9C-07779C1DB899}" type="presParOf" srcId="{FC3B69AB-C5A0-47D3-BE0F-533F35DD6D35}" destId="{E8B3E0EF-F478-443E-AD67-7ED17888E50A}" srcOrd="3" destOrd="0" presId="urn:microsoft.com/office/officeart/2005/8/layout/vList3"/>
    <dgm:cxn modelId="{AEDC694C-D6DB-4B07-87F4-2D8FFB82B85D}" type="presParOf" srcId="{FC3B69AB-C5A0-47D3-BE0F-533F35DD6D35}" destId="{EB2309C3-5C39-497D-94F5-C8811A6834AC}" srcOrd="4" destOrd="0" presId="urn:microsoft.com/office/officeart/2005/8/layout/vList3"/>
    <dgm:cxn modelId="{6BE647CD-1C4B-4CAB-8093-CA19989F9203}" type="presParOf" srcId="{EB2309C3-5C39-497D-94F5-C8811A6834AC}" destId="{70F01405-D186-483D-BBBF-92F58AC065C0}" srcOrd="0" destOrd="0" presId="urn:microsoft.com/office/officeart/2005/8/layout/vList3"/>
    <dgm:cxn modelId="{CA954A0E-92B5-4416-9666-EA9C7B22BF2B}" type="presParOf" srcId="{EB2309C3-5C39-497D-94F5-C8811A6834AC}" destId="{ACCC7767-4CDA-4DED-A6F1-390CD07F6AA1}" srcOrd="1" destOrd="0" presId="urn:microsoft.com/office/officeart/2005/8/layout/vList3"/>
    <dgm:cxn modelId="{867BBB8C-86CB-48EE-8945-D39E3E233200}" type="presParOf" srcId="{FC3B69AB-C5A0-47D3-BE0F-533F35DD6D35}" destId="{7B9E0914-AB82-494E-A73D-F2612BA55517}" srcOrd="5" destOrd="0" presId="urn:microsoft.com/office/officeart/2005/8/layout/vList3"/>
    <dgm:cxn modelId="{A306E111-0CED-464E-A47E-164DD69FDF68}" type="presParOf" srcId="{FC3B69AB-C5A0-47D3-BE0F-533F35DD6D35}" destId="{731CD252-C5F4-4000-BA62-636870399886}" srcOrd="6" destOrd="0" presId="urn:microsoft.com/office/officeart/2005/8/layout/vList3"/>
    <dgm:cxn modelId="{8C4E802A-F621-467D-86E8-C51E31ABB4D7}" type="presParOf" srcId="{731CD252-C5F4-4000-BA62-636870399886}" destId="{E4324A35-2D14-4B6E-902C-4206ACC9C557}" srcOrd="0" destOrd="0" presId="urn:microsoft.com/office/officeart/2005/8/layout/vList3"/>
    <dgm:cxn modelId="{2808728E-B56A-43BF-83DB-B165E835030B}" type="presParOf" srcId="{731CD252-C5F4-4000-BA62-636870399886}" destId="{BB998BB3-DF40-41B3-BD8F-76864905B5B1}" srcOrd="1" destOrd="0" presId="urn:microsoft.com/office/officeart/2005/8/layout/vList3"/>
    <dgm:cxn modelId="{AC938968-6EFB-48F1-BF56-D1C56618A1D5}" type="presParOf" srcId="{FC3B69AB-C5A0-47D3-BE0F-533F35DD6D35}" destId="{61460B53-897A-4328-81F5-62CB7FC1993D}" srcOrd="7" destOrd="0" presId="urn:microsoft.com/office/officeart/2005/8/layout/vList3"/>
    <dgm:cxn modelId="{B2F087D8-9FFF-4B2A-A56A-5F37E6CC0FF7}" type="presParOf" srcId="{FC3B69AB-C5A0-47D3-BE0F-533F35DD6D35}" destId="{09C39F0F-4E70-4341-BF00-791A7A9A545D}" srcOrd="8" destOrd="0" presId="urn:microsoft.com/office/officeart/2005/8/layout/vList3"/>
    <dgm:cxn modelId="{EFC7AC15-6205-4E3E-8AB0-34ADEC6090DD}" type="presParOf" srcId="{09C39F0F-4E70-4341-BF00-791A7A9A545D}" destId="{F203AA23-1D1A-4BCA-9E97-56C78F9879A3}" srcOrd="0" destOrd="0" presId="urn:microsoft.com/office/officeart/2005/8/layout/vList3"/>
    <dgm:cxn modelId="{C3696DB8-3752-41FD-8318-2A025D5D7608}" type="presParOf" srcId="{09C39F0F-4E70-4341-BF00-791A7A9A545D}" destId="{3B5DD5A8-F553-4E59-9496-488101E27DE7}" srcOrd="1" destOrd="0" presId="urn:microsoft.com/office/officeart/2005/8/layout/vList3"/>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7DF738-A606-4221-ADA0-874E0C4CC75A}"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ru-RU"/>
        </a:p>
      </dgm:t>
    </dgm:pt>
    <dgm:pt modelId="{11D8D179-5335-4C0C-A8FC-3C35C1A075FE}">
      <dgm:prSet custT="1"/>
      <dgm:spPr>
        <a:solidFill>
          <a:schemeClr val="accent1">
            <a:lumMod val="50000"/>
          </a:schemeClr>
        </a:solidFill>
      </dgm:spPr>
      <dgm:t>
        <a:bodyPr/>
        <a:lstStyle/>
        <a:p>
          <a:pPr rtl="0"/>
          <a:r>
            <a:rPr lang="ru-RU" sz="900" b="1" i="0" u="none" strike="noStrike" cap="none" dirty="0">
              <a:solidFill>
                <a:schemeClr val="bg1"/>
              </a:solidFill>
              <a:latin typeface="Montserrat"/>
              <a:ea typeface="Montserrat"/>
              <a:cs typeface="Montserrat"/>
            </a:rPr>
            <a:t>ПАРТНЁРСТВО С МОСВОЛОНТЁР</a:t>
          </a:r>
        </a:p>
      </dgm:t>
    </dgm:pt>
    <dgm:pt modelId="{3EC20C70-2612-4F0D-8383-CC8FEE94E97C}" type="parTrans" cxnId="{E8348468-2096-4D04-B760-4227C8DE1B47}">
      <dgm:prSet/>
      <dgm:spPr/>
      <dgm:t>
        <a:bodyPr/>
        <a:lstStyle/>
        <a:p>
          <a:endParaRPr lang="ru-RU"/>
        </a:p>
      </dgm:t>
    </dgm:pt>
    <dgm:pt modelId="{12AC18D9-1253-4318-8666-5201E5CC22EB}" type="sibTrans" cxnId="{E8348468-2096-4D04-B760-4227C8DE1B47}">
      <dgm:prSet/>
      <dgm:spPr/>
      <dgm:t>
        <a:bodyPr/>
        <a:lstStyle/>
        <a:p>
          <a:endParaRPr lang="ru-RU"/>
        </a:p>
      </dgm:t>
    </dgm:pt>
    <dgm:pt modelId="{4C815C91-0DEF-4CA1-ACD7-65337D8514C9}">
      <dgm:prSet custT="1"/>
      <dgm:spPr/>
      <dgm:t>
        <a:bodyPr/>
        <a:lstStyle/>
        <a:p>
          <a:pPr rtl="0"/>
          <a:r>
            <a:rPr lang="ru-RU" sz="900" b="1" i="0" u="none" strike="noStrike" cap="none" dirty="0">
              <a:solidFill>
                <a:schemeClr val="bg1"/>
              </a:solidFill>
              <a:latin typeface="Montserrat"/>
              <a:ea typeface="Montserrat"/>
              <a:cs typeface="Montserrat"/>
            </a:rPr>
            <a:t>ВЕРИФИКАЦИЯ НА ДОБРО.РУ</a:t>
          </a:r>
        </a:p>
      </dgm:t>
    </dgm:pt>
    <dgm:pt modelId="{9627A3FA-8B26-44A6-AAC8-3FB8BECB60B7}" type="parTrans" cxnId="{59FAB995-C47B-49AC-8F65-F408ADD3E2D6}">
      <dgm:prSet/>
      <dgm:spPr/>
      <dgm:t>
        <a:bodyPr/>
        <a:lstStyle/>
        <a:p>
          <a:endParaRPr lang="ru-RU"/>
        </a:p>
      </dgm:t>
    </dgm:pt>
    <dgm:pt modelId="{CDF9EE25-CA51-47A0-9A46-C206A1960F1A}" type="sibTrans" cxnId="{59FAB995-C47B-49AC-8F65-F408ADD3E2D6}">
      <dgm:prSet/>
      <dgm:spPr/>
      <dgm:t>
        <a:bodyPr/>
        <a:lstStyle/>
        <a:p>
          <a:endParaRPr lang="ru-RU"/>
        </a:p>
      </dgm:t>
    </dgm:pt>
    <dgm:pt modelId="{54C4B02B-6631-4A33-B86F-C226B6269282}">
      <dgm:prSet custT="1"/>
      <dgm:spPr/>
      <dgm:t>
        <a:bodyPr/>
        <a:lstStyle/>
        <a:p>
          <a:pPr rtl="0"/>
          <a:r>
            <a:rPr lang="ru-RU" sz="800" b="1" i="0" u="none" strike="noStrike" cap="none" dirty="0">
              <a:solidFill>
                <a:schemeClr val="bg1"/>
              </a:solidFill>
              <a:latin typeface="Montserrat"/>
              <a:ea typeface="Montserrat"/>
              <a:cs typeface="Montserrat"/>
            </a:rPr>
            <a:t>ОТВЕТСТВЕННОЕ</a:t>
          </a:r>
          <a:r>
            <a:rPr lang="ru-RU" sz="900" b="1" i="0" u="none" strike="noStrike" cap="none" dirty="0">
              <a:solidFill>
                <a:schemeClr val="bg1"/>
              </a:solidFill>
              <a:latin typeface="Montserrat"/>
              <a:ea typeface="Montserrat"/>
              <a:cs typeface="Montserrat"/>
            </a:rPr>
            <a:t> ЛИДЕРСТВО ОТ МЦВП</a:t>
          </a:r>
        </a:p>
      </dgm:t>
    </dgm:pt>
    <dgm:pt modelId="{6A085E74-FC80-4518-93D5-B545D61973FF}" type="parTrans" cxnId="{CD34C1B8-D63B-4AE3-B4F2-B5B98AEFD5C8}">
      <dgm:prSet/>
      <dgm:spPr/>
      <dgm:t>
        <a:bodyPr/>
        <a:lstStyle/>
        <a:p>
          <a:endParaRPr lang="ru-RU"/>
        </a:p>
      </dgm:t>
    </dgm:pt>
    <dgm:pt modelId="{08358028-E285-4CEE-B9A1-AAA3E50C12B3}" type="sibTrans" cxnId="{CD34C1B8-D63B-4AE3-B4F2-B5B98AEFD5C8}">
      <dgm:prSet/>
      <dgm:spPr/>
      <dgm:t>
        <a:bodyPr/>
        <a:lstStyle/>
        <a:p>
          <a:endParaRPr lang="ru-RU"/>
        </a:p>
      </dgm:t>
    </dgm:pt>
    <dgm:pt modelId="{2C49BFAC-B7FE-451E-A319-998EF091439F}">
      <dgm:prSet custT="1"/>
      <dgm:spPr>
        <a:solidFill>
          <a:schemeClr val="accent1">
            <a:lumMod val="50000"/>
          </a:schemeClr>
        </a:solidFill>
      </dgm:spPr>
      <dgm:t>
        <a:bodyPr/>
        <a:lstStyle/>
        <a:p>
          <a:pPr rtl="0"/>
          <a:r>
            <a:rPr lang="ru-RU" sz="900" b="1" i="0" u="none" strike="noStrike" cap="none" dirty="0">
              <a:solidFill>
                <a:schemeClr val="bg1"/>
              </a:solidFill>
              <a:latin typeface="Montserrat"/>
              <a:ea typeface="Montserrat"/>
              <a:cs typeface="Montserrat"/>
            </a:rPr>
            <a:t>ШКОЛА ВОЛОНТЁРА</a:t>
          </a:r>
        </a:p>
      </dgm:t>
    </dgm:pt>
    <dgm:pt modelId="{C64991C0-5F33-41C2-99A7-8DF9BDF9291C}" type="parTrans" cxnId="{39D127E0-22D2-40F2-8F99-B0662E23DFCF}">
      <dgm:prSet/>
      <dgm:spPr/>
      <dgm:t>
        <a:bodyPr/>
        <a:lstStyle/>
        <a:p>
          <a:endParaRPr lang="ru-RU"/>
        </a:p>
      </dgm:t>
    </dgm:pt>
    <dgm:pt modelId="{1422983F-72F1-4AFF-865C-079F7B53ED0F}" type="sibTrans" cxnId="{39D127E0-22D2-40F2-8F99-B0662E23DFCF}">
      <dgm:prSet/>
      <dgm:spPr/>
      <dgm:t>
        <a:bodyPr/>
        <a:lstStyle/>
        <a:p>
          <a:endParaRPr lang="ru-RU"/>
        </a:p>
      </dgm:t>
    </dgm:pt>
    <dgm:pt modelId="{16150A3F-B878-4906-A155-628200E63E89}" type="pres">
      <dgm:prSet presAssocID="{697DF738-A606-4221-ADA0-874E0C4CC75A}" presName="matrix" presStyleCnt="0">
        <dgm:presLayoutVars>
          <dgm:chMax val="1"/>
          <dgm:dir/>
          <dgm:resizeHandles val="exact"/>
        </dgm:presLayoutVars>
      </dgm:prSet>
      <dgm:spPr/>
      <dgm:t>
        <a:bodyPr/>
        <a:lstStyle/>
        <a:p>
          <a:endParaRPr lang="ru-RU"/>
        </a:p>
      </dgm:t>
    </dgm:pt>
    <dgm:pt modelId="{38D12620-DC12-44F7-8BD4-F7172A9F5AB9}" type="pres">
      <dgm:prSet presAssocID="{697DF738-A606-4221-ADA0-874E0C4CC75A}" presName="diamond" presStyleLbl="bgShp" presStyleIdx="0" presStyleCnt="1"/>
      <dgm:spPr/>
    </dgm:pt>
    <dgm:pt modelId="{F89AB43A-C947-4BEF-B1E7-86EF4DE2B0EB}" type="pres">
      <dgm:prSet presAssocID="{697DF738-A606-4221-ADA0-874E0C4CC75A}" presName="quad1" presStyleLbl="node1" presStyleIdx="0" presStyleCnt="4">
        <dgm:presLayoutVars>
          <dgm:chMax val="0"/>
          <dgm:chPref val="0"/>
          <dgm:bulletEnabled val="1"/>
        </dgm:presLayoutVars>
      </dgm:prSet>
      <dgm:spPr/>
      <dgm:t>
        <a:bodyPr/>
        <a:lstStyle/>
        <a:p>
          <a:endParaRPr lang="ru-RU"/>
        </a:p>
      </dgm:t>
    </dgm:pt>
    <dgm:pt modelId="{ADBF9268-C1C3-4314-AC94-74FEC23224D8}" type="pres">
      <dgm:prSet presAssocID="{697DF738-A606-4221-ADA0-874E0C4CC75A}" presName="quad2" presStyleLbl="node1" presStyleIdx="1" presStyleCnt="4">
        <dgm:presLayoutVars>
          <dgm:chMax val="0"/>
          <dgm:chPref val="0"/>
          <dgm:bulletEnabled val="1"/>
        </dgm:presLayoutVars>
      </dgm:prSet>
      <dgm:spPr/>
      <dgm:t>
        <a:bodyPr/>
        <a:lstStyle/>
        <a:p>
          <a:endParaRPr lang="ru-RU"/>
        </a:p>
      </dgm:t>
    </dgm:pt>
    <dgm:pt modelId="{15D81FD2-57DB-4650-B3AD-5168FB859C77}" type="pres">
      <dgm:prSet presAssocID="{697DF738-A606-4221-ADA0-874E0C4CC75A}" presName="quad3" presStyleLbl="node1" presStyleIdx="2" presStyleCnt="4">
        <dgm:presLayoutVars>
          <dgm:chMax val="0"/>
          <dgm:chPref val="0"/>
          <dgm:bulletEnabled val="1"/>
        </dgm:presLayoutVars>
      </dgm:prSet>
      <dgm:spPr/>
      <dgm:t>
        <a:bodyPr/>
        <a:lstStyle/>
        <a:p>
          <a:endParaRPr lang="ru-RU"/>
        </a:p>
      </dgm:t>
    </dgm:pt>
    <dgm:pt modelId="{E8953600-41C6-4327-BC17-75FA3733C319}" type="pres">
      <dgm:prSet presAssocID="{697DF738-A606-4221-ADA0-874E0C4CC75A}" presName="quad4" presStyleLbl="node1" presStyleIdx="3" presStyleCnt="4">
        <dgm:presLayoutVars>
          <dgm:chMax val="0"/>
          <dgm:chPref val="0"/>
          <dgm:bulletEnabled val="1"/>
        </dgm:presLayoutVars>
      </dgm:prSet>
      <dgm:spPr/>
      <dgm:t>
        <a:bodyPr/>
        <a:lstStyle/>
        <a:p>
          <a:endParaRPr lang="ru-RU"/>
        </a:p>
      </dgm:t>
    </dgm:pt>
  </dgm:ptLst>
  <dgm:cxnLst>
    <dgm:cxn modelId="{DB69261D-AA7F-4DAC-B03B-D474A18471C9}" type="presOf" srcId="{697DF738-A606-4221-ADA0-874E0C4CC75A}" destId="{16150A3F-B878-4906-A155-628200E63E89}" srcOrd="0" destOrd="0" presId="urn:microsoft.com/office/officeart/2005/8/layout/matrix3"/>
    <dgm:cxn modelId="{59FAB995-C47B-49AC-8F65-F408ADD3E2D6}" srcId="{697DF738-A606-4221-ADA0-874E0C4CC75A}" destId="{4C815C91-0DEF-4CA1-ACD7-65337D8514C9}" srcOrd="1" destOrd="0" parTransId="{9627A3FA-8B26-44A6-AAC8-3FB8BECB60B7}" sibTransId="{CDF9EE25-CA51-47A0-9A46-C206A1960F1A}"/>
    <dgm:cxn modelId="{20C6DF36-22C8-47E4-B85B-849EE0FAC0AB}" type="presOf" srcId="{4C815C91-0DEF-4CA1-ACD7-65337D8514C9}" destId="{ADBF9268-C1C3-4314-AC94-74FEC23224D8}" srcOrd="0" destOrd="0" presId="urn:microsoft.com/office/officeart/2005/8/layout/matrix3"/>
    <dgm:cxn modelId="{C5A3E31D-262B-497E-A1DE-0FD4D546AA02}" type="presOf" srcId="{11D8D179-5335-4C0C-A8FC-3C35C1A075FE}" destId="{F89AB43A-C947-4BEF-B1E7-86EF4DE2B0EB}" srcOrd="0" destOrd="0" presId="urn:microsoft.com/office/officeart/2005/8/layout/matrix3"/>
    <dgm:cxn modelId="{CD34C1B8-D63B-4AE3-B4F2-B5B98AEFD5C8}" srcId="{697DF738-A606-4221-ADA0-874E0C4CC75A}" destId="{54C4B02B-6631-4A33-B86F-C226B6269282}" srcOrd="2" destOrd="0" parTransId="{6A085E74-FC80-4518-93D5-B545D61973FF}" sibTransId="{08358028-E285-4CEE-B9A1-AAA3E50C12B3}"/>
    <dgm:cxn modelId="{F135F90B-1144-4858-80D4-70A5C74CE5E0}" type="presOf" srcId="{54C4B02B-6631-4A33-B86F-C226B6269282}" destId="{15D81FD2-57DB-4650-B3AD-5168FB859C77}" srcOrd="0" destOrd="0" presId="urn:microsoft.com/office/officeart/2005/8/layout/matrix3"/>
    <dgm:cxn modelId="{39D127E0-22D2-40F2-8F99-B0662E23DFCF}" srcId="{697DF738-A606-4221-ADA0-874E0C4CC75A}" destId="{2C49BFAC-B7FE-451E-A319-998EF091439F}" srcOrd="3" destOrd="0" parTransId="{C64991C0-5F33-41C2-99A7-8DF9BDF9291C}" sibTransId="{1422983F-72F1-4AFF-865C-079F7B53ED0F}"/>
    <dgm:cxn modelId="{E8348468-2096-4D04-B760-4227C8DE1B47}" srcId="{697DF738-A606-4221-ADA0-874E0C4CC75A}" destId="{11D8D179-5335-4C0C-A8FC-3C35C1A075FE}" srcOrd="0" destOrd="0" parTransId="{3EC20C70-2612-4F0D-8383-CC8FEE94E97C}" sibTransId="{12AC18D9-1253-4318-8666-5201E5CC22EB}"/>
    <dgm:cxn modelId="{72F49636-DA5A-43C2-B730-FD52A7852F8D}" type="presOf" srcId="{2C49BFAC-B7FE-451E-A319-998EF091439F}" destId="{E8953600-41C6-4327-BC17-75FA3733C319}" srcOrd="0" destOrd="0" presId="urn:microsoft.com/office/officeart/2005/8/layout/matrix3"/>
    <dgm:cxn modelId="{C7089C7D-0C10-46D3-BED3-48B88765306D}" type="presParOf" srcId="{16150A3F-B878-4906-A155-628200E63E89}" destId="{38D12620-DC12-44F7-8BD4-F7172A9F5AB9}" srcOrd="0" destOrd="0" presId="urn:microsoft.com/office/officeart/2005/8/layout/matrix3"/>
    <dgm:cxn modelId="{E07175E4-7AFC-447B-9E07-2CBD3EA0BE28}" type="presParOf" srcId="{16150A3F-B878-4906-A155-628200E63E89}" destId="{F89AB43A-C947-4BEF-B1E7-86EF4DE2B0EB}" srcOrd="1" destOrd="0" presId="urn:microsoft.com/office/officeart/2005/8/layout/matrix3"/>
    <dgm:cxn modelId="{029FC34C-F059-44F7-ADC4-6CB56744CB12}" type="presParOf" srcId="{16150A3F-B878-4906-A155-628200E63E89}" destId="{ADBF9268-C1C3-4314-AC94-74FEC23224D8}" srcOrd="2" destOrd="0" presId="urn:microsoft.com/office/officeart/2005/8/layout/matrix3"/>
    <dgm:cxn modelId="{4D676546-3E79-4061-B113-13284D7B664E}" type="presParOf" srcId="{16150A3F-B878-4906-A155-628200E63E89}" destId="{15D81FD2-57DB-4650-B3AD-5168FB859C77}" srcOrd="3" destOrd="0" presId="urn:microsoft.com/office/officeart/2005/8/layout/matrix3"/>
    <dgm:cxn modelId="{0E43D2EA-6A2A-4B72-B1AF-0C3B3B742E35}" type="presParOf" srcId="{16150A3F-B878-4906-A155-628200E63E89}" destId="{E8953600-41C6-4327-BC17-75FA3733C319}" srcOrd="4" destOrd="0" presId="urn:microsoft.com/office/officeart/2005/8/layout/matrix3"/>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698015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9246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e67eb8653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e67eb8653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8247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e67eb8653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e67eb8653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7320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e02b3d51b5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e02b3d51b5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4627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e67eb8653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1e67eb8653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2192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91FDE44-3196-498E-A603-8183451638D1}" type="slidenum">
              <a:rPr lang="ru-RU" smtClean="0"/>
              <a:t>14</a:t>
            </a:fld>
            <a:endParaRPr lang="ru-RU" dirty="0"/>
          </a:p>
        </p:txBody>
      </p:sp>
    </p:spTree>
    <p:extLst>
      <p:ext uri="{BB962C8B-B14F-4D97-AF65-F5344CB8AC3E}">
        <p14:creationId xmlns:p14="http://schemas.microsoft.com/office/powerpoint/2010/main" val="171789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91FDE44-3196-498E-A603-8183451638D1}" type="slidenum">
              <a:rPr lang="ru-RU" smtClean="0"/>
              <a:t>15</a:t>
            </a:fld>
            <a:endParaRPr lang="ru-RU" dirty="0"/>
          </a:p>
        </p:txBody>
      </p:sp>
    </p:spTree>
    <p:extLst>
      <p:ext uri="{BB962C8B-B14F-4D97-AF65-F5344CB8AC3E}">
        <p14:creationId xmlns:p14="http://schemas.microsoft.com/office/powerpoint/2010/main" val="1912388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4177033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xmlns="" id="{8A16DA6B-185F-344F-5878-0B5A8CA7B93B}"/>
            </a:ext>
          </a:extLst>
        </p:cNvPr>
        <p:cNvGrpSpPr/>
        <p:nvPr/>
      </p:nvGrpSpPr>
      <p:grpSpPr>
        <a:xfrm>
          <a:off x="0" y="0"/>
          <a:ext cx="0" cy="0"/>
          <a:chOff x="0" y="0"/>
          <a:chExt cx="0" cy="0"/>
        </a:xfrm>
      </p:grpSpPr>
      <p:sp>
        <p:nvSpPr>
          <p:cNvPr id="371" name="Google Shape;371;g1e67eb86530_0_27:notes">
            <a:extLst>
              <a:ext uri="{FF2B5EF4-FFF2-40B4-BE49-F238E27FC236}">
                <a16:creationId xmlns:a16="http://schemas.microsoft.com/office/drawing/2014/main" xmlns="" id="{47EB8C2D-9A5F-2736-A8AF-0E60B1C11A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e67eb86530_0_27:notes">
            <a:extLst>
              <a:ext uri="{FF2B5EF4-FFF2-40B4-BE49-F238E27FC236}">
                <a16:creationId xmlns:a16="http://schemas.microsoft.com/office/drawing/2014/main" xmlns="" id="{37453438-43DF-C725-4079-AD2BB92460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15774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e02b3d51b5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e02b3d51b5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085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e02b3d51b5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e02b3d51b5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8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e02b3d51b5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e02b3d51b5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63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fb256b3d0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fb256b3d0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3446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e02b3d51b5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e02b3d51b5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213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e02b3d51b5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e02b3d51b5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69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e67eb8653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e67eb8653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32120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e67eb8653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e67eb8653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41811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685800">
              <a:buClrTx/>
            </a:pPr>
            <a:fld id="{056BA182-75CF-448C-A1C9-F5E983448977}" type="datetimeFigureOut">
              <a:rPr lang="ru-RU" kern="1200" smtClean="0">
                <a:solidFill>
                  <a:prstClr val="black">
                    <a:tint val="75000"/>
                  </a:prstClr>
                </a:solidFill>
                <a:latin typeface="Calibri" panose="020F0502020204030204"/>
                <a:ea typeface="+mn-ea"/>
                <a:cs typeface="+mn-cs"/>
              </a:rPr>
              <a:pPr defTabSz="685800">
                <a:buClrTx/>
              </a:pPr>
              <a:t>12.03.2025</a:t>
            </a:fld>
            <a:endParaRPr lang="ru-RU" kern="1200" dirty="0">
              <a:solidFill>
                <a:prstClr val="black">
                  <a:tint val="75000"/>
                </a:prstClr>
              </a:solidFill>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defTabSz="685800">
              <a:buClrTx/>
            </a:pPr>
            <a:endParaRPr lang="ru-RU" kern="1200" dirty="0">
              <a:solidFill>
                <a:prstClr val="black">
                  <a:tint val="75000"/>
                </a:prstClr>
              </a:solidFill>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defTabSz="685800">
              <a:buClrTx/>
            </a:pPr>
            <a:fld id="{6DBBAAFF-5DA9-4695-8650-3AC011808BA9}" type="slidenum">
              <a:rPr lang="ru-RU" kern="1200" smtClean="0">
                <a:solidFill>
                  <a:prstClr val="black">
                    <a:tint val="75000"/>
                  </a:prstClr>
                </a:solidFill>
                <a:latin typeface="Calibri" panose="020F0502020204030204"/>
                <a:ea typeface="+mn-ea"/>
                <a:cs typeface="+mn-cs"/>
              </a:rPr>
              <a:pPr defTabSz="685800">
                <a:buClrTx/>
              </a:pPr>
              <a:t>‹#›</a:t>
            </a:fld>
            <a:endParaRPr lang="ru-RU" kern="1200" dirty="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121494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4C0D0694-D12B-4775-B1F1-AC3116FA112D}"/>
              </a:ext>
            </a:extLst>
          </p:cNvPr>
          <p:cNvSpPr/>
          <p:nvPr userDrawn="1"/>
        </p:nvSpPr>
        <p:spPr>
          <a:xfrm rot="10800000" flipH="1">
            <a:off x="8423856" y="0"/>
            <a:ext cx="717713" cy="5143500"/>
          </a:xfrm>
          <a:prstGeom prst="rect">
            <a:avLst/>
          </a:prstGeom>
          <a:gradFill>
            <a:gsLst>
              <a:gs pos="82000">
                <a:srgbClr val="1B3281"/>
              </a:gs>
              <a:gs pos="6000">
                <a:srgbClr val="0072B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Рисунок 6" descr="Изображение выглядит как книга, текст&#10;&#10;Автоматически созданное описание">
            <a:extLst>
              <a:ext uri="{FF2B5EF4-FFF2-40B4-BE49-F238E27FC236}">
                <a16:creationId xmlns:a16="http://schemas.microsoft.com/office/drawing/2014/main" xmlns="" id="{4D42D58B-1A3F-4F9E-AC76-17F6671CB1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7780" y="114300"/>
            <a:ext cx="529865" cy="614518"/>
          </a:xfrm>
          <a:prstGeom prst="rect">
            <a:avLst/>
          </a:prstGeom>
        </p:spPr>
      </p:pic>
      <p:sp>
        <p:nvSpPr>
          <p:cNvPr id="8" name="Номер слайда 1">
            <a:extLst>
              <a:ext uri="{FF2B5EF4-FFF2-40B4-BE49-F238E27FC236}">
                <a16:creationId xmlns:a16="http://schemas.microsoft.com/office/drawing/2014/main" xmlns="" id="{44E4AA84-4D85-4FAD-BEF9-1BFB674B7C77}"/>
              </a:ext>
            </a:extLst>
          </p:cNvPr>
          <p:cNvSpPr txBox="1">
            <a:spLocks/>
          </p:cNvSpPr>
          <p:nvPr userDrawn="1"/>
        </p:nvSpPr>
        <p:spPr>
          <a:xfrm>
            <a:off x="8518718" y="4815492"/>
            <a:ext cx="551854" cy="282289"/>
          </a:xfrm>
          <a:prstGeom prst="rect">
            <a:avLst/>
          </a:prstGeom>
        </p:spPr>
        <p:txBody>
          <a:bodyPr vert="horz" lIns="68580" tIns="34290" rIns="68580" bIns="3429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3429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9" name="Прямая соединительная линия 8">
            <a:extLst>
              <a:ext uri="{FF2B5EF4-FFF2-40B4-BE49-F238E27FC236}">
                <a16:creationId xmlns:a16="http://schemas.microsoft.com/office/drawing/2014/main" xmlns="" id="{DFCBAD97-65E4-43C9-84A2-90326F2BBDA2}"/>
              </a:ext>
            </a:extLst>
          </p:cNvPr>
          <p:cNvCxnSpPr/>
          <p:nvPr userDrawn="1"/>
        </p:nvCxnSpPr>
        <p:spPr>
          <a:xfrm>
            <a:off x="0" y="838200"/>
            <a:ext cx="1393372" cy="0"/>
          </a:xfrm>
          <a:prstGeom prst="line">
            <a:avLst/>
          </a:prstGeom>
          <a:ln w="76200">
            <a:solidFill>
              <a:srgbClr val="0072B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205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image" Target="../media/image7.jpeg"/><Relationship Id="rId5" Type="http://schemas.openxmlformats.org/officeDocument/2006/relationships/diagramQuickStyle" Target="../diagrams/quickStyle1.xml"/><Relationship Id="rId10" Type="http://schemas.openxmlformats.org/officeDocument/2006/relationships/image" Target="../media/image4.jpg"/><Relationship Id="rId4" Type="http://schemas.openxmlformats.org/officeDocument/2006/relationships/diagramLayout" Target="../diagrams/layout1.xml"/><Relationship Id="rId9" Type="http://schemas.openxmlformats.org/officeDocument/2006/relationships/image" Target="../media/image3.jpg"/><Relationship Id="rId1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diagramData" Target="../diagrams/data2.xml"/><Relationship Id="rId18" Type="http://schemas.openxmlformats.org/officeDocument/2006/relationships/image" Target="../media/image23.png"/><Relationship Id="rId3" Type="http://schemas.openxmlformats.org/officeDocument/2006/relationships/image" Target="../media/image3.jpg"/><Relationship Id="rId7" Type="http://schemas.openxmlformats.org/officeDocument/2006/relationships/image" Target="../media/image15.jpg"/><Relationship Id="rId12" Type="http://schemas.openxmlformats.org/officeDocument/2006/relationships/image" Target="../media/image20.jpg"/><Relationship Id="rId17" Type="http://schemas.microsoft.com/office/2007/relationships/diagramDrawing" Target="../diagrams/drawing2.xml"/><Relationship Id="rId2" Type="http://schemas.openxmlformats.org/officeDocument/2006/relationships/notesSlide" Target="../notesSlides/notesSlide16.xml"/><Relationship Id="rId16" Type="http://schemas.openxmlformats.org/officeDocument/2006/relationships/diagramColors" Target="../diagrams/colors2.xml"/><Relationship Id="rId1" Type="http://schemas.openxmlformats.org/officeDocument/2006/relationships/slideLayout" Target="../slideLayouts/slideLayout12.xml"/><Relationship Id="rId6" Type="http://schemas.openxmlformats.org/officeDocument/2006/relationships/image" Target="../media/image14.jpg"/><Relationship Id="rId11" Type="http://schemas.openxmlformats.org/officeDocument/2006/relationships/image" Target="../media/image19.jpg"/><Relationship Id="rId5" Type="http://schemas.openxmlformats.org/officeDocument/2006/relationships/image" Target="../media/image13.jpg"/><Relationship Id="rId15" Type="http://schemas.openxmlformats.org/officeDocument/2006/relationships/diagramQuickStyle" Target="../diagrams/quickStyle2.xml"/><Relationship Id="rId10" Type="http://schemas.openxmlformats.org/officeDocument/2006/relationships/image" Target="../media/image18.jpg"/><Relationship Id="rId19" Type="http://schemas.openxmlformats.org/officeDocument/2006/relationships/image" Target="../media/image24.jpeg"/><Relationship Id="rId4" Type="http://schemas.openxmlformats.org/officeDocument/2006/relationships/image" Target="../media/image4.jpg"/><Relationship Id="rId9" Type="http://schemas.openxmlformats.org/officeDocument/2006/relationships/image" Target="../media/image17.jpg"/><Relationship Id="rId1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30.jpg"/><Relationship Id="rId18" Type="http://schemas.openxmlformats.org/officeDocument/2006/relationships/diagramColors" Target="../diagrams/colors4.xml"/><Relationship Id="rId26" Type="http://schemas.microsoft.com/office/2007/relationships/diagramDrawing" Target="../diagrams/drawing5.xml"/><Relationship Id="rId3" Type="http://schemas.openxmlformats.org/officeDocument/2006/relationships/image" Target="../media/image26.JPG"/><Relationship Id="rId21" Type="http://schemas.openxmlformats.org/officeDocument/2006/relationships/image" Target="../media/image35.jpg"/><Relationship Id="rId7" Type="http://schemas.openxmlformats.org/officeDocument/2006/relationships/diagramColors" Target="../diagrams/colors3.xml"/><Relationship Id="rId12" Type="http://schemas.openxmlformats.org/officeDocument/2006/relationships/image" Target="../media/image29.jpg"/><Relationship Id="rId17" Type="http://schemas.openxmlformats.org/officeDocument/2006/relationships/diagramQuickStyle" Target="../diagrams/quickStyle4.xml"/><Relationship Id="rId25" Type="http://schemas.openxmlformats.org/officeDocument/2006/relationships/diagramColors" Target="../diagrams/colors5.xml"/><Relationship Id="rId2" Type="http://schemas.openxmlformats.org/officeDocument/2006/relationships/image" Target="../media/image25.jpg"/><Relationship Id="rId16" Type="http://schemas.openxmlformats.org/officeDocument/2006/relationships/diagramLayout" Target="../diagrams/layout4.xml"/><Relationship Id="rId20" Type="http://schemas.openxmlformats.org/officeDocument/2006/relationships/image" Target="../media/image34.jpg"/><Relationship Id="rId1" Type="http://schemas.openxmlformats.org/officeDocument/2006/relationships/slideLayout" Target="../slideLayouts/slideLayout12.xml"/><Relationship Id="rId6" Type="http://schemas.openxmlformats.org/officeDocument/2006/relationships/diagramQuickStyle" Target="../diagrams/quickStyle3.xml"/><Relationship Id="rId11" Type="http://schemas.openxmlformats.org/officeDocument/2006/relationships/image" Target="../media/image28.JPG"/><Relationship Id="rId24" Type="http://schemas.openxmlformats.org/officeDocument/2006/relationships/diagramQuickStyle" Target="../diagrams/quickStyle5.xml"/><Relationship Id="rId5" Type="http://schemas.openxmlformats.org/officeDocument/2006/relationships/diagramLayout" Target="../diagrams/layout3.xml"/><Relationship Id="rId15" Type="http://schemas.openxmlformats.org/officeDocument/2006/relationships/diagramData" Target="../diagrams/data4.xml"/><Relationship Id="rId23" Type="http://schemas.openxmlformats.org/officeDocument/2006/relationships/diagramLayout" Target="../diagrams/layout5.xml"/><Relationship Id="rId10" Type="http://schemas.openxmlformats.org/officeDocument/2006/relationships/image" Target="../media/image4.jpg"/><Relationship Id="rId19" Type="http://schemas.microsoft.com/office/2007/relationships/diagramDrawing" Target="../diagrams/drawing4.xml"/><Relationship Id="rId4" Type="http://schemas.openxmlformats.org/officeDocument/2006/relationships/diagramData" Target="../diagrams/data3.xml"/><Relationship Id="rId9" Type="http://schemas.openxmlformats.org/officeDocument/2006/relationships/image" Target="../media/image3.jpg"/><Relationship Id="rId14" Type="http://schemas.openxmlformats.org/officeDocument/2006/relationships/image" Target="../media/image31.jpg"/><Relationship Id="rId22"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6.jpg"/><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mt="17000"/>
          </a:blip>
          <a:stretch>
            <a:fillRect/>
          </a:stretch>
        </p:blipFill>
        <p:spPr>
          <a:xfrm rot="8100000">
            <a:off x="6168766" y="573217"/>
            <a:ext cx="3271568" cy="3298797"/>
          </a:xfrm>
          <a:prstGeom prst="rect">
            <a:avLst/>
          </a:prstGeom>
          <a:noFill/>
          <a:ln>
            <a:noFill/>
          </a:ln>
        </p:spPr>
      </p:pic>
      <p:sp>
        <p:nvSpPr>
          <p:cNvPr id="55" name="Google Shape;55;p13"/>
          <p:cNvSpPr txBox="1"/>
          <p:nvPr/>
        </p:nvSpPr>
        <p:spPr>
          <a:xfrm>
            <a:off x="369800" y="1460850"/>
            <a:ext cx="6360000" cy="287768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2800" dirty="0">
                <a:solidFill>
                  <a:srgbClr val="38A0E0"/>
                </a:solidFill>
                <a:latin typeface="Montserrat ExtraBold"/>
                <a:ea typeface="Montserrat ExtraBold"/>
                <a:cs typeface="Montserrat ExtraBold"/>
                <a:sym typeface="Montserrat ExtraBold"/>
              </a:rPr>
              <a:t>Информация </a:t>
            </a:r>
            <a:br>
              <a:rPr lang="ru" sz="2800" dirty="0">
                <a:solidFill>
                  <a:srgbClr val="38A0E0"/>
                </a:solidFill>
                <a:latin typeface="Montserrat ExtraBold"/>
                <a:ea typeface="Montserrat ExtraBold"/>
                <a:cs typeface="Montserrat ExtraBold"/>
                <a:sym typeface="Montserrat ExtraBold"/>
              </a:rPr>
            </a:br>
            <a:r>
              <a:rPr lang="ru" sz="2800" dirty="0">
                <a:solidFill>
                  <a:srgbClr val="38A0E0"/>
                </a:solidFill>
                <a:latin typeface="Montserrat ExtraBold"/>
                <a:ea typeface="Montserrat ExtraBold"/>
                <a:cs typeface="Montserrat ExtraBold"/>
                <a:sym typeface="Montserrat ExtraBold"/>
              </a:rPr>
              <a:t>об осуществлении </a:t>
            </a:r>
            <a:br>
              <a:rPr lang="ru" sz="2800" dirty="0">
                <a:solidFill>
                  <a:srgbClr val="38A0E0"/>
                </a:solidFill>
                <a:latin typeface="Montserrat ExtraBold"/>
                <a:ea typeface="Montserrat ExtraBold"/>
                <a:cs typeface="Montserrat ExtraBold"/>
                <a:sym typeface="Montserrat ExtraBold"/>
              </a:rPr>
            </a:br>
            <a:r>
              <a:rPr lang="ru" sz="2800" dirty="0">
                <a:solidFill>
                  <a:srgbClr val="38A0E0"/>
                </a:solidFill>
                <a:latin typeface="Montserrat ExtraBold"/>
                <a:ea typeface="Montserrat ExtraBold"/>
                <a:cs typeface="Montserrat ExtraBold"/>
                <a:sym typeface="Montserrat ExtraBold"/>
              </a:rPr>
              <a:t>образовательной</a:t>
            </a:r>
            <a:br>
              <a:rPr lang="ru" sz="2800" dirty="0">
                <a:solidFill>
                  <a:srgbClr val="38A0E0"/>
                </a:solidFill>
                <a:latin typeface="Montserrat ExtraBold"/>
                <a:ea typeface="Montserrat ExtraBold"/>
                <a:cs typeface="Montserrat ExtraBold"/>
                <a:sym typeface="Montserrat ExtraBold"/>
              </a:rPr>
            </a:br>
            <a:r>
              <a:rPr lang="ru" sz="2800" dirty="0">
                <a:solidFill>
                  <a:srgbClr val="38A0E0"/>
                </a:solidFill>
                <a:latin typeface="Montserrat ExtraBold"/>
                <a:ea typeface="Montserrat ExtraBold"/>
                <a:cs typeface="Montserrat ExtraBold"/>
                <a:sym typeface="Montserrat ExtraBold"/>
              </a:rPr>
              <a:t>деятельности                        ГБОУ ШКОЛА № 1552 </a:t>
            </a:r>
          </a:p>
          <a:p>
            <a:pPr marL="0" lvl="0" indent="0" algn="l" rtl="0">
              <a:spcBef>
                <a:spcPts val="0"/>
              </a:spcBef>
              <a:spcAft>
                <a:spcPts val="0"/>
              </a:spcAft>
              <a:buNone/>
            </a:pPr>
            <a:r>
              <a:rPr lang="ru-RU" sz="2800" dirty="0">
                <a:solidFill>
                  <a:srgbClr val="38A0E0"/>
                </a:solidFill>
                <a:latin typeface="Montserrat ExtraBold"/>
                <a:ea typeface="Montserrat ExtraBold"/>
                <a:cs typeface="Montserrat ExtraBold"/>
                <a:sym typeface="Montserrat ExtraBold"/>
              </a:rPr>
              <a:t>з</a:t>
            </a:r>
            <a:r>
              <a:rPr lang="ru" sz="2800" dirty="0">
                <a:solidFill>
                  <a:srgbClr val="38A0E0"/>
                </a:solidFill>
                <a:latin typeface="Montserrat ExtraBold"/>
                <a:ea typeface="Montserrat ExtraBold"/>
                <a:cs typeface="Montserrat ExtraBold"/>
                <a:sym typeface="Montserrat ExtraBold"/>
              </a:rPr>
              <a:t>а 2024 год </a:t>
            </a:r>
            <a:endParaRPr sz="3400" dirty="0">
              <a:solidFill>
                <a:srgbClr val="38A0E0"/>
              </a:solidFill>
              <a:latin typeface="Montserrat ExtraBold"/>
              <a:ea typeface="Montserrat ExtraBold"/>
              <a:cs typeface="Montserrat ExtraBold"/>
              <a:sym typeface="Montserrat ExtraBold"/>
            </a:endParaRPr>
          </a:p>
          <a:p>
            <a:pPr marL="0" lvl="0" indent="0" algn="l" rtl="0">
              <a:spcBef>
                <a:spcPts val="0"/>
              </a:spcBef>
              <a:spcAft>
                <a:spcPts val="0"/>
              </a:spcAft>
              <a:buNone/>
            </a:pPr>
            <a:endParaRPr sz="100" dirty="0">
              <a:latin typeface="Montserrat"/>
              <a:ea typeface="Montserrat"/>
              <a:cs typeface="Montserrat"/>
              <a:sym typeface="Montserrat"/>
            </a:endParaRPr>
          </a:p>
        </p:txBody>
      </p:sp>
      <p:sp>
        <p:nvSpPr>
          <p:cNvPr id="56" name="Google Shape;56;p13"/>
          <p:cNvSpPr/>
          <p:nvPr/>
        </p:nvSpPr>
        <p:spPr>
          <a:xfrm>
            <a:off x="7604750" y="0"/>
            <a:ext cx="1539000" cy="5143500"/>
          </a:xfrm>
          <a:prstGeom prst="rect">
            <a:avLst/>
          </a:prstGeom>
          <a:solidFill>
            <a:srgbClr val="38A0E0">
              <a:alpha val="11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 name="Google Shape;57;p13"/>
          <p:cNvPicPr preferRelativeResize="0"/>
          <p:nvPr/>
        </p:nvPicPr>
        <p:blipFill rotWithShape="1">
          <a:blip r:embed="rId4">
            <a:alphaModFix/>
          </a:blip>
          <a:srcRect t="31903" b="34418"/>
          <a:stretch/>
        </p:blipFill>
        <p:spPr>
          <a:xfrm>
            <a:off x="369800" y="386419"/>
            <a:ext cx="1823075" cy="613974"/>
          </a:xfrm>
          <a:prstGeom prst="rect">
            <a:avLst/>
          </a:prstGeom>
          <a:noFill/>
          <a:ln>
            <a:noFill/>
          </a:ln>
        </p:spPr>
      </p:pic>
      <p:grpSp>
        <p:nvGrpSpPr>
          <p:cNvPr id="58" name="Google Shape;58;p13"/>
          <p:cNvGrpSpPr/>
          <p:nvPr/>
        </p:nvGrpSpPr>
        <p:grpSpPr>
          <a:xfrm>
            <a:off x="2493375" y="414925"/>
            <a:ext cx="1690800" cy="585600"/>
            <a:chOff x="2493375" y="414925"/>
            <a:chExt cx="1690800" cy="585600"/>
          </a:xfrm>
        </p:grpSpPr>
        <p:sp>
          <p:nvSpPr>
            <p:cNvPr id="59" name="Google Shape;59;p13"/>
            <p:cNvSpPr/>
            <p:nvPr/>
          </p:nvSpPr>
          <p:spPr>
            <a:xfrm>
              <a:off x="2493375" y="414925"/>
              <a:ext cx="1690800" cy="585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txBox="1"/>
            <p:nvPr/>
          </p:nvSpPr>
          <p:spPr>
            <a:xfrm>
              <a:off x="2526250" y="481025"/>
              <a:ext cx="1585800" cy="44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ru" sz="1700" dirty="0">
                  <a:solidFill>
                    <a:srgbClr val="666666"/>
                  </a:solidFill>
                  <a:latin typeface="Montserrat ExtraBold"/>
                  <a:ea typeface="Montserrat ExtraBold"/>
                  <a:cs typeface="Montserrat ExtraBold"/>
                  <a:sym typeface="Montserrat ExtraBold"/>
                </a:rPr>
                <a:t>логотип ОО</a:t>
              </a:r>
              <a:endParaRPr sz="1700" dirty="0">
                <a:solidFill>
                  <a:srgbClr val="666666"/>
                </a:solidFill>
                <a:latin typeface="Montserrat ExtraBold"/>
                <a:ea typeface="Montserrat ExtraBold"/>
                <a:cs typeface="Montserrat ExtraBold"/>
                <a:sym typeface="Montserrat ExtraBold"/>
              </a:endParaRPr>
            </a:p>
          </p:txBody>
        </p:sp>
      </p:grpSp>
      <p:cxnSp>
        <p:nvCxnSpPr>
          <p:cNvPr id="62" name="Google Shape;62;p13"/>
          <p:cNvCxnSpPr/>
          <p:nvPr/>
        </p:nvCxnSpPr>
        <p:spPr>
          <a:xfrm>
            <a:off x="577657" y="4411631"/>
            <a:ext cx="4824900" cy="0"/>
          </a:xfrm>
          <a:prstGeom prst="straightConnector1">
            <a:avLst/>
          </a:prstGeom>
          <a:noFill/>
          <a:ln w="9525" cap="flat" cmpd="sng">
            <a:solidFill>
              <a:schemeClr val="dk2"/>
            </a:solidFill>
            <a:prstDash val="solid"/>
            <a:round/>
            <a:headEnd type="none" w="med" len="med"/>
            <a:tailEnd type="none" w="med" len="med"/>
          </a:ln>
        </p:spPr>
      </p:cxnSp>
      <p:pic>
        <p:nvPicPr>
          <p:cNvPr id="3" name="Рисунок 2">
            <a:extLst>
              <a:ext uri="{FF2B5EF4-FFF2-40B4-BE49-F238E27FC236}">
                <a16:creationId xmlns:a16="http://schemas.microsoft.com/office/drawing/2014/main" xmlns="" id="{AA20AF42-15B9-7E95-22BE-F6C7DA7CC230}"/>
              </a:ext>
            </a:extLst>
          </p:cNvPr>
          <p:cNvPicPr>
            <a:picLocks noChangeAspect="1"/>
          </p:cNvPicPr>
          <p:nvPr/>
        </p:nvPicPr>
        <p:blipFill>
          <a:blip r:embed="rId5"/>
          <a:stretch>
            <a:fillRect/>
          </a:stretch>
        </p:blipFill>
        <p:spPr>
          <a:xfrm>
            <a:off x="2562311" y="233319"/>
            <a:ext cx="1585801" cy="11432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4"/>
          <p:cNvSpPr txBox="1">
            <a:spLocks noGrp="1"/>
          </p:cNvSpPr>
          <p:nvPr>
            <p:ph type="title"/>
          </p:nvPr>
        </p:nvSpPr>
        <p:spPr>
          <a:xfrm>
            <a:off x="2124800" y="281142"/>
            <a:ext cx="5853000" cy="49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МАССОВОЕ КАЧЕСТВЕННОЕ ОБРАЗОВАНИЕ </a:t>
            </a:r>
            <a:endParaRPr sz="1820">
              <a:solidFill>
                <a:srgbClr val="38A0E0"/>
              </a:solidFill>
              <a:latin typeface="Montserrat ExtraBold"/>
              <a:ea typeface="Montserrat ExtraBold"/>
              <a:cs typeface="Montserrat ExtraBold"/>
              <a:sym typeface="Montserrat ExtraBold"/>
            </a:endParaRPr>
          </a:p>
        </p:txBody>
      </p:sp>
      <p:grpSp>
        <p:nvGrpSpPr>
          <p:cNvPr id="387" name="Google Shape;387;p34"/>
          <p:cNvGrpSpPr/>
          <p:nvPr/>
        </p:nvGrpSpPr>
        <p:grpSpPr>
          <a:xfrm>
            <a:off x="594938" y="336286"/>
            <a:ext cx="1304400" cy="388618"/>
            <a:chOff x="2506138" y="481025"/>
            <a:chExt cx="1304400" cy="388618"/>
          </a:xfrm>
        </p:grpSpPr>
        <p:sp>
          <p:nvSpPr>
            <p:cNvPr id="388" name="Google Shape;388;p34"/>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4"/>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sp>
        <p:nvSpPr>
          <p:cNvPr id="390" name="Google Shape;390;p34"/>
          <p:cNvSpPr txBox="1"/>
          <p:nvPr/>
        </p:nvSpPr>
        <p:spPr>
          <a:xfrm>
            <a:off x="492225" y="4457250"/>
            <a:ext cx="75771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chemeClr val="dk2"/>
              </a:solidFill>
            </a:endParaRPr>
          </a:p>
        </p:txBody>
      </p:sp>
      <p:sp>
        <p:nvSpPr>
          <p:cNvPr id="392" name="Google Shape;392;p34"/>
          <p:cNvSpPr txBox="1"/>
          <p:nvPr/>
        </p:nvSpPr>
        <p:spPr>
          <a:xfrm>
            <a:off x="436150" y="1194150"/>
            <a:ext cx="8422200" cy="2313424"/>
          </a:xfrm>
          <a:prstGeom prst="rect">
            <a:avLst/>
          </a:prstGeom>
          <a:noFill/>
          <a:ln>
            <a:noFill/>
          </a:ln>
        </p:spPr>
        <p:txBody>
          <a:bodyPr spcFirstLastPara="1" wrap="square" lIns="91425" tIns="91425" rIns="91425" bIns="91425" anchor="t" anchorCtr="0">
            <a:spAutoFit/>
          </a:bodyPr>
          <a:lstStyle/>
          <a:p>
            <a:pPr marL="742950" lvl="0" indent="-285750" algn="l" rtl="0">
              <a:spcBef>
                <a:spcPts val="1000"/>
              </a:spcBef>
              <a:spcAft>
                <a:spcPts val="0"/>
              </a:spcAft>
              <a:buFont typeface="Arial" panose="020B0604020202020204" pitchFamily="34" charset="0"/>
              <a:buChar char="•"/>
            </a:pPr>
            <a:r>
              <a:rPr lang="ru-RU" sz="1500" dirty="0">
                <a:solidFill>
                  <a:schemeClr val="dk2"/>
                </a:solidFill>
                <a:latin typeface="Montserrat"/>
                <a:ea typeface="Montserrat"/>
                <a:cs typeface="Montserrat"/>
                <a:sym typeface="Montserrat"/>
              </a:rPr>
              <a:t>100% обучающихся посещают кружки и секции дополнительного образования школы</a:t>
            </a:r>
          </a:p>
          <a:p>
            <a:pPr marL="742950" lvl="0" indent="-285750" algn="l" rtl="0">
              <a:spcBef>
                <a:spcPts val="1000"/>
              </a:spcBef>
              <a:spcAft>
                <a:spcPts val="0"/>
              </a:spcAft>
              <a:buFont typeface="Arial" panose="020B0604020202020204" pitchFamily="34" charset="0"/>
              <a:buChar char="•"/>
            </a:pPr>
            <a:r>
              <a:rPr lang="ru-RU" sz="1500" dirty="0">
                <a:solidFill>
                  <a:schemeClr val="dk2"/>
                </a:solidFill>
                <a:latin typeface="Montserrat"/>
                <a:ea typeface="Montserrat"/>
                <a:cs typeface="Montserrat"/>
                <a:sym typeface="Montserrat"/>
              </a:rPr>
              <a:t>54% обучающихся посещают кружки и секции дополнительного образования школы технической и естественно-научной направленности</a:t>
            </a:r>
          </a:p>
          <a:p>
            <a:pPr marL="742950" lvl="0" indent="-285750" algn="l" rtl="0">
              <a:spcBef>
                <a:spcPts val="1000"/>
              </a:spcBef>
              <a:spcAft>
                <a:spcPts val="0"/>
              </a:spcAft>
              <a:buFont typeface="Arial" panose="020B0604020202020204" pitchFamily="34" charset="0"/>
              <a:buChar char="•"/>
            </a:pPr>
            <a:r>
              <a:rPr lang="ru-RU" sz="1500" dirty="0">
                <a:solidFill>
                  <a:schemeClr val="dk2"/>
                </a:solidFill>
                <a:latin typeface="Montserrat"/>
                <a:ea typeface="Montserrat"/>
                <a:cs typeface="Montserrat"/>
                <a:sym typeface="Montserrat"/>
              </a:rPr>
              <a:t>83% обучающихся посещают кружки и секции дополнительного образования на внебюджетной основе</a:t>
            </a:r>
          </a:p>
          <a:p>
            <a:pPr marL="457200" lvl="0" algn="l" rtl="0">
              <a:spcBef>
                <a:spcPts val="1000"/>
              </a:spcBef>
              <a:spcAft>
                <a:spcPts val="0"/>
              </a:spcAft>
            </a:pPr>
            <a:endParaRPr sz="1500" dirty="0">
              <a:solidFill>
                <a:schemeClr val="dk2"/>
              </a:solidFill>
              <a:latin typeface="Montserrat"/>
              <a:ea typeface="Montserrat"/>
              <a:cs typeface="Montserrat"/>
              <a:sym typeface="Montserrat"/>
            </a:endParaRPr>
          </a:p>
        </p:txBody>
      </p:sp>
      <p:sp>
        <p:nvSpPr>
          <p:cNvPr id="393" name="Google Shape;393;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10</a:t>
            </a:fld>
            <a:endParaRPr/>
          </a:p>
        </p:txBody>
      </p:sp>
      <p:pic>
        <p:nvPicPr>
          <p:cNvPr id="3" name="Рисунок 2">
            <a:extLst>
              <a:ext uri="{FF2B5EF4-FFF2-40B4-BE49-F238E27FC236}">
                <a16:creationId xmlns:a16="http://schemas.microsoft.com/office/drawing/2014/main" xmlns="" id="{8635CA51-980A-DFE6-A8E9-674F2F65690B}"/>
              </a:ext>
            </a:extLst>
          </p:cNvPr>
          <p:cNvPicPr>
            <a:picLocks noChangeAspect="1"/>
          </p:cNvPicPr>
          <p:nvPr/>
        </p:nvPicPr>
        <p:blipFill>
          <a:blip r:embed="rId3"/>
          <a:stretch>
            <a:fillRect/>
          </a:stretch>
        </p:blipFill>
        <p:spPr>
          <a:xfrm>
            <a:off x="448562" y="29152"/>
            <a:ext cx="1597152" cy="9991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4"/>
          <p:cNvSpPr txBox="1">
            <a:spLocks noGrp="1"/>
          </p:cNvSpPr>
          <p:nvPr>
            <p:ph type="title"/>
          </p:nvPr>
        </p:nvSpPr>
        <p:spPr>
          <a:xfrm>
            <a:off x="2124800" y="281141"/>
            <a:ext cx="5853000" cy="72686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ru" sz="1820" dirty="0">
                <a:solidFill>
                  <a:srgbClr val="38A0E0"/>
                </a:solidFill>
                <a:latin typeface="Montserrat ExtraBold"/>
                <a:ea typeface="Montserrat ExtraBold"/>
                <a:cs typeface="Montserrat ExtraBold"/>
                <a:sym typeface="Montserrat ExtraBold"/>
              </a:rPr>
              <a:t>Взаимодействие с социальными партнерами  </a:t>
            </a:r>
            <a:endParaRPr sz="1820" dirty="0">
              <a:solidFill>
                <a:srgbClr val="38A0E0"/>
              </a:solidFill>
              <a:latin typeface="Montserrat ExtraBold"/>
              <a:ea typeface="Montserrat ExtraBold"/>
              <a:cs typeface="Montserrat ExtraBold"/>
              <a:sym typeface="Montserrat ExtraBold"/>
            </a:endParaRPr>
          </a:p>
        </p:txBody>
      </p:sp>
      <p:grpSp>
        <p:nvGrpSpPr>
          <p:cNvPr id="387" name="Google Shape;387;p34"/>
          <p:cNvGrpSpPr/>
          <p:nvPr/>
        </p:nvGrpSpPr>
        <p:grpSpPr>
          <a:xfrm>
            <a:off x="594938" y="336286"/>
            <a:ext cx="1304400" cy="388618"/>
            <a:chOff x="2506138" y="481025"/>
            <a:chExt cx="1304400" cy="388618"/>
          </a:xfrm>
        </p:grpSpPr>
        <p:sp>
          <p:nvSpPr>
            <p:cNvPr id="388" name="Google Shape;388;p34"/>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4"/>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sp>
        <p:nvSpPr>
          <p:cNvPr id="390" name="Google Shape;390;p34"/>
          <p:cNvSpPr txBox="1"/>
          <p:nvPr/>
        </p:nvSpPr>
        <p:spPr>
          <a:xfrm>
            <a:off x="492225" y="4457250"/>
            <a:ext cx="75771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solidFill>
                <a:schemeClr val="dk2"/>
              </a:solidFill>
            </a:endParaRPr>
          </a:p>
        </p:txBody>
      </p:sp>
      <p:cxnSp>
        <p:nvCxnSpPr>
          <p:cNvPr id="391" name="Google Shape;391;p34"/>
          <p:cNvCxnSpPr/>
          <p:nvPr/>
        </p:nvCxnSpPr>
        <p:spPr>
          <a:xfrm>
            <a:off x="594942" y="4411631"/>
            <a:ext cx="4824900" cy="0"/>
          </a:xfrm>
          <a:prstGeom prst="straightConnector1">
            <a:avLst/>
          </a:prstGeom>
          <a:noFill/>
          <a:ln w="9525" cap="flat" cmpd="sng">
            <a:solidFill>
              <a:schemeClr val="dk2"/>
            </a:solidFill>
            <a:prstDash val="solid"/>
            <a:round/>
            <a:headEnd type="none" w="med" len="med"/>
            <a:tailEnd type="none" w="med" len="med"/>
          </a:ln>
        </p:spPr>
      </p:cxnSp>
      <p:sp>
        <p:nvSpPr>
          <p:cNvPr id="392" name="Google Shape;392;p34"/>
          <p:cNvSpPr txBox="1"/>
          <p:nvPr/>
        </p:nvSpPr>
        <p:spPr>
          <a:xfrm>
            <a:off x="436150" y="1194150"/>
            <a:ext cx="8422200" cy="4667914"/>
          </a:xfrm>
          <a:prstGeom prst="rect">
            <a:avLst/>
          </a:prstGeom>
          <a:noFill/>
          <a:ln>
            <a:noFill/>
          </a:ln>
        </p:spPr>
        <p:txBody>
          <a:bodyPr spcFirstLastPara="1" wrap="square" lIns="91425" tIns="91425" rIns="91425" bIns="91425" anchor="t" anchorCtr="0">
            <a:spAutoFit/>
          </a:bodyPr>
          <a:lstStyle/>
          <a:p>
            <a:pPr marL="133350" algn="ctr">
              <a:buClr>
                <a:schemeClr val="dk2"/>
              </a:buClr>
              <a:buSzPts val="1500"/>
            </a:pPr>
            <a:r>
              <a:rPr lang="ru-RU" sz="1800" dirty="0">
                <a:solidFill>
                  <a:srgbClr val="212121"/>
                </a:solidFill>
                <a:effectLst/>
                <a:latin typeface="Times New Roman" panose="02020603050405020304" pitchFamily="18" charset="0"/>
                <a:ea typeface="Times New Roman" panose="02020603050405020304" pitchFamily="18" charset="0"/>
              </a:rPr>
              <a:t>ФГБОУ ВО МГУ, ФГБОУ ВО РАНХиГС, ФГАОУ ВО РУДН, ФГБОУ ВО МИРЭА, ФГАОУ ВО НИУ ВШЭ, ФГБОУ ВО РЭУ им. </a:t>
            </a:r>
            <a:r>
              <a:rPr lang="ru-RU" sz="1800" dirty="0" err="1">
                <a:solidFill>
                  <a:srgbClr val="212121"/>
                </a:solidFill>
                <a:effectLst/>
                <a:latin typeface="Times New Roman" panose="02020603050405020304" pitchFamily="18" charset="0"/>
                <a:ea typeface="Times New Roman" panose="02020603050405020304" pitchFamily="18" charset="0"/>
              </a:rPr>
              <a:t>Г.В.Плеханова</a:t>
            </a:r>
            <a:r>
              <a:rPr lang="ru-RU" sz="1800" dirty="0">
                <a:solidFill>
                  <a:srgbClr val="212121"/>
                </a:solidFill>
                <a:effectLst/>
                <a:latin typeface="Times New Roman" panose="02020603050405020304" pitchFamily="18" charset="0"/>
                <a:ea typeface="Times New Roman" panose="02020603050405020304" pitchFamily="18" charset="0"/>
              </a:rPr>
              <a:t>, ФГБОУ ВО Финансовый университет при Правительстве РФ, ФГАОУ ВО НИТУ МИСИС, ФГБОУ ВО МТУСИ, ФГБОУ ВО РГГУ, ГАОУ ВО МГПУ, ФГБОУ ВО МПГУ; </a:t>
            </a:r>
          </a:p>
          <a:p>
            <a:pPr marL="133350" algn="ctr">
              <a:buClr>
                <a:schemeClr val="dk2"/>
              </a:buClr>
              <a:buSzPts val="1500"/>
            </a:pPr>
            <a:endParaRPr lang="ru-RU" sz="1800" dirty="0">
              <a:solidFill>
                <a:srgbClr val="212121"/>
              </a:solidFill>
              <a:effectLst/>
              <a:latin typeface="Times New Roman" panose="02020603050405020304" pitchFamily="18" charset="0"/>
              <a:ea typeface="Times New Roman" panose="02020603050405020304" pitchFamily="18" charset="0"/>
            </a:endParaRPr>
          </a:p>
          <a:p>
            <a:pPr marL="133350" algn="ctr">
              <a:buClr>
                <a:schemeClr val="dk2"/>
              </a:buClr>
              <a:buSzPts val="1500"/>
            </a:pPr>
            <a:r>
              <a:rPr lang="ru-RU" sz="1800" dirty="0">
                <a:solidFill>
                  <a:srgbClr val="212121"/>
                </a:solidFill>
                <a:effectLst/>
                <a:latin typeface="Times New Roman" panose="02020603050405020304" pitchFamily="18" charset="0"/>
                <a:ea typeface="Times New Roman" panose="02020603050405020304" pitchFamily="18" charset="0"/>
              </a:rPr>
              <a:t> </a:t>
            </a:r>
            <a:r>
              <a:rPr lang="ru-RU" sz="1800" dirty="0">
                <a:solidFill>
                  <a:srgbClr val="212121"/>
                </a:solidFill>
                <a:latin typeface="Times New Roman" panose="02020603050405020304" pitchFamily="18" charset="0"/>
                <a:ea typeface="Times New Roman" panose="02020603050405020304" pitchFamily="18" charset="0"/>
              </a:rPr>
              <a:t>ГБПОУ Колледж «</a:t>
            </a:r>
            <a:r>
              <a:rPr lang="ru-RU" sz="1800" dirty="0">
                <a:solidFill>
                  <a:srgbClr val="212121"/>
                </a:solidFill>
                <a:effectLst/>
                <a:latin typeface="Times New Roman" panose="02020603050405020304" pitchFamily="18" charset="0"/>
                <a:ea typeface="Times New Roman" panose="02020603050405020304" pitchFamily="18" charset="0"/>
              </a:rPr>
              <a:t>Царицыно», ГБПОУ Финансовый колледж № 35; Колледж «Столица»</a:t>
            </a:r>
          </a:p>
          <a:p>
            <a:pPr marL="133350" algn="ctr">
              <a:buClr>
                <a:schemeClr val="dk2"/>
              </a:buClr>
              <a:buSzPts val="1500"/>
            </a:pPr>
            <a:endParaRPr lang="ru-RU" sz="1800" dirty="0">
              <a:solidFill>
                <a:srgbClr val="212121"/>
              </a:solidFill>
              <a:latin typeface="Times New Roman" panose="02020603050405020304" pitchFamily="18" charset="0"/>
              <a:ea typeface="Times New Roman" panose="02020603050405020304" pitchFamily="18" charset="0"/>
            </a:endParaRPr>
          </a:p>
          <a:p>
            <a:pPr marL="133350" algn="ctr">
              <a:buClr>
                <a:schemeClr val="dk2"/>
              </a:buClr>
              <a:buSzPts val="1500"/>
            </a:pPr>
            <a:r>
              <a:rPr lang="ru-RU" sz="1800" dirty="0">
                <a:solidFill>
                  <a:srgbClr val="212121"/>
                </a:solidFill>
                <a:effectLst/>
                <a:latin typeface="Times New Roman" panose="02020603050405020304" pitchFamily="18" charset="0"/>
                <a:ea typeface="Times New Roman" panose="02020603050405020304" pitchFamily="18" charset="0"/>
              </a:rPr>
              <a:t>работодатели города Москвы и Калининграда;</a:t>
            </a:r>
          </a:p>
          <a:p>
            <a:pPr marL="133350" algn="ctr">
              <a:buClr>
                <a:schemeClr val="dk2"/>
              </a:buClr>
              <a:buSzPts val="1500"/>
            </a:pPr>
            <a:endParaRPr lang="ru-RU" sz="1800" dirty="0">
              <a:solidFill>
                <a:srgbClr val="212121"/>
              </a:solidFill>
              <a:latin typeface="Times New Roman" panose="02020603050405020304" pitchFamily="18" charset="0"/>
              <a:ea typeface="Times New Roman" panose="02020603050405020304" pitchFamily="18" charset="0"/>
            </a:endParaRPr>
          </a:p>
          <a:p>
            <a:pPr marL="133350" algn="ctr">
              <a:buClr>
                <a:schemeClr val="dk2"/>
              </a:buClr>
              <a:buSzPts val="1500"/>
            </a:pPr>
            <a:r>
              <a:rPr lang="ru-RU" sz="1800" dirty="0">
                <a:solidFill>
                  <a:srgbClr val="333333"/>
                </a:solidFill>
                <a:effectLst/>
                <a:latin typeface="Times New Roman" panose="02020603050405020304" pitchFamily="18" charset="0"/>
                <a:ea typeface="Times New Roman" panose="02020603050405020304" pitchFamily="18" charset="0"/>
              </a:rPr>
              <a:t>ГБУ МЦ</a:t>
            </a:r>
            <a:r>
              <a:rPr lang="ru-RU" sz="1800" dirty="0">
                <a:solidFill>
                  <a:srgbClr val="333333"/>
                </a:solidFill>
                <a:latin typeface="Times New Roman" panose="02020603050405020304" pitchFamily="18" charset="0"/>
                <a:ea typeface="Times New Roman" panose="02020603050405020304" pitchFamily="18" charset="0"/>
              </a:rPr>
              <a:t>ВП</a:t>
            </a:r>
            <a:r>
              <a:rPr lang="ru-RU" sz="1800" dirty="0">
                <a:solidFill>
                  <a:srgbClr val="333333"/>
                </a:solidFill>
                <a:effectLst/>
                <a:latin typeface="Times New Roman" panose="02020603050405020304" pitchFamily="18" charset="0"/>
                <a:ea typeface="Times New Roman" panose="02020603050405020304" pitchFamily="18" charset="0"/>
              </a:rPr>
              <a:t>, ГБУ ГППЦ ДОНМ</a:t>
            </a:r>
            <a:r>
              <a:rPr lang="ru-RU" sz="1800" dirty="0">
                <a:solidFill>
                  <a:srgbClr val="212121"/>
                </a:solidFill>
                <a:effectLst/>
                <a:latin typeface="Times New Roman" panose="02020603050405020304" pitchFamily="18" charset="0"/>
                <a:ea typeface="Times New Roman" panose="02020603050405020304" pitchFamily="18" charset="0"/>
              </a:rPr>
              <a:t>, РОО АПО, Коалиция</a:t>
            </a:r>
            <a:endParaRPr lang="ru-RU" sz="1800" dirty="0">
              <a:effectLst/>
              <a:latin typeface="Times New Roman" panose="02020603050405020304" pitchFamily="18" charset="0"/>
              <a:ea typeface="Times New Roman" panose="02020603050405020304" pitchFamily="18" charset="0"/>
            </a:endParaRPr>
          </a:p>
          <a:p>
            <a:pPr marL="133350" lvl="0" algn="ctr" rtl="0">
              <a:spcBef>
                <a:spcPts val="0"/>
              </a:spcBef>
              <a:spcAft>
                <a:spcPts val="0"/>
              </a:spcAft>
              <a:buClr>
                <a:schemeClr val="dk2"/>
              </a:buClr>
              <a:buSzPts val="1500"/>
            </a:pPr>
            <a:endParaRPr sz="1500" dirty="0">
              <a:solidFill>
                <a:schemeClr val="dk2"/>
              </a:solidFill>
              <a:latin typeface="Montserrat"/>
              <a:ea typeface="Montserrat"/>
              <a:cs typeface="Montserrat"/>
              <a:sym typeface="Montserrat"/>
            </a:endParaRPr>
          </a:p>
          <a:p>
            <a:pPr marL="457200" lvl="0" indent="0" algn="l" rtl="0">
              <a:spcBef>
                <a:spcPts val="1000"/>
              </a:spcBef>
              <a:spcAft>
                <a:spcPts val="0"/>
              </a:spcAft>
              <a:buNone/>
            </a:pPr>
            <a:endParaRPr sz="1500" dirty="0">
              <a:solidFill>
                <a:schemeClr val="dk2"/>
              </a:solidFill>
              <a:latin typeface="Montserrat"/>
              <a:ea typeface="Montserrat"/>
              <a:cs typeface="Montserrat"/>
              <a:sym typeface="Montserrat"/>
            </a:endParaRPr>
          </a:p>
          <a:p>
            <a:pPr marL="457200" lvl="0" indent="0" algn="l" rtl="0">
              <a:spcBef>
                <a:spcPts val="1000"/>
              </a:spcBef>
              <a:spcAft>
                <a:spcPts val="0"/>
              </a:spcAft>
              <a:buNone/>
            </a:pPr>
            <a:endParaRPr sz="1500" dirty="0">
              <a:solidFill>
                <a:schemeClr val="dk2"/>
              </a:solidFill>
              <a:latin typeface="Montserrat"/>
              <a:ea typeface="Montserrat"/>
              <a:cs typeface="Montserrat"/>
              <a:sym typeface="Montserrat"/>
            </a:endParaRPr>
          </a:p>
          <a:p>
            <a:pPr marL="0" lvl="0" indent="0" algn="l" rtl="0">
              <a:spcBef>
                <a:spcPts val="1000"/>
              </a:spcBef>
              <a:spcAft>
                <a:spcPts val="1000"/>
              </a:spcAft>
              <a:buNone/>
            </a:pPr>
            <a:endParaRPr sz="1500" dirty="0">
              <a:solidFill>
                <a:schemeClr val="dk2"/>
              </a:solidFill>
              <a:latin typeface="Montserrat"/>
              <a:ea typeface="Montserrat"/>
              <a:cs typeface="Montserrat"/>
              <a:sym typeface="Montserrat"/>
            </a:endParaRPr>
          </a:p>
        </p:txBody>
      </p:sp>
      <p:sp>
        <p:nvSpPr>
          <p:cNvPr id="393" name="Google Shape;393;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11</a:t>
            </a:fld>
            <a:endParaRPr/>
          </a:p>
        </p:txBody>
      </p:sp>
      <p:pic>
        <p:nvPicPr>
          <p:cNvPr id="3" name="Рисунок 2">
            <a:extLst>
              <a:ext uri="{FF2B5EF4-FFF2-40B4-BE49-F238E27FC236}">
                <a16:creationId xmlns:a16="http://schemas.microsoft.com/office/drawing/2014/main" xmlns="" id="{840AF2DD-C3F2-0699-13E1-7F110B5114D4}"/>
              </a:ext>
            </a:extLst>
          </p:cNvPr>
          <p:cNvPicPr>
            <a:picLocks noChangeAspect="1"/>
          </p:cNvPicPr>
          <p:nvPr/>
        </p:nvPicPr>
        <p:blipFill>
          <a:blip r:embed="rId3"/>
          <a:stretch>
            <a:fillRect/>
          </a:stretch>
        </p:blipFill>
        <p:spPr>
          <a:xfrm>
            <a:off x="448562" y="47065"/>
            <a:ext cx="1597152" cy="1101468"/>
          </a:xfrm>
          <a:prstGeom prst="rect">
            <a:avLst/>
          </a:prstGeom>
        </p:spPr>
      </p:pic>
    </p:spTree>
    <p:extLst>
      <p:ext uri="{BB962C8B-B14F-4D97-AF65-F5344CB8AC3E}">
        <p14:creationId xmlns:p14="http://schemas.microsoft.com/office/powerpoint/2010/main" val="4198993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7"/>
          <p:cNvSpPr txBox="1">
            <a:spLocks noGrp="1"/>
          </p:cNvSpPr>
          <p:nvPr>
            <p:ph type="title"/>
          </p:nvPr>
        </p:nvSpPr>
        <p:spPr>
          <a:xfrm>
            <a:off x="1934375" y="287685"/>
            <a:ext cx="6380400" cy="49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ГОРОДСКИЕ ПРОЕКТЫ В СФЕРЕ ВОСПИТАНИЯ</a:t>
            </a:r>
            <a:endParaRPr sz="1820">
              <a:solidFill>
                <a:srgbClr val="38A0E0"/>
              </a:solidFill>
              <a:latin typeface="Montserrat ExtraBold"/>
              <a:ea typeface="Montserrat ExtraBold"/>
              <a:cs typeface="Montserrat ExtraBold"/>
              <a:sym typeface="Montserrat ExtraBold"/>
            </a:endParaRPr>
          </a:p>
        </p:txBody>
      </p:sp>
      <p:pic>
        <p:nvPicPr>
          <p:cNvPr id="423" name="Google Shape;423;p37"/>
          <p:cNvPicPr preferRelativeResize="0"/>
          <p:nvPr/>
        </p:nvPicPr>
        <p:blipFill rotWithShape="1">
          <a:blip r:embed="rId3">
            <a:alphaModFix/>
          </a:blip>
          <a:srcRect t="24759" b="29286"/>
          <a:stretch/>
        </p:blipFill>
        <p:spPr>
          <a:xfrm>
            <a:off x="512350" y="275475"/>
            <a:ext cx="1085474" cy="498826"/>
          </a:xfrm>
          <a:prstGeom prst="rect">
            <a:avLst/>
          </a:prstGeom>
          <a:noFill/>
          <a:ln>
            <a:noFill/>
          </a:ln>
        </p:spPr>
      </p:pic>
      <p:cxnSp>
        <p:nvCxnSpPr>
          <p:cNvPr id="424" name="Google Shape;424;p37"/>
          <p:cNvCxnSpPr/>
          <p:nvPr/>
        </p:nvCxnSpPr>
        <p:spPr>
          <a:xfrm>
            <a:off x="1768445" y="356695"/>
            <a:ext cx="0" cy="334200"/>
          </a:xfrm>
          <a:prstGeom prst="straightConnector1">
            <a:avLst/>
          </a:prstGeom>
          <a:noFill/>
          <a:ln w="9525" cap="flat" cmpd="sng">
            <a:solidFill>
              <a:srgbClr val="1F497D"/>
            </a:solidFill>
            <a:prstDash val="solid"/>
            <a:round/>
            <a:headEnd type="none" w="med" len="med"/>
            <a:tailEnd type="none" w="med" len="med"/>
          </a:ln>
        </p:spPr>
      </p:cxnSp>
      <p:sp>
        <p:nvSpPr>
          <p:cNvPr id="425" name="Google Shape;425;p37"/>
          <p:cNvSpPr txBox="1"/>
          <p:nvPr/>
        </p:nvSpPr>
        <p:spPr>
          <a:xfrm>
            <a:off x="1037100" y="966875"/>
            <a:ext cx="3897300" cy="181969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ru" sz="1500" b="1" dirty="0">
                <a:solidFill>
                  <a:srgbClr val="1F497D"/>
                </a:solidFill>
                <a:latin typeface="Montserrat"/>
                <a:ea typeface="Montserrat"/>
                <a:cs typeface="Montserrat"/>
                <a:sym typeface="Montserrat"/>
              </a:rPr>
              <a:t>Церемония поднятия Государственного флага </a:t>
            </a:r>
            <a:br>
              <a:rPr lang="ru" sz="1500" b="1" dirty="0">
                <a:solidFill>
                  <a:srgbClr val="1F497D"/>
                </a:solidFill>
                <a:latin typeface="Montserrat"/>
                <a:ea typeface="Montserrat"/>
                <a:cs typeface="Montserrat"/>
                <a:sym typeface="Montserrat"/>
              </a:rPr>
            </a:br>
            <a:r>
              <a:rPr lang="ru" sz="1500" b="1" dirty="0">
                <a:solidFill>
                  <a:srgbClr val="1F497D"/>
                </a:solidFill>
                <a:latin typeface="Montserrat"/>
                <a:ea typeface="Montserrat"/>
                <a:cs typeface="Montserrat"/>
                <a:sym typeface="Montserrat"/>
              </a:rPr>
              <a:t>Российской Федерации </a:t>
            </a:r>
            <a:br>
              <a:rPr lang="ru" sz="1500" b="1" dirty="0">
                <a:solidFill>
                  <a:srgbClr val="1F497D"/>
                </a:solidFill>
                <a:latin typeface="Montserrat"/>
                <a:ea typeface="Montserrat"/>
                <a:cs typeface="Montserrat"/>
                <a:sym typeface="Montserrat"/>
              </a:rPr>
            </a:br>
            <a:r>
              <a:rPr lang="ru" sz="1500" b="1" dirty="0">
                <a:solidFill>
                  <a:srgbClr val="1F497D"/>
                </a:solidFill>
                <a:latin typeface="Montserrat"/>
                <a:ea typeface="Montserrat"/>
                <a:cs typeface="Montserrat"/>
                <a:sym typeface="Montserrat"/>
              </a:rPr>
              <a:t>и исполнения государственного </a:t>
            </a:r>
            <a:br>
              <a:rPr lang="ru" sz="1500" b="1" dirty="0">
                <a:solidFill>
                  <a:srgbClr val="1F497D"/>
                </a:solidFill>
                <a:latin typeface="Montserrat"/>
                <a:ea typeface="Montserrat"/>
                <a:cs typeface="Montserrat"/>
                <a:sym typeface="Montserrat"/>
              </a:rPr>
            </a:br>
            <a:r>
              <a:rPr lang="ru" sz="1500" b="1" dirty="0">
                <a:solidFill>
                  <a:srgbClr val="1F497D"/>
                </a:solidFill>
                <a:latin typeface="Montserrat"/>
                <a:ea typeface="Montserrat"/>
                <a:cs typeface="Montserrat"/>
                <a:sym typeface="Montserrat"/>
              </a:rPr>
              <a:t>гимна</a:t>
            </a:r>
            <a:r>
              <a:rPr lang="ru" sz="1500" dirty="0">
                <a:solidFill>
                  <a:srgbClr val="1F497D"/>
                </a:solidFill>
                <a:latin typeface="Montserrat"/>
                <a:ea typeface="Montserrat"/>
                <a:cs typeface="Montserrat"/>
                <a:sym typeface="Montserrat"/>
              </a:rPr>
              <a:t> </a:t>
            </a:r>
            <a:endParaRPr sz="1300" dirty="0">
              <a:solidFill>
                <a:srgbClr val="1F497D"/>
              </a:solidFill>
              <a:latin typeface="Montserrat"/>
              <a:ea typeface="Montserrat"/>
              <a:cs typeface="Montserrat"/>
              <a:sym typeface="Montserrat"/>
            </a:endParaRPr>
          </a:p>
        </p:txBody>
      </p:sp>
      <p:sp>
        <p:nvSpPr>
          <p:cNvPr id="426" name="Google Shape;426;p37"/>
          <p:cNvSpPr txBox="1"/>
          <p:nvPr/>
        </p:nvSpPr>
        <p:spPr>
          <a:xfrm>
            <a:off x="1037100" y="2639975"/>
            <a:ext cx="3310800" cy="102332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ru" sz="1500" dirty="0">
                <a:solidFill>
                  <a:srgbClr val="1F497D"/>
                </a:solidFill>
                <a:latin typeface="Montserrat"/>
                <a:ea typeface="Montserrat"/>
                <a:cs typeface="Montserrat"/>
                <a:sym typeface="Montserrat"/>
              </a:rPr>
              <a:t>Цикл внеурочных занятий </a:t>
            </a:r>
            <a:br>
              <a:rPr lang="ru" sz="1500" dirty="0">
                <a:solidFill>
                  <a:srgbClr val="1F497D"/>
                </a:solidFill>
                <a:latin typeface="Montserrat"/>
                <a:ea typeface="Montserrat"/>
                <a:cs typeface="Montserrat"/>
                <a:sym typeface="Montserrat"/>
              </a:rPr>
            </a:br>
            <a:r>
              <a:rPr lang="ru" sz="1500" b="1" dirty="0">
                <a:solidFill>
                  <a:srgbClr val="1F497D"/>
                </a:solidFill>
                <a:latin typeface="Montserrat"/>
                <a:ea typeface="Montserrat"/>
                <a:cs typeface="Montserrat"/>
                <a:sym typeface="Montserrat"/>
              </a:rPr>
              <a:t>«Разговоры о важном»</a:t>
            </a:r>
            <a:endParaRPr sz="1300" dirty="0">
              <a:solidFill>
                <a:srgbClr val="1F497D"/>
              </a:solidFill>
              <a:latin typeface="Montserrat"/>
              <a:ea typeface="Montserrat"/>
              <a:cs typeface="Montserrat"/>
              <a:sym typeface="Montserrat"/>
            </a:endParaRPr>
          </a:p>
        </p:txBody>
      </p:sp>
      <p:pic>
        <p:nvPicPr>
          <p:cNvPr id="427" name="Google Shape;427;p37"/>
          <p:cNvPicPr preferRelativeResize="0"/>
          <p:nvPr/>
        </p:nvPicPr>
        <p:blipFill>
          <a:blip r:embed="rId4">
            <a:alphaModFix/>
          </a:blip>
          <a:stretch>
            <a:fillRect/>
          </a:stretch>
        </p:blipFill>
        <p:spPr>
          <a:xfrm>
            <a:off x="594950" y="1147989"/>
            <a:ext cx="334200" cy="334200"/>
          </a:xfrm>
          <a:prstGeom prst="rect">
            <a:avLst/>
          </a:prstGeom>
          <a:noFill/>
          <a:ln>
            <a:noFill/>
          </a:ln>
        </p:spPr>
      </p:pic>
      <p:pic>
        <p:nvPicPr>
          <p:cNvPr id="428" name="Google Shape;428;p37"/>
          <p:cNvPicPr preferRelativeResize="0"/>
          <p:nvPr/>
        </p:nvPicPr>
        <p:blipFill>
          <a:blip r:embed="rId4">
            <a:alphaModFix/>
          </a:blip>
          <a:stretch>
            <a:fillRect/>
          </a:stretch>
        </p:blipFill>
        <p:spPr>
          <a:xfrm>
            <a:off x="656900" y="2738919"/>
            <a:ext cx="334200" cy="334200"/>
          </a:xfrm>
          <a:prstGeom prst="rect">
            <a:avLst/>
          </a:prstGeom>
          <a:noFill/>
          <a:ln>
            <a:noFill/>
          </a:ln>
        </p:spPr>
      </p:pic>
      <p:pic>
        <p:nvPicPr>
          <p:cNvPr id="429" name="Google Shape;429;p37"/>
          <p:cNvPicPr preferRelativeResize="0"/>
          <p:nvPr/>
        </p:nvPicPr>
        <p:blipFill>
          <a:blip r:embed="rId4">
            <a:alphaModFix/>
          </a:blip>
          <a:stretch>
            <a:fillRect/>
          </a:stretch>
        </p:blipFill>
        <p:spPr>
          <a:xfrm>
            <a:off x="594950" y="3909564"/>
            <a:ext cx="334200" cy="334200"/>
          </a:xfrm>
          <a:prstGeom prst="rect">
            <a:avLst/>
          </a:prstGeom>
          <a:noFill/>
          <a:ln>
            <a:noFill/>
          </a:ln>
        </p:spPr>
      </p:pic>
      <p:pic>
        <p:nvPicPr>
          <p:cNvPr id="430" name="Google Shape;430;p37"/>
          <p:cNvPicPr preferRelativeResize="0"/>
          <p:nvPr/>
        </p:nvPicPr>
        <p:blipFill>
          <a:blip r:embed="rId4">
            <a:alphaModFix/>
          </a:blip>
          <a:stretch>
            <a:fillRect/>
          </a:stretch>
        </p:blipFill>
        <p:spPr>
          <a:xfrm>
            <a:off x="4404900" y="1240914"/>
            <a:ext cx="334200" cy="334200"/>
          </a:xfrm>
          <a:prstGeom prst="rect">
            <a:avLst/>
          </a:prstGeom>
          <a:noFill/>
          <a:ln>
            <a:noFill/>
          </a:ln>
        </p:spPr>
      </p:pic>
      <p:pic>
        <p:nvPicPr>
          <p:cNvPr id="431" name="Google Shape;431;p37"/>
          <p:cNvPicPr preferRelativeResize="0"/>
          <p:nvPr/>
        </p:nvPicPr>
        <p:blipFill>
          <a:blip r:embed="rId4">
            <a:alphaModFix/>
          </a:blip>
          <a:stretch>
            <a:fillRect/>
          </a:stretch>
        </p:blipFill>
        <p:spPr>
          <a:xfrm>
            <a:off x="4572000" y="3401964"/>
            <a:ext cx="334200" cy="334200"/>
          </a:xfrm>
          <a:prstGeom prst="rect">
            <a:avLst/>
          </a:prstGeom>
          <a:noFill/>
          <a:ln>
            <a:noFill/>
          </a:ln>
        </p:spPr>
      </p:pic>
      <p:sp>
        <p:nvSpPr>
          <p:cNvPr id="432" name="Google Shape;432;p37"/>
          <p:cNvSpPr txBox="1"/>
          <p:nvPr/>
        </p:nvSpPr>
        <p:spPr>
          <a:xfrm>
            <a:off x="1037100" y="3751475"/>
            <a:ext cx="3633300" cy="1448058"/>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ru" sz="1500" b="1" dirty="0">
                <a:solidFill>
                  <a:srgbClr val="1F497D"/>
                </a:solidFill>
                <a:latin typeface="Montserrat"/>
                <a:ea typeface="Montserrat"/>
                <a:cs typeface="Montserrat"/>
                <a:sym typeface="Montserrat"/>
              </a:rPr>
              <a:t>Проект «Школьный театр» </a:t>
            </a:r>
            <a:r>
              <a:rPr lang="ru" sz="1300" dirty="0">
                <a:solidFill>
                  <a:srgbClr val="1F497D"/>
                </a:solidFill>
                <a:latin typeface="Montserrat"/>
                <a:ea typeface="Montserrat"/>
                <a:cs typeface="Montserrat"/>
                <a:sym typeface="Montserrat"/>
              </a:rPr>
              <a:t>(открыта театральная студия под руководством режиссера детского музыкального театра)</a:t>
            </a:r>
            <a:endParaRPr sz="1300" dirty="0">
              <a:solidFill>
                <a:srgbClr val="1F497D"/>
              </a:solidFill>
              <a:latin typeface="Montserrat"/>
              <a:ea typeface="Montserrat"/>
              <a:cs typeface="Montserrat"/>
              <a:sym typeface="Montserrat"/>
            </a:endParaRPr>
          </a:p>
        </p:txBody>
      </p:sp>
      <p:sp>
        <p:nvSpPr>
          <p:cNvPr id="433" name="Google Shape;433;p37"/>
          <p:cNvSpPr txBox="1"/>
          <p:nvPr/>
        </p:nvSpPr>
        <p:spPr>
          <a:xfrm>
            <a:off x="4853275" y="1070575"/>
            <a:ext cx="4132200" cy="206207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ru" sz="1500" b="1" dirty="0">
                <a:solidFill>
                  <a:srgbClr val="1F497D"/>
                </a:solidFill>
                <a:latin typeface="Montserrat"/>
                <a:ea typeface="Montserrat"/>
                <a:cs typeface="Montserrat"/>
                <a:sym typeface="Montserrat"/>
              </a:rPr>
              <a:t>Сохранение исторической памяти</a:t>
            </a:r>
            <a:r>
              <a:rPr lang="ru" sz="1500" dirty="0">
                <a:solidFill>
                  <a:srgbClr val="1F497D"/>
                </a:solidFill>
                <a:latin typeface="Montserrat"/>
                <a:ea typeface="Montserrat"/>
                <a:cs typeface="Montserrat"/>
                <a:sym typeface="Montserrat"/>
              </a:rPr>
              <a:t> </a:t>
            </a:r>
            <a:r>
              <a:rPr lang="ru" sz="1300" dirty="0">
                <a:solidFill>
                  <a:srgbClr val="1F497D"/>
                </a:solidFill>
                <a:latin typeface="Montserrat"/>
                <a:ea typeface="Montserrat"/>
                <a:cs typeface="Montserrat"/>
                <a:sym typeface="Montserrat"/>
              </a:rPr>
              <a:t>(посещение уникальных </a:t>
            </a:r>
            <a:br>
              <a:rPr lang="ru" sz="1300" dirty="0">
                <a:solidFill>
                  <a:srgbClr val="1F497D"/>
                </a:solidFill>
                <a:latin typeface="Montserrat"/>
                <a:ea typeface="Montserrat"/>
                <a:cs typeface="Montserrat"/>
                <a:sym typeface="Montserrat"/>
              </a:rPr>
            </a:br>
            <a:r>
              <a:rPr lang="ru" sz="1300" dirty="0">
                <a:solidFill>
                  <a:srgbClr val="1F497D"/>
                </a:solidFill>
                <a:latin typeface="Montserrat"/>
                <a:ea typeface="Montserrat"/>
                <a:cs typeface="Montserrat"/>
                <a:sym typeface="Montserrat"/>
              </a:rPr>
              <a:t>экспозиций Музея Победы </a:t>
            </a:r>
            <a:br>
              <a:rPr lang="ru" sz="1300" dirty="0">
                <a:solidFill>
                  <a:srgbClr val="1F497D"/>
                </a:solidFill>
                <a:latin typeface="Montserrat"/>
                <a:ea typeface="Montserrat"/>
                <a:cs typeface="Montserrat"/>
                <a:sym typeface="Montserrat"/>
              </a:rPr>
            </a:br>
            <a:r>
              <a:rPr lang="ru" sz="1300" dirty="0">
                <a:solidFill>
                  <a:srgbClr val="1F497D"/>
                </a:solidFill>
                <a:latin typeface="Montserrat"/>
                <a:ea typeface="Montserrat"/>
                <a:cs typeface="Montserrat"/>
                <a:sym typeface="Montserrat"/>
              </a:rPr>
              <a:t>«Подвиг народа» и «Битва за Москву»)</a:t>
            </a:r>
            <a:endParaRPr sz="1300" dirty="0">
              <a:solidFill>
                <a:srgbClr val="1F497D"/>
              </a:solidFill>
              <a:latin typeface="Montserrat"/>
              <a:ea typeface="Montserrat"/>
              <a:cs typeface="Montserrat"/>
              <a:sym typeface="Montserrat"/>
            </a:endParaRPr>
          </a:p>
          <a:p>
            <a:pPr marL="0" lvl="0" indent="0" algn="l" rtl="0">
              <a:lnSpc>
                <a:spcPct val="115000"/>
              </a:lnSpc>
              <a:spcBef>
                <a:spcPts val="1200"/>
              </a:spcBef>
              <a:spcAft>
                <a:spcPts val="1200"/>
              </a:spcAft>
              <a:buNone/>
            </a:pPr>
            <a:r>
              <a:rPr lang="ru" sz="1300" dirty="0">
                <a:solidFill>
                  <a:srgbClr val="1F497D"/>
                </a:solidFill>
                <a:latin typeface="Montserrat"/>
                <a:ea typeface="Montserrat"/>
                <a:cs typeface="Montserrat"/>
                <a:sym typeface="Montserrat"/>
              </a:rPr>
              <a:t>273 ученика – призеры и победители социокультурных олимпиад города</a:t>
            </a:r>
            <a:endParaRPr sz="1300" dirty="0">
              <a:solidFill>
                <a:srgbClr val="1F497D"/>
              </a:solidFill>
              <a:latin typeface="Montserrat"/>
              <a:ea typeface="Montserrat"/>
              <a:cs typeface="Montserrat"/>
              <a:sym typeface="Montserrat"/>
            </a:endParaRPr>
          </a:p>
        </p:txBody>
      </p:sp>
      <p:sp>
        <p:nvSpPr>
          <p:cNvPr id="434" name="Google Shape;434;p37"/>
          <p:cNvSpPr txBox="1"/>
          <p:nvPr/>
        </p:nvSpPr>
        <p:spPr>
          <a:xfrm>
            <a:off x="4982200" y="3228575"/>
            <a:ext cx="3633300" cy="125339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ru" sz="1500" b="1" dirty="0">
                <a:solidFill>
                  <a:srgbClr val="1F497D"/>
                </a:solidFill>
                <a:latin typeface="Montserrat"/>
                <a:ea typeface="Montserrat"/>
                <a:cs typeface="Montserrat"/>
                <a:sym typeface="Montserrat"/>
              </a:rPr>
              <a:t>Российское движение детей и молодежи «Движение первых» </a:t>
            </a:r>
            <a:r>
              <a:rPr lang="ru" sz="1300" dirty="0">
                <a:solidFill>
                  <a:srgbClr val="1F497D"/>
                </a:solidFill>
                <a:latin typeface="Montserrat"/>
                <a:ea typeface="Montserrat"/>
                <a:cs typeface="Montserrat"/>
                <a:sym typeface="Montserrat"/>
              </a:rPr>
              <a:t>(Первичное отделение РДДМ)</a:t>
            </a:r>
            <a:endParaRPr sz="1300" dirty="0">
              <a:solidFill>
                <a:srgbClr val="1F497D"/>
              </a:solidFill>
              <a:latin typeface="Montserrat"/>
              <a:ea typeface="Montserrat"/>
              <a:cs typeface="Montserrat"/>
              <a:sym typeface="Montserrat"/>
            </a:endParaRPr>
          </a:p>
        </p:txBody>
      </p:sp>
      <p:sp>
        <p:nvSpPr>
          <p:cNvPr id="435" name="Google Shape;435;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cxnSp>
        <p:nvCxnSpPr>
          <p:cNvPr id="440" name="Google Shape;440;p38"/>
          <p:cNvCxnSpPr/>
          <p:nvPr/>
        </p:nvCxnSpPr>
        <p:spPr>
          <a:xfrm>
            <a:off x="2174971" y="356695"/>
            <a:ext cx="0" cy="334200"/>
          </a:xfrm>
          <a:prstGeom prst="straightConnector1">
            <a:avLst/>
          </a:prstGeom>
          <a:noFill/>
          <a:ln w="9525" cap="flat" cmpd="sng">
            <a:solidFill>
              <a:schemeClr val="dk2"/>
            </a:solidFill>
            <a:prstDash val="solid"/>
            <a:round/>
            <a:headEnd type="none" w="med" len="med"/>
            <a:tailEnd type="none" w="med" len="med"/>
          </a:ln>
        </p:spPr>
      </p:cxnSp>
      <p:grpSp>
        <p:nvGrpSpPr>
          <p:cNvPr id="441" name="Google Shape;441;p38"/>
          <p:cNvGrpSpPr/>
          <p:nvPr/>
        </p:nvGrpSpPr>
        <p:grpSpPr>
          <a:xfrm>
            <a:off x="594938" y="336286"/>
            <a:ext cx="1304400" cy="388618"/>
            <a:chOff x="2506138" y="481025"/>
            <a:chExt cx="1304400" cy="388618"/>
          </a:xfrm>
        </p:grpSpPr>
        <p:sp>
          <p:nvSpPr>
            <p:cNvPr id="442" name="Google Shape;442;p38"/>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8"/>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cxnSp>
        <p:nvCxnSpPr>
          <p:cNvPr id="445" name="Google Shape;445;p38"/>
          <p:cNvCxnSpPr/>
          <p:nvPr/>
        </p:nvCxnSpPr>
        <p:spPr>
          <a:xfrm>
            <a:off x="594942" y="4411631"/>
            <a:ext cx="4824900" cy="0"/>
          </a:xfrm>
          <a:prstGeom prst="straightConnector1">
            <a:avLst/>
          </a:prstGeom>
          <a:noFill/>
          <a:ln w="9525" cap="flat" cmpd="sng">
            <a:solidFill>
              <a:schemeClr val="dk2"/>
            </a:solidFill>
            <a:prstDash val="solid"/>
            <a:round/>
            <a:headEnd type="none" w="med" len="med"/>
            <a:tailEnd type="none" w="med" len="med"/>
          </a:ln>
        </p:spPr>
      </p:cxnSp>
      <p:sp>
        <p:nvSpPr>
          <p:cNvPr id="446" name="Google Shape;446;p38"/>
          <p:cNvSpPr txBox="1"/>
          <p:nvPr/>
        </p:nvSpPr>
        <p:spPr>
          <a:xfrm>
            <a:off x="512350" y="1536375"/>
            <a:ext cx="8135700" cy="28263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500" dirty="0">
              <a:solidFill>
                <a:schemeClr val="dk2"/>
              </a:solidFill>
              <a:latin typeface="Montserrat"/>
              <a:ea typeface="Montserrat"/>
              <a:cs typeface="Montserrat"/>
              <a:sym typeface="Montserrat"/>
            </a:endParaRPr>
          </a:p>
          <a:p>
            <a:pPr marL="285750" lvl="0" indent="-285750" algn="l" rtl="0">
              <a:spcBef>
                <a:spcPts val="1000"/>
              </a:spcBef>
              <a:spcAft>
                <a:spcPts val="1000"/>
              </a:spcAft>
              <a:buFont typeface="Wingdings" panose="05000000000000000000" pitchFamily="2" charset="2"/>
              <a:buChar char="q"/>
            </a:pPr>
            <a:r>
              <a:rPr lang="ru-RU" sz="1500" b="1" dirty="0">
                <a:solidFill>
                  <a:srgbClr val="1F497D"/>
                </a:solidFill>
                <a:latin typeface="Montserrat"/>
                <a:ea typeface="Montserrat"/>
                <a:cs typeface="Montserrat"/>
                <a:sym typeface="Montserrat"/>
              </a:rPr>
              <a:t>Музеи. Парки. Усадьбы – 172 призера/победителя</a:t>
            </a:r>
          </a:p>
          <a:p>
            <a:pPr marL="285750" lvl="0" indent="-285750" algn="l" rtl="0">
              <a:spcBef>
                <a:spcPts val="1000"/>
              </a:spcBef>
              <a:spcAft>
                <a:spcPts val="1000"/>
              </a:spcAft>
              <a:buFont typeface="Wingdings" panose="05000000000000000000" pitchFamily="2" charset="2"/>
              <a:buChar char="q"/>
            </a:pPr>
            <a:r>
              <a:rPr lang="ru-RU" sz="1500" b="1" dirty="0">
                <a:solidFill>
                  <a:srgbClr val="1F497D"/>
                </a:solidFill>
                <a:latin typeface="Montserrat"/>
                <a:ea typeface="Montserrat"/>
                <a:cs typeface="Montserrat"/>
                <a:sym typeface="Montserrat"/>
              </a:rPr>
              <a:t>Не прервется связь поколений – 34 призера/победителя</a:t>
            </a:r>
          </a:p>
          <a:p>
            <a:pPr marL="285750" lvl="0" indent="-285750" algn="l" rtl="0">
              <a:spcBef>
                <a:spcPts val="1000"/>
              </a:spcBef>
              <a:spcAft>
                <a:spcPts val="1000"/>
              </a:spcAft>
              <a:buFont typeface="Wingdings" panose="05000000000000000000" pitchFamily="2" charset="2"/>
              <a:buChar char="q"/>
            </a:pPr>
            <a:r>
              <a:rPr lang="ru-RU" sz="1500" b="1" dirty="0">
                <a:solidFill>
                  <a:srgbClr val="1F497D"/>
                </a:solidFill>
                <a:latin typeface="Montserrat"/>
                <a:ea typeface="Montserrat"/>
                <a:cs typeface="Montserrat"/>
                <a:sym typeface="Montserrat"/>
              </a:rPr>
              <a:t>История и культура храмов столицы и городов России – 7 призеров/победителей</a:t>
            </a:r>
          </a:p>
          <a:p>
            <a:pPr marL="285750" lvl="0" indent="-285750" algn="l" rtl="0">
              <a:spcBef>
                <a:spcPts val="1000"/>
              </a:spcBef>
              <a:spcAft>
                <a:spcPts val="1000"/>
              </a:spcAft>
              <a:buFont typeface="Wingdings" panose="05000000000000000000" pitchFamily="2" charset="2"/>
              <a:buChar char="q"/>
            </a:pPr>
            <a:r>
              <a:rPr lang="ru-RU" sz="1500" b="1" dirty="0">
                <a:solidFill>
                  <a:srgbClr val="1F497D"/>
                </a:solidFill>
                <a:latin typeface="Montserrat"/>
                <a:ea typeface="Montserrat"/>
                <a:cs typeface="Montserrat"/>
                <a:sym typeface="Montserrat"/>
              </a:rPr>
              <a:t>Москва – многонациональная столица России - 60 призеров/победителей</a:t>
            </a:r>
            <a:endParaRPr sz="1500" b="1" dirty="0">
              <a:solidFill>
                <a:srgbClr val="1F497D"/>
              </a:solidFill>
              <a:latin typeface="Montserrat"/>
              <a:ea typeface="Montserrat"/>
              <a:cs typeface="Montserrat"/>
              <a:sym typeface="Montserrat"/>
            </a:endParaRPr>
          </a:p>
        </p:txBody>
      </p:sp>
      <p:sp>
        <p:nvSpPr>
          <p:cNvPr id="447" name="Google Shape;447;p38"/>
          <p:cNvSpPr txBox="1">
            <a:spLocks noGrp="1"/>
          </p:cNvSpPr>
          <p:nvPr>
            <p:ph type="title"/>
          </p:nvPr>
        </p:nvSpPr>
        <p:spPr>
          <a:xfrm>
            <a:off x="2365650" y="301718"/>
            <a:ext cx="5586300" cy="44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ВОСПИТАТЕЛЬНАЯ РАБОТА </a:t>
            </a:r>
            <a:endParaRPr sz="1820">
              <a:solidFill>
                <a:srgbClr val="38A0E0"/>
              </a:solidFill>
              <a:latin typeface="Montserrat ExtraBold"/>
              <a:ea typeface="Montserrat ExtraBold"/>
              <a:cs typeface="Montserrat ExtraBold"/>
              <a:sym typeface="Montserrat ExtraBold"/>
            </a:endParaRPr>
          </a:p>
        </p:txBody>
      </p:sp>
      <p:sp>
        <p:nvSpPr>
          <p:cNvPr id="448" name="Google Shape;448;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13</a:t>
            </a:fld>
            <a:endParaRPr/>
          </a:p>
        </p:txBody>
      </p:sp>
      <p:pic>
        <p:nvPicPr>
          <p:cNvPr id="3" name="Рисунок 2">
            <a:extLst>
              <a:ext uri="{FF2B5EF4-FFF2-40B4-BE49-F238E27FC236}">
                <a16:creationId xmlns:a16="http://schemas.microsoft.com/office/drawing/2014/main" xmlns="" id="{92224D0D-D2E3-EB05-BDC8-4FE862A71D47}"/>
              </a:ext>
            </a:extLst>
          </p:cNvPr>
          <p:cNvPicPr>
            <a:picLocks noChangeAspect="1"/>
          </p:cNvPicPr>
          <p:nvPr/>
        </p:nvPicPr>
        <p:blipFill>
          <a:blip r:embed="rId3"/>
          <a:stretch>
            <a:fillRect/>
          </a:stretch>
        </p:blipFill>
        <p:spPr>
          <a:xfrm>
            <a:off x="344663" y="141194"/>
            <a:ext cx="1597152" cy="12102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p:nvPr/>
        </p:nvSpPr>
        <p:spPr>
          <a:xfrm>
            <a:off x="0" y="5628"/>
            <a:ext cx="9144000" cy="1154575"/>
          </a:xfrm>
          <a:prstGeom prst="rect">
            <a:avLst/>
          </a:prstGeom>
          <a:solidFill>
            <a:srgbClr val="1B3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sp>
        <p:nvSpPr>
          <p:cNvPr id="19" name="Прямоугольник 18">
            <a:extLst>
              <a:ext uri="{FF2B5EF4-FFF2-40B4-BE49-F238E27FC236}">
                <a16:creationId xmlns:a16="http://schemas.microsoft.com/office/drawing/2014/main" xmlns="" id="{C317DEC1-9707-4A93-95B2-824386221C20}"/>
              </a:ext>
            </a:extLst>
          </p:cNvPr>
          <p:cNvSpPr/>
          <p:nvPr/>
        </p:nvSpPr>
        <p:spPr>
          <a:xfrm>
            <a:off x="1791304" y="297447"/>
            <a:ext cx="7602791" cy="768179"/>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numCol="1" spcCol="360000" rtlCol="0" anchor="t" anchorCtr="0"/>
          <a:lstStyle/>
          <a:p>
            <a:pPr>
              <a:spcBef>
                <a:spcPts val="2700"/>
              </a:spcBef>
              <a:buClr>
                <a:srgbClr val="0A55A2"/>
              </a:buClr>
            </a:pPr>
            <a:r>
              <a:rPr lang="ru-RU" sz="2400" dirty="0">
                <a:solidFill>
                  <a:prstClr val="white"/>
                </a:solidFill>
                <a:latin typeface="Phenomena Bold" pitchFamily="2" charset="0"/>
                <a:ea typeface="Blogger Sans" panose="02000506030000020004" pitchFamily="50" charset="0"/>
              </a:rPr>
              <a:t>Поддержка солдат в зоне СВО</a:t>
            </a:r>
          </a:p>
          <a:p>
            <a:pPr>
              <a:spcBef>
                <a:spcPts val="2700"/>
              </a:spcBef>
              <a:buClr>
                <a:srgbClr val="0A55A2"/>
              </a:buClr>
            </a:pPr>
            <a:endParaRPr lang="ru-RU" sz="2400" dirty="0">
              <a:solidFill>
                <a:prstClr val="white"/>
              </a:solidFill>
              <a:latin typeface="Phenomena Bold" pitchFamily="2" charset="0"/>
              <a:ea typeface="Blogger Sans" panose="02000506030000020004" pitchFamily="50" charset="0"/>
            </a:endParaRPr>
          </a:p>
        </p:txBody>
      </p:sp>
      <p:sp>
        <p:nvSpPr>
          <p:cNvPr id="42" name="Стрелка вправо 41"/>
          <p:cNvSpPr/>
          <p:nvPr/>
        </p:nvSpPr>
        <p:spPr>
          <a:xfrm rot="10173541">
            <a:off x="8027346" y="1494744"/>
            <a:ext cx="872890" cy="369652"/>
          </a:xfrm>
          <a:prstGeom prst="rightArrow">
            <a:avLst>
              <a:gd name="adj1" fmla="val 50000"/>
              <a:gd name="adj2" fmla="val 119069"/>
            </a:avLst>
          </a:prstGeom>
          <a:noFill/>
          <a:ln w="412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sp>
        <p:nvSpPr>
          <p:cNvPr id="43" name="Ромб 42"/>
          <p:cNvSpPr/>
          <p:nvPr/>
        </p:nvSpPr>
        <p:spPr>
          <a:xfrm rot="2623205">
            <a:off x="8389421" y="4151621"/>
            <a:ext cx="709056" cy="1139915"/>
          </a:xfrm>
          <a:prstGeom prst="diamond">
            <a:avLst/>
          </a:prstGeom>
          <a:solidFill>
            <a:srgbClr val="AF8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graphicFrame>
        <p:nvGraphicFramePr>
          <p:cNvPr id="9" name="Схема 8"/>
          <p:cNvGraphicFramePr/>
          <p:nvPr>
            <p:extLst>
              <p:ext uri="{D42A27DB-BD31-4B8C-83A1-F6EECF244321}">
                <p14:modId xmlns:p14="http://schemas.microsoft.com/office/powerpoint/2010/main" val="3168322682"/>
              </p:ext>
            </p:extLst>
          </p:nvPr>
        </p:nvGraphicFramePr>
        <p:xfrm>
          <a:off x="-1" y="297447"/>
          <a:ext cx="8926505" cy="2986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Рисунок 4"/>
          <p:cNvPicPr>
            <a:picLocks noChangeAspect="1"/>
          </p:cNvPicPr>
          <p:nvPr/>
        </p:nvPicPr>
        <p:blipFill>
          <a:blip r:embed="rId8"/>
          <a:stretch>
            <a:fillRect/>
          </a:stretch>
        </p:blipFill>
        <p:spPr>
          <a:xfrm>
            <a:off x="5283393" y="2590805"/>
            <a:ext cx="1582754" cy="2230511"/>
          </a:xfrm>
          <a:prstGeom prst="rect">
            <a:avLst/>
          </a:prstGeom>
          <a:ln>
            <a:noFill/>
          </a:ln>
          <a:effectLst>
            <a:outerShdw blurRad="190500" algn="tl" rotWithShape="0">
              <a:srgbClr val="000000">
                <a:alpha val="70000"/>
              </a:srgbClr>
            </a:outerShdw>
          </a:effectLst>
        </p:spPr>
      </p:pic>
      <p:pic>
        <p:nvPicPr>
          <p:cNvPr id="20" name="Google Shape;317;p31"/>
          <p:cNvPicPr preferRelativeResize="0"/>
          <p:nvPr/>
        </p:nvPicPr>
        <p:blipFill rotWithShape="1">
          <a:blip r:embed="rId9">
            <a:alphaModFix/>
          </a:blip>
          <a:srcRect t="24759" b="29286"/>
          <a:stretch/>
        </p:blipFill>
        <p:spPr>
          <a:xfrm>
            <a:off x="122490" y="84090"/>
            <a:ext cx="1085474" cy="498826"/>
          </a:xfrm>
          <a:prstGeom prst="rect">
            <a:avLst/>
          </a:prstGeom>
          <a:noFill/>
          <a:ln>
            <a:noFill/>
          </a:ln>
        </p:spPr>
      </p:pic>
      <p:pic>
        <p:nvPicPr>
          <p:cNvPr id="7" name="Рисунок 6"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E5FF9B06-FD55-FDE0-3E02-A4E7F847EC79}"/>
              </a:ext>
            </a:extLst>
          </p:cNvPr>
          <p:cNvPicPr>
            <a:picLocks noChangeAspect="1"/>
          </p:cNvPicPr>
          <p:nvPr/>
        </p:nvPicPr>
        <p:blipFill>
          <a:blip r:embed="rId10"/>
          <a:stretch>
            <a:fillRect/>
          </a:stretch>
        </p:blipFill>
        <p:spPr>
          <a:xfrm>
            <a:off x="8243048" y="53001"/>
            <a:ext cx="771880" cy="654415"/>
          </a:xfrm>
          <a:prstGeom prst="rect">
            <a:avLst/>
          </a:prstGeom>
        </p:spPr>
      </p:pic>
      <p:pic>
        <p:nvPicPr>
          <p:cNvPr id="1026" name="Picture 2" descr="https://sun9-12.userapi.com/impg/H8v61pUifSHM2n6NC1gPdDBhRSI6lDYgxg6Scg/hElaFrhB5IA.jpg?size=1280x853&amp;quality=95&amp;sign=e5bdf94dd065fa4cc38eed8260c1061a&amp;type=album"/>
          <p:cNvPicPr>
            <a:picLocks noChangeAspect="1" noChangeArrowheads="1"/>
          </p:cNvPicPr>
          <p:nvPr/>
        </p:nvPicPr>
        <p:blipFill rotWithShape="1">
          <a:blip r:embed="rId11">
            <a:extLst>
              <a:ext uri="{28A0092B-C50C-407E-A947-70E740481C1C}">
                <a14:useLocalDpi xmlns:a14="http://schemas.microsoft.com/office/drawing/2010/main" val="0"/>
              </a:ext>
            </a:extLst>
          </a:blip>
          <a:srcRect l="13507" t="15181" r="19659"/>
          <a:stretch/>
        </p:blipFill>
        <p:spPr bwMode="auto">
          <a:xfrm>
            <a:off x="80618" y="2442597"/>
            <a:ext cx="2694709" cy="227898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12"/>
          <a:stretch>
            <a:fillRect/>
          </a:stretch>
        </p:blipFill>
        <p:spPr>
          <a:xfrm>
            <a:off x="3069119" y="2429307"/>
            <a:ext cx="2057799" cy="1371330"/>
          </a:xfrm>
          <a:prstGeom prst="rect">
            <a:avLst/>
          </a:prstGeom>
          <a:ln>
            <a:noFill/>
          </a:ln>
          <a:effectLst>
            <a:outerShdw blurRad="190500" algn="tl" rotWithShape="0">
              <a:srgbClr val="000000">
                <a:alpha val="70000"/>
              </a:srgbClr>
            </a:outerShdw>
          </a:effectLst>
        </p:spPr>
      </p:pic>
      <p:pic>
        <p:nvPicPr>
          <p:cNvPr id="11" name="Рисунок 10"/>
          <p:cNvPicPr>
            <a:picLocks noChangeAspect="1"/>
          </p:cNvPicPr>
          <p:nvPr/>
        </p:nvPicPr>
        <p:blipFill>
          <a:blip r:embed="rId13"/>
          <a:stretch>
            <a:fillRect/>
          </a:stretch>
        </p:blipFill>
        <p:spPr>
          <a:xfrm>
            <a:off x="6954639" y="2778403"/>
            <a:ext cx="1883373" cy="1595636"/>
          </a:xfrm>
          <a:prstGeom prst="rect">
            <a:avLst/>
          </a:prstGeom>
          <a:ln>
            <a:noFill/>
          </a:ln>
          <a:effectLst>
            <a:outerShdw blurRad="190500" algn="tl" rotWithShape="0">
              <a:srgbClr val="000000">
                <a:alpha val="70000"/>
              </a:srgbClr>
            </a:outerShdw>
          </a:effectLst>
        </p:spPr>
      </p:pic>
      <p:pic>
        <p:nvPicPr>
          <p:cNvPr id="1032" name="Picture 8" descr="https://sun9-42.userapi.com/impg/Eq03fnb5n_ALI2MpzTg5iEauWfG4eLUZwhQZBg/uWKjBp439Ko.jpg?size=925x712&amp;quality=95&amp;sign=a187a2aaff9740bbddbc5b23f5d2f2b0&amp;type=album"/>
          <p:cNvPicPr>
            <a:picLocks noChangeAspect="1" noChangeArrowheads="1"/>
          </p:cNvPicPr>
          <p:nvPr/>
        </p:nvPicPr>
        <p:blipFill rotWithShape="1">
          <a:blip r:embed="rId14">
            <a:extLst>
              <a:ext uri="{28A0092B-C50C-407E-A947-70E740481C1C}">
                <a14:useLocalDpi xmlns:a14="http://schemas.microsoft.com/office/drawing/2010/main" val="0"/>
              </a:ext>
            </a:extLst>
          </a:blip>
          <a:srcRect t="20800"/>
          <a:stretch/>
        </p:blipFill>
        <p:spPr bwMode="auto">
          <a:xfrm>
            <a:off x="3080825" y="3800637"/>
            <a:ext cx="2034389" cy="12402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706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p:nvPr/>
        </p:nvSpPr>
        <p:spPr>
          <a:xfrm>
            <a:off x="1" y="0"/>
            <a:ext cx="9144000" cy="1154575"/>
          </a:xfrm>
          <a:prstGeom prst="rect">
            <a:avLst/>
          </a:prstGeom>
          <a:solidFill>
            <a:srgbClr val="1B3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sp>
        <p:nvSpPr>
          <p:cNvPr id="19" name="Прямоугольник 18">
            <a:extLst>
              <a:ext uri="{FF2B5EF4-FFF2-40B4-BE49-F238E27FC236}">
                <a16:creationId xmlns:a16="http://schemas.microsoft.com/office/drawing/2014/main" xmlns="" id="{C317DEC1-9707-4A93-95B2-824386221C20}"/>
              </a:ext>
            </a:extLst>
          </p:cNvPr>
          <p:cNvSpPr/>
          <p:nvPr/>
        </p:nvSpPr>
        <p:spPr>
          <a:xfrm>
            <a:off x="861000" y="185322"/>
            <a:ext cx="7602791" cy="768179"/>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numCol="1" spcCol="360000" rtlCol="0" anchor="t" anchorCtr="0"/>
          <a:lstStyle/>
          <a:p>
            <a:pPr algn="ctr">
              <a:spcBef>
                <a:spcPts val="2700"/>
              </a:spcBef>
              <a:buClr>
                <a:srgbClr val="0A55A2"/>
              </a:buClr>
            </a:pPr>
            <a:r>
              <a:rPr lang="ru-RU" sz="2400" dirty="0">
                <a:solidFill>
                  <a:prstClr val="white"/>
                </a:solidFill>
                <a:latin typeface="Phenomena Bold" pitchFamily="2" charset="0"/>
                <a:ea typeface="Blogger Sans" panose="02000506030000020004" pitchFamily="50" charset="0"/>
              </a:rPr>
              <a:t>Школа № 1552 участник Всероссийского проекта «Памяти героев </a:t>
            </a:r>
            <a:r>
              <a:rPr lang="ru-RU" sz="2400" dirty="0" err="1">
                <a:solidFill>
                  <a:prstClr val="white"/>
                </a:solidFill>
                <a:latin typeface="Phenomena Bold" pitchFamily="2" charset="0"/>
                <a:ea typeface="Blogger Sans" panose="02000506030000020004" pitchFamily="50" charset="0"/>
              </a:rPr>
              <a:t>Афгана</a:t>
            </a:r>
            <a:r>
              <a:rPr lang="ru-RU" sz="2400" dirty="0">
                <a:solidFill>
                  <a:prstClr val="white"/>
                </a:solidFill>
                <a:latin typeface="Phenomena Bold" pitchFamily="2" charset="0"/>
                <a:ea typeface="Blogger Sans" panose="02000506030000020004" pitchFamily="50" charset="0"/>
              </a:rPr>
              <a:t>» (с 16.12.2024 г.)</a:t>
            </a:r>
          </a:p>
        </p:txBody>
      </p:sp>
      <p:sp>
        <p:nvSpPr>
          <p:cNvPr id="42" name="Стрелка вправо 41"/>
          <p:cNvSpPr/>
          <p:nvPr/>
        </p:nvSpPr>
        <p:spPr>
          <a:xfrm rot="10173541">
            <a:off x="8027346" y="1494744"/>
            <a:ext cx="872890" cy="369652"/>
          </a:xfrm>
          <a:prstGeom prst="rightArrow">
            <a:avLst>
              <a:gd name="adj1" fmla="val 50000"/>
              <a:gd name="adj2" fmla="val 119069"/>
            </a:avLst>
          </a:prstGeom>
          <a:noFill/>
          <a:ln w="412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sp>
        <p:nvSpPr>
          <p:cNvPr id="43" name="Ромб 42"/>
          <p:cNvSpPr/>
          <p:nvPr/>
        </p:nvSpPr>
        <p:spPr>
          <a:xfrm rot="2623205">
            <a:off x="8389421" y="4151621"/>
            <a:ext cx="709056" cy="1139915"/>
          </a:xfrm>
          <a:prstGeom prst="diamond">
            <a:avLst/>
          </a:prstGeom>
          <a:solidFill>
            <a:srgbClr val="AF8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dirty="0"/>
          </a:p>
        </p:txBody>
      </p:sp>
      <p:sp>
        <p:nvSpPr>
          <p:cNvPr id="4" name="TextBox 3"/>
          <p:cNvSpPr txBox="1"/>
          <p:nvPr/>
        </p:nvSpPr>
        <p:spPr>
          <a:xfrm>
            <a:off x="167009" y="1418710"/>
            <a:ext cx="4406980" cy="3231654"/>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q"/>
            </a:pPr>
            <a:r>
              <a:rPr lang="ru-RU" sz="1200" b="1" dirty="0">
                <a:solidFill>
                  <a:srgbClr val="1F497D"/>
                </a:solidFill>
                <a:latin typeface="Montserrat"/>
                <a:ea typeface="Montserrat"/>
                <a:cs typeface="Montserrat"/>
              </a:rPr>
              <a:t>Информация о школьном музее </a:t>
            </a:r>
            <a:r>
              <a:rPr lang="ru-RU" sz="1200" b="1" u="sng" dirty="0">
                <a:solidFill>
                  <a:srgbClr val="C00000"/>
                </a:solidFill>
                <a:latin typeface="Montserrat"/>
                <a:ea typeface="Montserrat"/>
                <a:cs typeface="Montserrat"/>
              </a:rPr>
              <a:t>размещена на сайте музея победы </a:t>
            </a:r>
            <a:r>
              <a:rPr lang="ru-RU" sz="1200" b="1" dirty="0">
                <a:solidFill>
                  <a:srgbClr val="1F497D"/>
                </a:solidFill>
                <a:latin typeface="Montserrat"/>
                <a:ea typeface="Montserrat"/>
                <a:cs typeface="Montserrat"/>
              </a:rPr>
              <a:t>и во всех социальных сетях Музея Победы на сайте Музея Победы.</a:t>
            </a:r>
          </a:p>
          <a:p>
            <a:pPr marL="285750" indent="-285750">
              <a:buFont typeface="Wingdings" panose="05000000000000000000" pitchFamily="2" charset="2"/>
              <a:buChar char="q"/>
            </a:pPr>
            <a:r>
              <a:rPr lang="ru-RU" sz="1200" b="1" dirty="0">
                <a:solidFill>
                  <a:srgbClr val="1F497D"/>
                </a:solidFill>
                <a:latin typeface="Montserrat"/>
                <a:ea typeface="Montserrat"/>
                <a:cs typeface="Montserrat"/>
              </a:rPr>
              <a:t>Проведён первый </a:t>
            </a:r>
            <a:r>
              <a:rPr lang="ru-RU" sz="1200" b="1" u="sng" dirty="0">
                <a:solidFill>
                  <a:srgbClr val="C00000"/>
                </a:solidFill>
                <a:latin typeface="Montserrat"/>
                <a:ea typeface="Montserrat"/>
                <a:cs typeface="Montserrat"/>
              </a:rPr>
              <a:t>телемост в честь героев </a:t>
            </a:r>
            <a:r>
              <a:rPr lang="ru-RU" sz="1200" b="1" u="sng" dirty="0" err="1">
                <a:solidFill>
                  <a:srgbClr val="C00000"/>
                </a:solidFill>
                <a:latin typeface="Montserrat"/>
                <a:ea typeface="Montserrat"/>
                <a:cs typeface="Montserrat"/>
              </a:rPr>
              <a:t>Афгана</a:t>
            </a:r>
            <a:r>
              <a:rPr lang="ru-RU" sz="1200" b="1" u="sng" dirty="0">
                <a:solidFill>
                  <a:srgbClr val="C00000"/>
                </a:solidFill>
                <a:latin typeface="Montserrat"/>
                <a:ea typeface="Montserrat"/>
                <a:cs typeface="Montserrat"/>
              </a:rPr>
              <a:t> </a:t>
            </a:r>
            <a:r>
              <a:rPr lang="ru-RU" sz="1200" b="1" dirty="0">
                <a:solidFill>
                  <a:srgbClr val="1F497D"/>
                </a:solidFill>
                <a:latin typeface="Montserrat"/>
                <a:ea typeface="Montserrat"/>
                <a:cs typeface="Montserrat"/>
              </a:rPr>
              <a:t>в сотрудничестве со школами-партнерами из Санкт-Петербурга и Будённовска, Музеем Победы, ветеранами </a:t>
            </a:r>
            <a:r>
              <a:rPr lang="ru-RU" sz="1200" b="1" dirty="0" err="1">
                <a:solidFill>
                  <a:srgbClr val="1F497D"/>
                </a:solidFill>
                <a:latin typeface="Montserrat"/>
                <a:ea typeface="Montserrat"/>
                <a:cs typeface="Montserrat"/>
              </a:rPr>
              <a:t>Афгана</a:t>
            </a:r>
            <a:r>
              <a:rPr lang="ru-RU" sz="1200" b="1" dirty="0">
                <a:solidFill>
                  <a:srgbClr val="1F497D"/>
                </a:solidFill>
                <a:latin typeface="Montserrat"/>
                <a:ea typeface="Montserrat"/>
                <a:cs typeface="Montserrat"/>
              </a:rPr>
              <a:t>.</a:t>
            </a:r>
          </a:p>
          <a:p>
            <a:pPr marL="285750" indent="-285750">
              <a:buFont typeface="Wingdings" panose="05000000000000000000" pitchFamily="2" charset="2"/>
              <a:buChar char="q"/>
            </a:pPr>
            <a:r>
              <a:rPr lang="ru-RU" sz="1200" b="1" dirty="0">
                <a:solidFill>
                  <a:srgbClr val="1F497D"/>
                </a:solidFill>
                <a:latin typeface="Montserrat"/>
                <a:ea typeface="Montserrat"/>
                <a:cs typeface="Montserrat"/>
              </a:rPr>
              <a:t>Школьный </a:t>
            </a:r>
            <a:r>
              <a:rPr lang="ru-RU" sz="1200" b="1" u="sng" dirty="0">
                <a:solidFill>
                  <a:srgbClr val="C00000"/>
                </a:solidFill>
                <a:latin typeface="Montserrat"/>
                <a:ea typeface="Montserrat"/>
                <a:cs typeface="Montserrat"/>
              </a:rPr>
              <a:t>проект «Памяти Героев </a:t>
            </a:r>
            <a:r>
              <a:rPr lang="ru-RU" sz="1200" b="1" u="sng" dirty="0" err="1">
                <a:solidFill>
                  <a:srgbClr val="C00000"/>
                </a:solidFill>
                <a:latin typeface="Montserrat"/>
                <a:ea typeface="Montserrat"/>
                <a:cs typeface="Montserrat"/>
              </a:rPr>
              <a:t>Афгана</a:t>
            </a:r>
            <a:r>
              <a:rPr lang="ru-RU" sz="1200" b="1" u="sng" dirty="0">
                <a:solidFill>
                  <a:srgbClr val="C00000"/>
                </a:solidFill>
                <a:latin typeface="Montserrat"/>
                <a:ea typeface="Montserrat"/>
                <a:cs typeface="Montserrat"/>
              </a:rPr>
              <a:t>» представлен к участию</a:t>
            </a:r>
            <a:r>
              <a:rPr lang="ru-RU" sz="1200" b="1" dirty="0">
                <a:solidFill>
                  <a:srgbClr val="1F497D"/>
                </a:solidFill>
                <a:latin typeface="Montserrat"/>
                <a:ea typeface="Montserrat"/>
                <a:cs typeface="Montserrat"/>
              </a:rPr>
              <a:t> нашей ученицей 7 класса Ярославой Ч. </a:t>
            </a:r>
            <a:r>
              <a:rPr lang="ru-RU" sz="1200" b="1" u="sng" dirty="0">
                <a:solidFill>
                  <a:srgbClr val="C00000"/>
                </a:solidFill>
                <a:latin typeface="Montserrat"/>
                <a:ea typeface="Montserrat"/>
                <a:cs typeface="Montserrat"/>
              </a:rPr>
              <a:t>на Всероссийской патриотической смене в «Орленке»</a:t>
            </a:r>
            <a:r>
              <a:rPr lang="ru-RU" sz="1200" b="1" dirty="0">
                <a:solidFill>
                  <a:srgbClr val="1F497D"/>
                </a:solidFill>
                <a:latin typeface="Montserrat"/>
                <a:ea typeface="Montserrat"/>
                <a:cs typeface="Montserrat"/>
              </a:rPr>
              <a:t>.</a:t>
            </a:r>
          </a:p>
          <a:p>
            <a:pPr marL="285750" indent="-285750">
              <a:buFont typeface="Wingdings" panose="05000000000000000000" pitchFamily="2" charset="2"/>
              <a:buChar char="q"/>
            </a:pPr>
            <a:r>
              <a:rPr lang="ru-RU" sz="1200" b="1" dirty="0">
                <a:solidFill>
                  <a:srgbClr val="1F497D"/>
                </a:solidFill>
                <a:latin typeface="Montserrat"/>
                <a:ea typeface="Montserrat"/>
                <a:cs typeface="Montserrat"/>
              </a:rPr>
              <a:t>У памятника погибшим в </a:t>
            </a:r>
            <a:r>
              <a:rPr lang="ru-RU" sz="1200" b="1" dirty="0" err="1">
                <a:solidFill>
                  <a:srgbClr val="1F497D"/>
                </a:solidFill>
                <a:latin typeface="Montserrat"/>
                <a:ea typeface="Montserrat"/>
                <a:cs typeface="Montserrat"/>
              </a:rPr>
              <a:t>Афгане</a:t>
            </a:r>
            <a:r>
              <a:rPr lang="ru-RU" sz="1200" b="1" dirty="0">
                <a:solidFill>
                  <a:srgbClr val="1F497D"/>
                </a:solidFill>
                <a:latin typeface="Montserrat"/>
                <a:ea typeface="Montserrat"/>
                <a:cs typeface="Montserrat"/>
              </a:rPr>
              <a:t> солдатам, расположенного на территории школы, </a:t>
            </a:r>
            <a:r>
              <a:rPr lang="ru-RU" sz="1200" b="1" u="sng" dirty="0">
                <a:solidFill>
                  <a:srgbClr val="C00000"/>
                </a:solidFill>
                <a:latin typeface="Montserrat"/>
                <a:ea typeface="Montserrat"/>
                <a:cs typeface="Montserrat"/>
              </a:rPr>
              <a:t>проводятся памятные мероприятия </a:t>
            </a:r>
            <a:r>
              <a:rPr lang="ru-RU" sz="1200" b="1" dirty="0">
                <a:solidFill>
                  <a:srgbClr val="1F497D"/>
                </a:solidFill>
                <a:latin typeface="Montserrat"/>
                <a:ea typeface="Montserrat"/>
                <a:cs typeface="Montserrat"/>
              </a:rPr>
              <a:t>в сотрудничестве общественным патриотическим объединением «</a:t>
            </a:r>
            <a:r>
              <a:rPr lang="ru-RU" sz="1200" b="1" dirty="0" err="1">
                <a:solidFill>
                  <a:srgbClr val="1F497D"/>
                </a:solidFill>
                <a:latin typeface="Montserrat"/>
                <a:ea typeface="Montserrat"/>
                <a:cs typeface="Montserrat"/>
              </a:rPr>
              <a:t>Панджшер</a:t>
            </a:r>
            <a:r>
              <a:rPr lang="ru-RU" sz="1200" b="1" dirty="0">
                <a:solidFill>
                  <a:srgbClr val="1F497D"/>
                </a:solidFill>
                <a:latin typeface="Montserrat"/>
                <a:ea typeface="Montserrat"/>
                <a:cs typeface="Montserrat"/>
              </a:rPr>
              <a:t>»</a:t>
            </a:r>
          </a:p>
        </p:txBody>
      </p:sp>
      <p:pic>
        <p:nvPicPr>
          <p:cNvPr id="20" name="Google Shape;317;p31"/>
          <p:cNvPicPr preferRelativeResize="0"/>
          <p:nvPr/>
        </p:nvPicPr>
        <p:blipFill rotWithShape="1">
          <a:blip r:embed="rId3">
            <a:alphaModFix/>
          </a:blip>
          <a:srcRect t="24759" b="29286"/>
          <a:stretch/>
        </p:blipFill>
        <p:spPr>
          <a:xfrm>
            <a:off x="0" y="4829"/>
            <a:ext cx="1085474" cy="498826"/>
          </a:xfrm>
          <a:prstGeom prst="rect">
            <a:avLst/>
          </a:prstGeom>
          <a:noFill/>
          <a:ln>
            <a:noFill/>
          </a:ln>
        </p:spPr>
      </p:pic>
      <p:pic>
        <p:nvPicPr>
          <p:cNvPr id="7" name="Рисунок 6"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E5FF9B06-FD55-FDE0-3E02-A4E7F847EC79}"/>
              </a:ext>
            </a:extLst>
          </p:cNvPr>
          <p:cNvPicPr>
            <a:picLocks noChangeAspect="1"/>
          </p:cNvPicPr>
          <p:nvPr/>
        </p:nvPicPr>
        <p:blipFill>
          <a:blip r:embed="rId4"/>
          <a:stretch>
            <a:fillRect/>
          </a:stretch>
        </p:blipFill>
        <p:spPr>
          <a:xfrm>
            <a:off x="8372121" y="77105"/>
            <a:ext cx="771880" cy="654415"/>
          </a:xfrm>
          <a:prstGeom prst="rect">
            <a:avLst/>
          </a:prstGeom>
        </p:spPr>
      </p:pic>
      <p:pic>
        <p:nvPicPr>
          <p:cNvPr id="8" name="Рисунок 7"/>
          <p:cNvPicPr>
            <a:picLocks noChangeAspect="1"/>
          </p:cNvPicPr>
          <p:nvPr/>
        </p:nvPicPr>
        <p:blipFill rotWithShape="1">
          <a:blip r:embed="rId5">
            <a:extLst>
              <a:ext uri="{28A0092B-C50C-407E-A947-70E740481C1C}">
                <a14:useLocalDpi xmlns:a14="http://schemas.microsoft.com/office/drawing/2010/main" val="0"/>
              </a:ext>
            </a:extLst>
          </a:blip>
          <a:srcRect t="24610" b="5917"/>
          <a:stretch/>
        </p:blipFill>
        <p:spPr>
          <a:xfrm>
            <a:off x="5147968" y="3486635"/>
            <a:ext cx="2945836" cy="1363849"/>
          </a:xfrm>
          <a:prstGeom prst="rect">
            <a:avLst/>
          </a:prstGeom>
          <a:ln>
            <a:noFill/>
          </a:ln>
          <a:effectLst>
            <a:outerShdw blurRad="190500" algn="tl" rotWithShape="0">
              <a:srgbClr val="000000">
                <a:alpha val="70000"/>
              </a:srgbClr>
            </a:outerShdw>
          </a:effectLst>
        </p:spPr>
      </p:pic>
      <p:pic>
        <p:nvPicPr>
          <p:cNvPr id="9" name="Рисунок 8"/>
          <p:cNvPicPr>
            <a:picLocks noChangeAspect="1"/>
          </p:cNvPicPr>
          <p:nvPr/>
        </p:nvPicPr>
        <p:blipFill rotWithShape="1">
          <a:blip r:embed="rId6" cstate="print">
            <a:extLst>
              <a:ext uri="{28A0092B-C50C-407E-A947-70E740481C1C}">
                <a14:useLocalDpi xmlns:a14="http://schemas.microsoft.com/office/drawing/2010/main" val="0"/>
              </a:ext>
            </a:extLst>
          </a:blip>
          <a:srcRect b="5044"/>
          <a:stretch/>
        </p:blipFill>
        <p:spPr>
          <a:xfrm>
            <a:off x="4721287" y="1238664"/>
            <a:ext cx="3650834" cy="19194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8998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85379" y="197860"/>
            <a:ext cx="6371204" cy="715581"/>
          </a:xfrm>
          <a:prstGeom prst="rect">
            <a:avLst/>
          </a:prstGeom>
        </p:spPr>
        <p:txBody>
          <a:bodyPr wrap="square">
            <a:spAutoFit/>
          </a:bodyPr>
          <a:lstStyle/>
          <a:p>
            <a:pPr defTabSz="685800">
              <a:buClrTx/>
              <a:defRPr/>
            </a:pPr>
            <a:endParaRPr lang="ru-RU" sz="4050" b="1" kern="1200" dirty="0">
              <a:solidFill>
                <a:prstClr val="white"/>
              </a:solidFill>
              <a:latin typeface="Phenomena Bold" pitchFamily="2" charset="0"/>
              <a:ea typeface="Roboto" panose="02000000000000000000" pitchFamily="2" charset="0"/>
              <a:cs typeface="+mn-cs"/>
            </a:endParaRPr>
          </a:p>
        </p:txBody>
      </p:sp>
      <p:cxnSp>
        <p:nvCxnSpPr>
          <p:cNvPr id="11" name="Соединительная линия уступом 10"/>
          <p:cNvCxnSpPr/>
          <p:nvPr/>
        </p:nvCxnSpPr>
        <p:spPr>
          <a:xfrm rot="10800000">
            <a:off x="1584518" y="1423247"/>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Соединительная линия уступом 11"/>
          <p:cNvCxnSpPr/>
          <p:nvPr/>
        </p:nvCxnSpPr>
        <p:spPr>
          <a:xfrm rot="10800000">
            <a:off x="1199501" y="3199979"/>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Соединительная линия уступом 12"/>
          <p:cNvCxnSpPr/>
          <p:nvPr/>
        </p:nvCxnSpPr>
        <p:spPr>
          <a:xfrm rot="10800000" flipH="1">
            <a:off x="6004560" y="1353884"/>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Соединительная линия уступом 13"/>
          <p:cNvCxnSpPr/>
          <p:nvPr/>
        </p:nvCxnSpPr>
        <p:spPr>
          <a:xfrm rot="10800000" flipH="1">
            <a:off x="6465559" y="3161879"/>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3569362" y="253857"/>
            <a:ext cx="2651375" cy="387798"/>
          </a:xfrm>
          <a:prstGeom prst="rect">
            <a:avLst/>
          </a:prstGeom>
        </p:spPr>
        <p:txBody>
          <a:bodyPr wrap="square">
            <a:spAutoFit/>
          </a:bodyPr>
          <a:lstStyle/>
          <a:p>
            <a:pPr defTabSz="685800">
              <a:lnSpc>
                <a:spcPct val="80000"/>
              </a:lnSpc>
              <a:buClrTx/>
              <a:defRPr/>
            </a:pPr>
            <a:r>
              <a:rPr lang="ru-RU" sz="2400" kern="1200" dirty="0">
                <a:solidFill>
                  <a:prstClr val="white"/>
                </a:solidFill>
                <a:latin typeface="Phenomena Bold" pitchFamily="2" charset="0"/>
                <a:ea typeface="Blogger Sans" panose="02000506030000020004" pitchFamily="50" charset="0"/>
                <a:cs typeface="+mn-cs"/>
              </a:rPr>
              <a:t>ДВИЖЕНИЕ ПЕРВЫХ </a:t>
            </a:r>
          </a:p>
        </p:txBody>
      </p:sp>
      <p:pic>
        <p:nvPicPr>
          <p:cNvPr id="32" name="Google Shape;317;p31"/>
          <p:cNvPicPr preferRelativeResize="0"/>
          <p:nvPr/>
        </p:nvPicPr>
        <p:blipFill rotWithShape="1">
          <a:blip r:embed="rId3">
            <a:alphaModFix/>
          </a:blip>
          <a:srcRect t="24759" b="29286"/>
          <a:stretch/>
        </p:blipFill>
        <p:spPr>
          <a:xfrm>
            <a:off x="122489" y="84089"/>
            <a:ext cx="1085474" cy="498826"/>
          </a:xfrm>
          <a:prstGeom prst="rect">
            <a:avLst/>
          </a:prstGeom>
          <a:noFill/>
          <a:ln>
            <a:noFill/>
          </a:ln>
        </p:spPr>
      </p:pic>
      <p:pic>
        <p:nvPicPr>
          <p:cNvPr id="15" name="Рисунок 14"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68B72361-8691-59EB-65F8-AF94A2E38C35}"/>
              </a:ext>
            </a:extLst>
          </p:cNvPr>
          <p:cNvPicPr>
            <a:picLocks noChangeAspect="1"/>
          </p:cNvPicPr>
          <p:nvPr/>
        </p:nvPicPr>
        <p:blipFill>
          <a:blip r:embed="rId4"/>
          <a:stretch>
            <a:fillRect/>
          </a:stretch>
        </p:blipFill>
        <p:spPr>
          <a:xfrm>
            <a:off x="8050813" y="100299"/>
            <a:ext cx="965918" cy="761314"/>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87" y="696686"/>
            <a:ext cx="1664893" cy="1248669"/>
          </a:xfrm>
          <a:prstGeom prst="rect">
            <a:avLst/>
          </a:prstGeom>
          <a:ln>
            <a:noFill/>
          </a:ln>
          <a:effectLst>
            <a:outerShdw blurRad="190500" algn="tl" rotWithShape="0">
              <a:srgbClr val="000000">
                <a:alpha val="70000"/>
              </a:srgbClr>
            </a:outerShdw>
          </a:effectLst>
        </p:spPr>
      </p:pic>
      <p:sp>
        <p:nvSpPr>
          <p:cNvPr id="7" name="TextBox 6"/>
          <p:cNvSpPr txBox="1"/>
          <p:nvPr/>
        </p:nvSpPr>
        <p:spPr>
          <a:xfrm>
            <a:off x="1971027" y="2166114"/>
            <a:ext cx="1783632" cy="830997"/>
          </a:xfrm>
          <a:prstGeom prst="rect">
            <a:avLst/>
          </a:prstGeom>
          <a:noFill/>
        </p:spPr>
        <p:txBody>
          <a:bodyPr wrap="square" rtlCol="0">
            <a:spAutoFit/>
          </a:bodyPr>
          <a:lstStyle/>
          <a:p>
            <a:r>
              <a:rPr lang="ru-RU" sz="1200" b="1" dirty="0">
                <a:solidFill>
                  <a:srgbClr val="1F497D"/>
                </a:solidFill>
                <a:latin typeface="Montserrat"/>
                <a:ea typeface="Montserrat"/>
                <a:cs typeface="Montserrat"/>
              </a:rPr>
              <a:t>Финалисты Всероссийского проекта «Первые на Первом»</a:t>
            </a:r>
          </a:p>
        </p:txBody>
      </p:sp>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4342" y="1946024"/>
            <a:ext cx="1668332" cy="1111787"/>
          </a:xfrm>
          <a:prstGeom prst="rect">
            <a:avLst/>
          </a:prstGeom>
          <a:ln>
            <a:noFill/>
          </a:ln>
          <a:effectLst>
            <a:outerShdw blurRad="190500" algn="tl" rotWithShape="0">
              <a:srgbClr val="000000">
                <a:alpha val="70000"/>
              </a:srgbClr>
            </a:outerShdw>
          </a:effectLst>
        </p:spPr>
      </p:pic>
      <p:sp>
        <p:nvSpPr>
          <p:cNvPr id="25" name="TextBox 24"/>
          <p:cNvSpPr txBox="1"/>
          <p:nvPr/>
        </p:nvSpPr>
        <p:spPr>
          <a:xfrm>
            <a:off x="2034950" y="883126"/>
            <a:ext cx="1716542" cy="830997"/>
          </a:xfrm>
          <a:prstGeom prst="rect">
            <a:avLst/>
          </a:prstGeom>
          <a:noFill/>
        </p:spPr>
        <p:txBody>
          <a:bodyPr wrap="square" rtlCol="0">
            <a:spAutoFit/>
          </a:bodyPr>
          <a:lstStyle/>
          <a:p>
            <a:r>
              <a:rPr lang="ru-RU" sz="1200" b="1" dirty="0">
                <a:solidFill>
                  <a:srgbClr val="1F497D"/>
                </a:solidFill>
                <a:latin typeface="Montserrat"/>
                <a:ea typeface="Montserrat"/>
                <a:cs typeface="Montserrat"/>
              </a:rPr>
              <a:t>Абсолютные победители Азбуки школьных талантов</a:t>
            </a:r>
          </a:p>
        </p:txBody>
      </p:sp>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502" y="2968376"/>
            <a:ext cx="1673790" cy="1255343"/>
          </a:xfrm>
          <a:prstGeom prst="rect">
            <a:avLst/>
          </a:prstGeom>
          <a:ln>
            <a:noFill/>
          </a:ln>
          <a:effectLst>
            <a:outerShdw blurRad="190500" algn="tl" rotWithShape="0">
              <a:srgbClr val="000000">
                <a:alpha val="70000"/>
              </a:srgbClr>
            </a:outerShdw>
          </a:effectLst>
        </p:spPr>
      </p:pic>
      <p:sp>
        <p:nvSpPr>
          <p:cNvPr id="27" name="TextBox 26"/>
          <p:cNvSpPr txBox="1"/>
          <p:nvPr/>
        </p:nvSpPr>
        <p:spPr>
          <a:xfrm>
            <a:off x="1971027" y="3005240"/>
            <a:ext cx="1783632" cy="830997"/>
          </a:xfrm>
          <a:prstGeom prst="rect">
            <a:avLst/>
          </a:prstGeom>
          <a:noFill/>
        </p:spPr>
        <p:txBody>
          <a:bodyPr wrap="square" rtlCol="0">
            <a:spAutoFit/>
          </a:bodyPr>
          <a:lstStyle/>
          <a:p>
            <a:r>
              <a:rPr lang="ru-RU" sz="1200" b="1" dirty="0">
                <a:solidFill>
                  <a:srgbClr val="1F497D"/>
                </a:solidFill>
                <a:latin typeface="Montserrat"/>
                <a:ea typeface="Montserrat"/>
                <a:cs typeface="Montserrat"/>
              </a:rPr>
              <a:t>Слет региональных отделений в ОЦ «Команда»</a:t>
            </a:r>
          </a:p>
        </p:txBody>
      </p:sp>
      <p:pic>
        <p:nvPicPr>
          <p:cNvPr id="17" name="Рисунок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1934" y="717287"/>
            <a:ext cx="1646879" cy="1235160"/>
          </a:xfrm>
          <a:prstGeom prst="rect">
            <a:avLst/>
          </a:prstGeom>
          <a:ln>
            <a:noFill/>
          </a:ln>
          <a:effectLst>
            <a:outerShdw blurRad="190500" algn="tl" rotWithShape="0">
              <a:srgbClr val="000000">
                <a:alpha val="70000"/>
              </a:srgbClr>
            </a:outerShdw>
          </a:effectLst>
        </p:spPr>
      </p:pic>
      <p:sp>
        <p:nvSpPr>
          <p:cNvPr id="29" name="TextBox 28"/>
          <p:cNvSpPr txBox="1"/>
          <p:nvPr/>
        </p:nvSpPr>
        <p:spPr>
          <a:xfrm>
            <a:off x="5199078" y="898284"/>
            <a:ext cx="2071311" cy="830997"/>
          </a:xfrm>
          <a:prstGeom prst="rect">
            <a:avLst/>
          </a:prstGeom>
          <a:noFill/>
        </p:spPr>
        <p:txBody>
          <a:bodyPr wrap="square" rtlCol="0">
            <a:spAutoFit/>
          </a:bodyPr>
          <a:lstStyle/>
          <a:p>
            <a:pPr algn="ctr"/>
            <a:r>
              <a:rPr lang="ru-RU" sz="1200" b="1" dirty="0">
                <a:solidFill>
                  <a:srgbClr val="1F497D"/>
                </a:solidFill>
                <a:latin typeface="Montserrat"/>
                <a:ea typeface="Montserrat"/>
                <a:cs typeface="Montserrat"/>
              </a:rPr>
              <a:t>Участники и кураторы различных отделов школы актива ЮАО</a:t>
            </a:r>
          </a:p>
        </p:txBody>
      </p:sp>
      <p:pic>
        <p:nvPicPr>
          <p:cNvPr id="21" name="Рисунок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4285" y="3275460"/>
            <a:ext cx="1685723" cy="1189060"/>
          </a:xfrm>
          <a:prstGeom prst="rect">
            <a:avLst/>
          </a:prstGeom>
          <a:ln>
            <a:noFill/>
          </a:ln>
          <a:effectLst>
            <a:outerShdw blurRad="190500" algn="tl" rotWithShape="0">
              <a:srgbClr val="000000">
                <a:alpha val="70000"/>
              </a:srgbClr>
            </a:outerShdw>
          </a:effectLst>
        </p:spPr>
      </p:pic>
      <p:sp>
        <p:nvSpPr>
          <p:cNvPr id="33" name="TextBox 32"/>
          <p:cNvSpPr txBox="1"/>
          <p:nvPr/>
        </p:nvSpPr>
        <p:spPr>
          <a:xfrm>
            <a:off x="3108174" y="4497169"/>
            <a:ext cx="2677944" cy="646331"/>
          </a:xfrm>
          <a:prstGeom prst="rect">
            <a:avLst/>
          </a:prstGeom>
          <a:noFill/>
        </p:spPr>
        <p:txBody>
          <a:bodyPr wrap="square" rtlCol="0">
            <a:spAutoFit/>
          </a:bodyPr>
          <a:lstStyle>
            <a:defPPr marR="0" lvl="0" algn="l" rtl="0">
              <a:lnSpc>
                <a:spcPct val="100000"/>
              </a:lnSpc>
              <a:spcBef>
                <a:spcPts val="0"/>
              </a:spcBef>
              <a:spcAft>
                <a:spcPts val="0"/>
              </a:spcAft>
            </a:defPPr>
            <a:lvl1pPr algn="ctr">
              <a:defRPr sz="1200" b="1">
                <a:solidFill>
                  <a:srgbClr val="1F497D"/>
                </a:solidFill>
                <a:latin typeface="Montserrat"/>
                <a:ea typeface="Montserrat"/>
                <a:cs typeface="Montserrat"/>
              </a:defRPr>
            </a:lvl1pPr>
          </a:lstStyle>
          <a:p>
            <a:r>
              <a:rPr lang="ru-RU" dirty="0"/>
              <a:t>Фестиваль первичного отделения Движения Первых</a:t>
            </a:r>
          </a:p>
        </p:txBody>
      </p:sp>
      <p:pic>
        <p:nvPicPr>
          <p:cNvPr id="24" name="Рисунок 23"/>
          <p:cNvPicPr>
            <a:picLocks noChangeAspect="1"/>
          </p:cNvPicPr>
          <p:nvPr/>
        </p:nvPicPr>
        <p:blipFill rotWithShape="1">
          <a:blip r:embed="rId10">
            <a:extLst>
              <a:ext uri="{28A0092B-C50C-407E-A947-70E740481C1C}">
                <a14:useLocalDpi xmlns:a14="http://schemas.microsoft.com/office/drawing/2010/main" val="0"/>
              </a:ext>
            </a:extLst>
          </a:blip>
          <a:srcRect t="25594"/>
          <a:stretch/>
        </p:blipFill>
        <p:spPr>
          <a:xfrm>
            <a:off x="3646371" y="2160457"/>
            <a:ext cx="1003184" cy="995245"/>
          </a:xfrm>
          <a:prstGeom prst="rect">
            <a:avLst/>
          </a:prstGeom>
          <a:ln>
            <a:noFill/>
          </a:ln>
          <a:effectLst>
            <a:outerShdw blurRad="190500" algn="tl" rotWithShape="0">
              <a:srgbClr val="000000">
                <a:alpha val="70000"/>
              </a:srgbClr>
            </a:outerShdw>
          </a:effectLst>
        </p:spPr>
      </p:pic>
      <p:sp>
        <p:nvSpPr>
          <p:cNvPr id="35" name="TextBox 34"/>
          <p:cNvSpPr txBox="1"/>
          <p:nvPr/>
        </p:nvSpPr>
        <p:spPr>
          <a:xfrm>
            <a:off x="4660585" y="2271708"/>
            <a:ext cx="1100427" cy="646331"/>
          </a:xfrm>
          <a:prstGeom prst="rect">
            <a:avLst/>
          </a:prstGeom>
          <a:noFill/>
        </p:spPr>
        <p:txBody>
          <a:bodyPr wrap="square" rtlCol="0">
            <a:spAutoFit/>
          </a:bodyPr>
          <a:lstStyle/>
          <a:p>
            <a:r>
              <a:rPr lang="ru-RU" sz="1200" b="1" dirty="0">
                <a:solidFill>
                  <a:srgbClr val="1F497D"/>
                </a:solidFill>
                <a:latin typeface="Montserrat"/>
                <a:ea typeface="Montserrat"/>
                <a:cs typeface="Montserrat"/>
              </a:rPr>
              <a:t>Участники Совета Первых</a:t>
            </a:r>
          </a:p>
        </p:txBody>
      </p:sp>
      <p:pic>
        <p:nvPicPr>
          <p:cNvPr id="26" name="Рисунок 2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2269" y="3924898"/>
            <a:ext cx="1680928" cy="1120181"/>
          </a:xfrm>
          <a:prstGeom prst="rect">
            <a:avLst/>
          </a:prstGeom>
          <a:ln>
            <a:noFill/>
          </a:ln>
          <a:effectLst>
            <a:outerShdw blurRad="190500" algn="tl" rotWithShape="0">
              <a:srgbClr val="000000">
                <a:alpha val="70000"/>
              </a:srgbClr>
            </a:outerShdw>
          </a:effectLst>
        </p:spPr>
      </p:pic>
      <p:sp>
        <p:nvSpPr>
          <p:cNvPr id="37" name="TextBox 36"/>
          <p:cNvSpPr txBox="1"/>
          <p:nvPr/>
        </p:nvSpPr>
        <p:spPr>
          <a:xfrm>
            <a:off x="1755920" y="4231848"/>
            <a:ext cx="1716542" cy="461665"/>
          </a:xfrm>
          <a:prstGeom prst="rect">
            <a:avLst/>
          </a:prstGeom>
          <a:noFill/>
        </p:spPr>
        <p:txBody>
          <a:bodyPr wrap="square" rtlCol="0">
            <a:spAutoFit/>
          </a:bodyPr>
          <a:lstStyle/>
          <a:p>
            <a:pPr algn="ctr"/>
            <a:r>
              <a:rPr lang="ru-RU" sz="1200" b="1" dirty="0">
                <a:solidFill>
                  <a:srgbClr val="1F497D"/>
                </a:solidFill>
                <a:latin typeface="Montserrat"/>
                <a:ea typeface="Montserrat"/>
                <a:cs typeface="Montserrat"/>
              </a:rPr>
              <a:t>Школа Актива 1552</a:t>
            </a:r>
          </a:p>
        </p:txBody>
      </p:sp>
      <p:pic>
        <p:nvPicPr>
          <p:cNvPr id="28" name="Рисунок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56254" y="1858037"/>
            <a:ext cx="1037375" cy="1037375"/>
          </a:xfrm>
          <a:prstGeom prst="rect">
            <a:avLst/>
          </a:prstGeom>
        </p:spPr>
      </p:pic>
      <p:sp>
        <p:nvSpPr>
          <p:cNvPr id="39" name="TextBox 38"/>
          <p:cNvSpPr txBox="1"/>
          <p:nvPr/>
        </p:nvSpPr>
        <p:spPr>
          <a:xfrm>
            <a:off x="5466628" y="2968376"/>
            <a:ext cx="1716542" cy="276999"/>
          </a:xfrm>
          <a:prstGeom prst="rect">
            <a:avLst/>
          </a:prstGeom>
          <a:noFill/>
        </p:spPr>
        <p:txBody>
          <a:bodyPr wrap="square" rtlCol="0">
            <a:spAutoFit/>
          </a:bodyPr>
          <a:lstStyle/>
          <a:p>
            <a:r>
              <a:rPr lang="ru-RU" sz="1200" b="1" dirty="0">
                <a:solidFill>
                  <a:srgbClr val="1F497D"/>
                </a:solidFill>
                <a:latin typeface="Montserrat"/>
                <a:ea typeface="Montserrat"/>
                <a:cs typeface="Montserrat"/>
              </a:rPr>
              <a:t>Школьное радио</a:t>
            </a:r>
          </a:p>
        </p:txBody>
      </p:sp>
      <p:graphicFrame>
        <p:nvGraphicFramePr>
          <p:cNvPr id="4" name="Схема 3"/>
          <p:cNvGraphicFramePr/>
          <p:nvPr>
            <p:extLst>
              <p:ext uri="{D42A27DB-BD31-4B8C-83A1-F6EECF244321}">
                <p14:modId xmlns:p14="http://schemas.microsoft.com/office/powerpoint/2010/main" val="654564996"/>
              </p:ext>
            </p:extLst>
          </p:nvPr>
        </p:nvGraphicFramePr>
        <p:xfrm>
          <a:off x="5686969" y="1455056"/>
          <a:ext cx="3330746" cy="340129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050" name="Picture 2" descr="Picture background"/>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95580" y="-18775"/>
            <a:ext cx="2990533" cy="9229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icture background"/>
          <p:cNvPicPr>
            <a:picLocks noChangeAspect="1" noChangeArrowheads="1"/>
          </p:cNvPicPr>
          <p:nvPr/>
        </p:nvPicPr>
        <p:blipFill rotWithShape="1">
          <a:blip r:embed="rId19">
            <a:extLst>
              <a:ext uri="{28A0092B-C50C-407E-A947-70E740481C1C}">
                <a14:useLocalDpi xmlns:a14="http://schemas.microsoft.com/office/drawing/2010/main" val="0"/>
              </a:ext>
            </a:extLst>
          </a:blip>
          <a:srcRect t="19826" b="17724"/>
          <a:stretch/>
        </p:blipFill>
        <p:spPr bwMode="auto">
          <a:xfrm>
            <a:off x="1955180" y="-11902"/>
            <a:ext cx="1986040" cy="69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46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658" y="3032685"/>
            <a:ext cx="1677804" cy="1186442"/>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991984" y="3467743"/>
            <a:ext cx="1960126" cy="1099508"/>
          </a:xfrm>
          <a:prstGeom prst="rect">
            <a:avLst/>
          </a:prstGeom>
        </p:spPr>
      </p:pic>
      <p:sp>
        <p:nvSpPr>
          <p:cNvPr id="5" name="Прямоугольник 4"/>
          <p:cNvSpPr/>
          <p:nvPr/>
        </p:nvSpPr>
        <p:spPr>
          <a:xfrm>
            <a:off x="385379" y="197860"/>
            <a:ext cx="6371204" cy="715581"/>
          </a:xfrm>
          <a:prstGeom prst="rect">
            <a:avLst/>
          </a:prstGeom>
        </p:spPr>
        <p:txBody>
          <a:bodyPr wrap="square">
            <a:spAutoFit/>
          </a:bodyPr>
          <a:lstStyle/>
          <a:p>
            <a:pPr defTabSz="685800">
              <a:buClrTx/>
              <a:defRPr/>
            </a:pPr>
            <a:endParaRPr lang="ru-RU" sz="4050" b="1" kern="1200" dirty="0">
              <a:solidFill>
                <a:prstClr val="white"/>
              </a:solidFill>
              <a:latin typeface="Phenomena Bold" pitchFamily="2" charset="0"/>
              <a:ea typeface="Roboto" panose="02000000000000000000" pitchFamily="2" charset="0"/>
              <a:cs typeface="+mn-cs"/>
            </a:endParaRPr>
          </a:p>
        </p:txBody>
      </p:sp>
      <p:cxnSp>
        <p:nvCxnSpPr>
          <p:cNvPr id="11" name="Соединительная линия уступом 10"/>
          <p:cNvCxnSpPr/>
          <p:nvPr/>
        </p:nvCxnSpPr>
        <p:spPr>
          <a:xfrm rot="10800000">
            <a:off x="1584518" y="1423247"/>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Соединительная линия уступом 11"/>
          <p:cNvCxnSpPr/>
          <p:nvPr/>
        </p:nvCxnSpPr>
        <p:spPr>
          <a:xfrm rot="10800000">
            <a:off x="1199501" y="3199979"/>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Соединительная линия уступом 12"/>
          <p:cNvCxnSpPr/>
          <p:nvPr/>
        </p:nvCxnSpPr>
        <p:spPr>
          <a:xfrm rot="10800000" flipH="1">
            <a:off x="6004560" y="1353884"/>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Соединительная линия уступом 13"/>
          <p:cNvCxnSpPr/>
          <p:nvPr/>
        </p:nvCxnSpPr>
        <p:spPr>
          <a:xfrm rot="10800000" flipH="1">
            <a:off x="6465559" y="3161879"/>
            <a:ext cx="1699260" cy="640080"/>
          </a:xfrm>
          <a:prstGeom prst="bentConnector3">
            <a:avLst/>
          </a:prstGeom>
          <a:ln w="38100" cap="rnd">
            <a:solidFill>
              <a:schemeClr val="bg1"/>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6902008" y="1389064"/>
            <a:ext cx="1928744" cy="387798"/>
          </a:xfrm>
          <a:prstGeom prst="rect">
            <a:avLst/>
          </a:prstGeom>
        </p:spPr>
        <p:txBody>
          <a:bodyPr wrap="square">
            <a:spAutoFit/>
          </a:bodyPr>
          <a:lstStyle/>
          <a:p>
            <a:pPr defTabSz="685800">
              <a:lnSpc>
                <a:spcPct val="80000"/>
              </a:lnSpc>
              <a:buClrTx/>
              <a:defRPr/>
            </a:pPr>
            <a:r>
              <a:rPr lang="ru-RU" sz="1200" b="1" kern="1200" spc="105" dirty="0">
                <a:solidFill>
                  <a:prstClr val="white"/>
                </a:solidFill>
                <a:latin typeface="Phenomena" pitchFamily="2" charset="0"/>
                <a:ea typeface="Muller Light"/>
                <a:cs typeface="Muller Light"/>
              </a:rPr>
              <a:t>ЗОО И ЭКОЛОГИЯ</a:t>
            </a:r>
          </a:p>
          <a:p>
            <a:pPr defTabSz="685800">
              <a:lnSpc>
                <a:spcPct val="80000"/>
              </a:lnSpc>
              <a:buClrTx/>
              <a:defRPr/>
            </a:pPr>
            <a:endParaRPr lang="ru-RU" sz="1200" b="1" kern="1200" spc="105" dirty="0">
              <a:solidFill>
                <a:prstClr val="white"/>
              </a:solidFill>
              <a:latin typeface="Phenomena" pitchFamily="2" charset="0"/>
              <a:ea typeface="Muller Light"/>
              <a:cs typeface="Muller Light"/>
            </a:endParaRPr>
          </a:p>
        </p:txBody>
      </p:sp>
      <p:sp>
        <p:nvSpPr>
          <p:cNvPr id="16" name="Прямоугольник 15"/>
          <p:cNvSpPr/>
          <p:nvPr/>
        </p:nvSpPr>
        <p:spPr>
          <a:xfrm>
            <a:off x="1083022" y="2875412"/>
            <a:ext cx="1691854" cy="387798"/>
          </a:xfrm>
          <a:prstGeom prst="rect">
            <a:avLst/>
          </a:prstGeom>
        </p:spPr>
        <p:txBody>
          <a:bodyPr wrap="square">
            <a:spAutoFit/>
          </a:bodyPr>
          <a:lstStyle/>
          <a:p>
            <a:pPr defTabSz="685800">
              <a:lnSpc>
                <a:spcPct val="80000"/>
              </a:lnSpc>
              <a:buClrTx/>
              <a:defRPr/>
            </a:pPr>
            <a:r>
              <a:rPr lang="ru-RU" sz="1200" b="1" kern="1200" spc="105" dirty="0">
                <a:solidFill>
                  <a:prstClr val="white"/>
                </a:solidFill>
                <a:latin typeface="Phenomena" pitchFamily="2" charset="0"/>
                <a:ea typeface="Muller Light"/>
                <a:cs typeface="Muller Light"/>
              </a:rPr>
              <a:t>СОБЫТИЯ</a:t>
            </a:r>
          </a:p>
          <a:p>
            <a:pPr defTabSz="685800">
              <a:lnSpc>
                <a:spcPct val="80000"/>
              </a:lnSpc>
              <a:buClrTx/>
              <a:defRPr/>
            </a:pPr>
            <a:endParaRPr lang="ru-RU" sz="1200" b="1" kern="1200" spc="105" dirty="0">
              <a:solidFill>
                <a:prstClr val="white"/>
              </a:solidFill>
              <a:latin typeface="Phenomena" pitchFamily="2" charset="0"/>
              <a:ea typeface="Muller Light"/>
              <a:cs typeface="Muller Light"/>
            </a:endParaRPr>
          </a:p>
        </p:txBody>
      </p:sp>
      <p:sp>
        <p:nvSpPr>
          <p:cNvPr id="18" name="Прямоугольник 17"/>
          <p:cNvSpPr/>
          <p:nvPr/>
        </p:nvSpPr>
        <p:spPr>
          <a:xfrm>
            <a:off x="7369626" y="3199978"/>
            <a:ext cx="1478297" cy="535531"/>
          </a:xfrm>
          <a:prstGeom prst="rect">
            <a:avLst/>
          </a:prstGeom>
        </p:spPr>
        <p:txBody>
          <a:bodyPr wrap="square">
            <a:spAutoFit/>
          </a:bodyPr>
          <a:lstStyle/>
          <a:p>
            <a:pPr lvl="0" defTabSz="685800">
              <a:lnSpc>
                <a:spcPct val="80000"/>
              </a:lnSpc>
              <a:buClrTx/>
              <a:defRPr/>
            </a:pPr>
            <a:r>
              <a:rPr lang="ru-RU" sz="1200" b="1" kern="1200" spc="105" dirty="0">
                <a:solidFill>
                  <a:prstClr val="white"/>
                </a:solidFill>
                <a:latin typeface="Phenomena" pitchFamily="2" charset="0"/>
                <a:ea typeface="Muller Light"/>
                <a:cs typeface="Muller Light"/>
              </a:rPr>
              <a:t>СПОРТ </a:t>
            </a:r>
          </a:p>
          <a:p>
            <a:pPr lvl="0" defTabSz="685800">
              <a:lnSpc>
                <a:spcPct val="80000"/>
              </a:lnSpc>
              <a:buClrTx/>
              <a:defRPr/>
            </a:pPr>
            <a:r>
              <a:rPr lang="ru-RU" sz="1200" b="1" kern="1200" spc="105" dirty="0">
                <a:solidFill>
                  <a:prstClr val="white"/>
                </a:solidFill>
                <a:latin typeface="Phenomena" pitchFamily="2" charset="0"/>
                <a:ea typeface="Muller Light"/>
                <a:cs typeface="Muller Light"/>
              </a:rPr>
              <a:t>И ЗОЖ</a:t>
            </a:r>
          </a:p>
          <a:p>
            <a:pPr defTabSz="685800">
              <a:lnSpc>
                <a:spcPct val="80000"/>
              </a:lnSpc>
              <a:buClrTx/>
              <a:defRPr/>
            </a:pPr>
            <a:endParaRPr lang="ru-RU" sz="1200" b="1" kern="1200" spc="105" dirty="0">
              <a:solidFill>
                <a:prstClr val="white"/>
              </a:solidFill>
              <a:latin typeface="Phenomena" pitchFamily="2" charset="0"/>
              <a:ea typeface="Muller Light"/>
              <a:cs typeface="Muller Light"/>
            </a:endParaRPr>
          </a:p>
        </p:txBody>
      </p:sp>
      <p:graphicFrame>
        <p:nvGraphicFramePr>
          <p:cNvPr id="33" name="Схема 32"/>
          <p:cNvGraphicFramePr/>
          <p:nvPr>
            <p:extLst>
              <p:ext uri="{D42A27DB-BD31-4B8C-83A1-F6EECF244321}">
                <p14:modId xmlns:p14="http://schemas.microsoft.com/office/powerpoint/2010/main" val="2021301405"/>
              </p:ext>
            </p:extLst>
          </p:nvPr>
        </p:nvGraphicFramePr>
        <p:xfrm>
          <a:off x="-681084" y="2845192"/>
          <a:ext cx="5891288" cy="19697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0" name="Google Shape;317;p31"/>
          <p:cNvPicPr preferRelativeResize="0"/>
          <p:nvPr/>
        </p:nvPicPr>
        <p:blipFill rotWithShape="1">
          <a:blip r:embed="rId9">
            <a:alphaModFix/>
          </a:blip>
          <a:srcRect t="24759" b="29286"/>
          <a:stretch/>
        </p:blipFill>
        <p:spPr>
          <a:xfrm>
            <a:off x="372559" y="193432"/>
            <a:ext cx="1085474" cy="498826"/>
          </a:xfrm>
          <a:prstGeom prst="rect">
            <a:avLst/>
          </a:prstGeom>
          <a:noFill/>
          <a:ln>
            <a:noFill/>
          </a:ln>
        </p:spPr>
      </p:pic>
      <p:pic>
        <p:nvPicPr>
          <p:cNvPr id="3" name="Рисунок 2"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096BB9C9-3887-D841-77FA-0EDDEB6B8B52}"/>
              </a:ext>
            </a:extLst>
          </p:cNvPr>
          <p:cNvPicPr>
            <a:picLocks noChangeAspect="1"/>
          </p:cNvPicPr>
          <p:nvPr/>
        </p:nvPicPr>
        <p:blipFill>
          <a:blip r:embed="rId10"/>
          <a:stretch>
            <a:fillRect/>
          </a:stretch>
        </p:blipFill>
        <p:spPr>
          <a:xfrm>
            <a:off x="397956" y="733236"/>
            <a:ext cx="1048018" cy="869432"/>
          </a:xfrm>
          <a:prstGeom prst="rect">
            <a:avLst/>
          </a:prstGeom>
        </p:spPr>
      </p:pic>
      <p:sp>
        <p:nvSpPr>
          <p:cNvPr id="19" name="TextBox 18">
            <a:extLst>
              <a:ext uri="{FF2B5EF4-FFF2-40B4-BE49-F238E27FC236}">
                <a16:creationId xmlns:a16="http://schemas.microsoft.com/office/drawing/2014/main" xmlns="" id="{1D07CAF2-BFA2-D742-2502-C1920C6B284A}"/>
              </a:ext>
            </a:extLst>
          </p:cNvPr>
          <p:cNvSpPr txBox="1"/>
          <p:nvPr/>
        </p:nvSpPr>
        <p:spPr>
          <a:xfrm>
            <a:off x="1357258" y="207240"/>
            <a:ext cx="6653040" cy="369332"/>
          </a:xfrm>
          <a:prstGeom prst="rect">
            <a:avLst/>
          </a:prstGeom>
          <a:noFill/>
        </p:spPr>
        <p:txBody>
          <a:bodyPr wrap="square" rtlCol="0">
            <a:spAutoFit/>
          </a:bodyPr>
          <a:lstStyle/>
          <a:p>
            <a:pPr algn="ctr"/>
            <a:r>
              <a:rPr lang="ru-RU" sz="1800" dirty="0">
                <a:solidFill>
                  <a:schemeClr val="accent1">
                    <a:lumMod val="50000"/>
                  </a:schemeClr>
                </a:solidFill>
                <a:latin typeface="Montserrat ExtraBold" panose="00000900000000000000" pitchFamily="2" charset="-52"/>
              </a:rPr>
              <a:t>Школьный волонтерский отряд «</a:t>
            </a:r>
            <a:r>
              <a:rPr lang="ru-RU" sz="1800" dirty="0" err="1">
                <a:solidFill>
                  <a:schemeClr val="accent1">
                    <a:lumMod val="50000"/>
                  </a:schemeClr>
                </a:solidFill>
                <a:latin typeface="Montserrat ExtraBold" panose="00000900000000000000" pitchFamily="2" charset="-52"/>
              </a:rPr>
              <a:t>ДоброТворец</a:t>
            </a:r>
            <a:r>
              <a:rPr lang="ru-RU" sz="1800" dirty="0">
                <a:solidFill>
                  <a:schemeClr val="accent1">
                    <a:lumMod val="50000"/>
                  </a:schemeClr>
                </a:solidFill>
                <a:latin typeface="Montserrat ExtraBold" panose="00000900000000000000" pitchFamily="2" charset="-52"/>
              </a:rPr>
              <a:t>»</a:t>
            </a:r>
          </a:p>
        </p:txBody>
      </p:sp>
      <p:pic>
        <p:nvPicPr>
          <p:cNvPr id="4" name="Рисунок 3"/>
          <p:cNvPicPr>
            <a:picLocks noChangeAspect="1"/>
          </p:cNvPicPr>
          <p:nvPr/>
        </p:nvPicPr>
        <p:blipFill rotWithShape="1">
          <a:blip r:embed="rId11">
            <a:extLst>
              <a:ext uri="{28A0092B-C50C-407E-A947-70E740481C1C}">
                <a14:useLocalDpi xmlns:a14="http://schemas.microsoft.com/office/drawing/2010/main" val="0"/>
              </a:ext>
            </a:extLst>
          </a:blip>
          <a:srcRect t="20700" b="33916"/>
          <a:stretch/>
        </p:blipFill>
        <p:spPr>
          <a:xfrm flipH="1">
            <a:off x="5460754" y="803416"/>
            <a:ext cx="977891" cy="790416"/>
          </a:xfrm>
          <a:prstGeom prst="rect">
            <a:avLst/>
          </a:prstGeom>
        </p:spPr>
      </p:pic>
      <p:pic>
        <p:nvPicPr>
          <p:cNvPr id="20" name="Рисунок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4862290" y="3938861"/>
            <a:ext cx="1675250" cy="1256779"/>
          </a:xfrm>
          <a:prstGeom prst="rect">
            <a:avLst/>
          </a:prstGeom>
        </p:spPr>
      </p:pic>
      <p:pic>
        <p:nvPicPr>
          <p:cNvPr id="26" name="Рисунок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6794076" y="544170"/>
            <a:ext cx="1632948" cy="918533"/>
          </a:xfrm>
          <a:prstGeom prst="rect">
            <a:avLst/>
          </a:prstGeom>
        </p:spPr>
      </p:pic>
      <p:pic>
        <p:nvPicPr>
          <p:cNvPr id="28" name="Рисунок 2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04266" y="1805765"/>
            <a:ext cx="1391297" cy="1043473"/>
          </a:xfrm>
          <a:prstGeom prst="rect">
            <a:avLst/>
          </a:prstGeom>
        </p:spPr>
      </p:pic>
      <p:graphicFrame>
        <p:nvGraphicFramePr>
          <p:cNvPr id="24" name="Схема 23"/>
          <p:cNvGraphicFramePr/>
          <p:nvPr>
            <p:extLst>
              <p:ext uri="{D42A27DB-BD31-4B8C-83A1-F6EECF244321}">
                <p14:modId xmlns:p14="http://schemas.microsoft.com/office/powerpoint/2010/main" val="2212048985"/>
              </p:ext>
            </p:extLst>
          </p:nvPr>
        </p:nvGraphicFramePr>
        <p:xfrm>
          <a:off x="901310" y="555650"/>
          <a:ext cx="5170695" cy="212862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29" name="Рисунок 2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66793" y="4356957"/>
            <a:ext cx="2474892" cy="718406"/>
          </a:xfrm>
          <a:prstGeom prst="rect">
            <a:avLst/>
          </a:prstGeom>
        </p:spPr>
      </p:pic>
      <p:pic>
        <p:nvPicPr>
          <p:cNvPr id="31" name="Рисунок 30"/>
          <p:cNvPicPr>
            <a:picLocks noChangeAspect="1"/>
          </p:cNvPicPr>
          <p:nvPr/>
        </p:nvPicPr>
        <p:blipFill rotWithShape="1">
          <a:blip r:embed="rId21">
            <a:extLst>
              <a:ext uri="{28A0092B-C50C-407E-A947-70E740481C1C}">
                <a14:useLocalDpi xmlns:a14="http://schemas.microsoft.com/office/drawing/2010/main" val="0"/>
              </a:ext>
            </a:extLst>
          </a:blip>
          <a:srcRect l="16401" t="11656" r="7709" b="12691"/>
          <a:stretch/>
        </p:blipFill>
        <p:spPr>
          <a:xfrm>
            <a:off x="71307" y="1476541"/>
            <a:ext cx="1645350" cy="1234013"/>
          </a:xfrm>
          <a:prstGeom prst="rect">
            <a:avLst/>
          </a:prstGeom>
        </p:spPr>
      </p:pic>
      <p:graphicFrame>
        <p:nvGraphicFramePr>
          <p:cNvPr id="35" name="Схема 34"/>
          <p:cNvGraphicFramePr/>
          <p:nvPr>
            <p:extLst>
              <p:ext uri="{D42A27DB-BD31-4B8C-83A1-F6EECF244321}">
                <p14:modId xmlns:p14="http://schemas.microsoft.com/office/powerpoint/2010/main" val="2009591745"/>
              </p:ext>
            </p:extLst>
          </p:nvPr>
        </p:nvGraphicFramePr>
        <p:xfrm>
          <a:off x="5589158" y="1116492"/>
          <a:ext cx="4113229" cy="307109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3627961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7" name="Рисунок 6" descr="Изображение выглядит как человек, спорт, спортивная игра, одежда">
            <a:extLst>
              <a:ext uri="{FF2B5EF4-FFF2-40B4-BE49-F238E27FC236}">
                <a16:creationId xmlns:a16="http://schemas.microsoft.com/office/drawing/2014/main" xmlns="" id="{27ACD137-BA65-B940-F4FE-F17030853AB4}"/>
              </a:ext>
            </a:extLst>
          </p:cNvPr>
          <p:cNvPicPr>
            <a:picLocks noChangeAspect="1"/>
          </p:cNvPicPr>
          <p:nvPr/>
        </p:nvPicPr>
        <p:blipFill rotWithShape="1">
          <a:blip r:embed="rId2"/>
          <a:srcRect l="6633" t="6447" r="4609" b="6706"/>
          <a:stretch/>
        </p:blipFill>
        <p:spPr>
          <a:xfrm>
            <a:off x="2765823" y="3340443"/>
            <a:ext cx="2106118" cy="1716374"/>
          </a:xfrm>
          <a:prstGeom prst="rect">
            <a:avLst/>
          </a:prstGeom>
        </p:spPr>
      </p:pic>
      <p:sp>
        <p:nvSpPr>
          <p:cNvPr id="2" name="Заголовок 1">
            <a:extLst>
              <a:ext uri="{FF2B5EF4-FFF2-40B4-BE49-F238E27FC236}">
                <a16:creationId xmlns:a16="http://schemas.microsoft.com/office/drawing/2014/main" xmlns="" id="{B289B074-36AF-0F93-8A9D-2F83438FEDF6}"/>
              </a:ext>
            </a:extLst>
          </p:cNvPr>
          <p:cNvSpPr>
            <a:spLocks noGrp="1"/>
          </p:cNvSpPr>
          <p:nvPr>
            <p:ph type="title"/>
          </p:nvPr>
        </p:nvSpPr>
        <p:spPr/>
        <p:txBody>
          <a:bodyPr>
            <a:normAutofit/>
          </a:bodyPr>
          <a:lstStyle/>
          <a:p>
            <a:pPr algn="ctr"/>
            <a:r>
              <a:rPr lang="ru-RU" sz="1800" dirty="0">
                <a:solidFill>
                  <a:schemeClr val="accent1">
                    <a:lumMod val="50000"/>
                  </a:schemeClr>
                </a:solidFill>
                <a:latin typeface="Montserrat ExtraBold" panose="00000900000000000000" pitchFamily="2" charset="-52"/>
              </a:rPr>
              <a:t>Школьный спортивный клуб «ФОРА», </a:t>
            </a:r>
            <a:r>
              <a:rPr lang="ru-RU" sz="1800" dirty="0" err="1">
                <a:solidFill>
                  <a:schemeClr val="accent1">
                    <a:lumMod val="50000"/>
                  </a:schemeClr>
                </a:solidFill>
                <a:latin typeface="Montserrat ExtraBold" panose="00000900000000000000" pitchFamily="2" charset="-52"/>
              </a:rPr>
              <a:t>межрайон</a:t>
            </a:r>
            <a:endParaRPr lang="ru-RU" sz="1800" dirty="0">
              <a:solidFill>
                <a:schemeClr val="accent1">
                  <a:lumMod val="50000"/>
                </a:schemeClr>
              </a:solidFill>
              <a:latin typeface="Montserrat ExtraBold" panose="00000900000000000000" pitchFamily="2" charset="-52"/>
            </a:endParaRPr>
          </a:p>
        </p:txBody>
      </p:sp>
      <p:sp>
        <p:nvSpPr>
          <p:cNvPr id="3" name="Текст 2">
            <a:extLst>
              <a:ext uri="{FF2B5EF4-FFF2-40B4-BE49-F238E27FC236}">
                <a16:creationId xmlns:a16="http://schemas.microsoft.com/office/drawing/2014/main" xmlns="" id="{198F7D11-BEBA-1793-AE4C-328AF2363D38}"/>
              </a:ext>
            </a:extLst>
          </p:cNvPr>
          <p:cNvSpPr>
            <a:spLocks noGrp="1"/>
          </p:cNvSpPr>
          <p:nvPr>
            <p:ph type="body" idx="1"/>
          </p:nvPr>
        </p:nvSpPr>
        <p:spPr>
          <a:xfrm>
            <a:off x="444778" y="1124264"/>
            <a:ext cx="3789944" cy="2983041"/>
          </a:xfrm>
          <a:ln>
            <a:noFill/>
          </a:ln>
          <a:effectLst>
            <a:outerShdw blurRad="292100" dist="139700" dir="2700000" algn="tl" rotWithShape="0">
              <a:srgbClr val="333333">
                <a:alpha val="65000"/>
              </a:srgbClr>
            </a:outerShdw>
          </a:effectLst>
        </p:spPr>
        <p:txBody>
          <a:bodyPr>
            <a:noAutofit/>
          </a:bodyPr>
          <a:lstStyle/>
          <a:p>
            <a:r>
              <a:rPr lang="ru-RU" sz="1200" b="1" dirty="0">
                <a:solidFill>
                  <a:srgbClr val="C00000"/>
                </a:solidFill>
                <a:latin typeface="Montserrat"/>
                <a:ea typeface="Montserrat"/>
                <a:cs typeface="Montserrat"/>
              </a:rPr>
              <a:t>Президентские состязания:</a:t>
            </a:r>
          </a:p>
          <a:p>
            <a:pPr marL="139700" indent="0">
              <a:buNone/>
            </a:pPr>
            <a:r>
              <a:rPr lang="ru-RU" sz="1200" b="1" dirty="0">
                <a:solidFill>
                  <a:srgbClr val="1F497D"/>
                </a:solidFill>
                <a:latin typeface="Montserrat"/>
                <a:ea typeface="Montserrat"/>
                <a:cs typeface="Montserrat"/>
              </a:rPr>
              <a:t>1 место - 1,8 классы</a:t>
            </a:r>
          </a:p>
          <a:p>
            <a:pPr marL="139700" indent="0">
              <a:buNone/>
            </a:pPr>
            <a:r>
              <a:rPr lang="ru-RU" sz="1200" b="1" dirty="0">
                <a:solidFill>
                  <a:srgbClr val="1F497D"/>
                </a:solidFill>
                <a:latin typeface="Montserrat"/>
                <a:ea typeface="Montserrat"/>
                <a:cs typeface="Montserrat"/>
              </a:rPr>
              <a:t>2 место - 3,5,9,11 классы</a:t>
            </a:r>
          </a:p>
          <a:p>
            <a:pPr marL="139700" indent="0">
              <a:buNone/>
            </a:pPr>
            <a:r>
              <a:rPr lang="ru-RU" sz="1200" b="1" dirty="0">
                <a:solidFill>
                  <a:srgbClr val="1F497D"/>
                </a:solidFill>
                <a:latin typeface="Montserrat"/>
                <a:ea typeface="Montserrat"/>
                <a:cs typeface="Montserrat"/>
              </a:rPr>
              <a:t>3 место - 2,4,6,7 классы</a:t>
            </a:r>
          </a:p>
          <a:p>
            <a:r>
              <a:rPr lang="ru-RU" sz="1200" b="1" dirty="0">
                <a:solidFill>
                  <a:srgbClr val="C00000"/>
                </a:solidFill>
                <a:latin typeface="Montserrat"/>
                <a:ea typeface="Montserrat"/>
                <a:cs typeface="Montserrat"/>
              </a:rPr>
              <a:t>Президентские спортивные игры:</a:t>
            </a:r>
          </a:p>
          <a:p>
            <a:pPr marL="139700" indent="0">
              <a:buNone/>
            </a:pPr>
            <a:r>
              <a:rPr lang="ru-RU" sz="1200" b="1" dirty="0">
                <a:solidFill>
                  <a:srgbClr val="1F497D"/>
                </a:solidFill>
                <a:latin typeface="Montserrat"/>
                <a:ea typeface="Montserrat"/>
                <a:cs typeface="Montserrat"/>
              </a:rPr>
              <a:t>3 место - 9-10 класс </a:t>
            </a:r>
          </a:p>
          <a:p>
            <a:r>
              <a:rPr lang="ru-RU" sz="1200" b="1" dirty="0">
                <a:solidFill>
                  <a:srgbClr val="1F497D"/>
                </a:solidFill>
                <a:latin typeface="Montserrat"/>
                <a:ea typeface="Montserrat"/>
                <a:cs typeface="Montserrat"/>
              </a:rPr>
              <a:t>Городской турнир по шахматам «Пешка и ферзь»:</a:t>
            </a:r>
          </a:p>
          <a:p>
            <a:pPr marL="139700" indent="0">
              <a:buNone/>
            </a:pPr>
            <a:r>
              <a:rPr lang="ru-RU" sz="1200" b="1" dirty="0">
                <a:solidFill>
                  <a:srgbClr val="1F497D"/>
                </a:solidFill>
                <a:latin typeface="Montserrat"/>
                <a:ea typeface="Montserrat"/>
                <a:cs typeface="Montserrat"/>
              </a:rPr>
              <a:t>1 место </a:t>
            </a:r>
          </a:p>
          <a:p>
            <a:r>
              <a:rPr lang="ru-RU" sz="1200" b="1" dirty="0">
                <a:solidFill>
                  <a:srgbClr val="C00000"/>
                </a:solidFill>
                <a:latin typeface="Montserrat"/>
                <a:ea typeface="Montserrat"/>
                <a:cs typeface="Montserrat"/>
              </a:rPr>
              <a:t>Соревнования по баскетболу </a:t>
            </a:r>
            <a:r>
              <a:rPr lang="ru-RU" sz="1200" b="1" dirty="0">
                <a:solidFill>
                  <a:srgbClr val="1F497D"/>
                </a:solidFill>
                <a:latin typeface="Montserrat"/>
                <a:ea typeface="Montserrat"/>
                <a:cs typeface="Montserrat"/>
              </a:rPr>
              <a:t>«Победный мяч»:</a:t>
            </a:r>
          </a:p>
          <a:p>
            <a:pPr marL="139700" indent="0">
              <a:buNone/>
            </a:pPr>
            <a:r>
              <a:rPr lang="ru-RU" sz="1200" b="1" dirty="0">
                <a:solidFill>
                  <a:srgbClr val="1F497D"/>
                </a:solidFill>
                <a:latin typeface="Montserrat"/>
                <a:ea typeface="Montserrat"/>
                <a:cs typeface="Montserrat"/>
              </a:rPr>
              <a:t>3 место - 9-11 класс</a:t>
            </a:r>
          </a:p>
        </p:txBody>
      </p:sp>
      <p:sp>
        <p:nvSpPr>
          <p:cNvPr id="4" name="Номер слайда 3">
            <a:extLst>
              <a:ext uri="{FF2B5EF4-FFF2-40B4-BE49-F238E27FC236}">
                <a16:creationId xmlns:a16="http://schemas.microsoft.com/office/drawing/2014/main" xmlns="" id="{1897C513-B1CE-D514-43C9-FCB4DE2F73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18</a:t>
            </a:fld>
            <a:endParaRPr lang="ru"/>
          </a:p>
        </p:txBody>
      </p:sp>
      <p:pic>
        <p:nvPicPr>
          <p:cNvPr id="5" name="Рисунок 4"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53FC1FD1-A542-BF0C-7579-49D292EED6E6}"/>
              </a:ext>
            </a:extLst>
          </p:cNvPr>
          <p:cNvPicPr>
            <a:picLocks noChangeAspect="1"/>
          </p:cNvPicPr>
          <p:nvPr/>
        </p:nvPicPr>
        <p:blipFill>
          <a:blip r:embed="rId3"/>
          <a:stretch>
            <a:fillRect/>
          </a:stretch>
        </p:blipFill>
        <p:spPr>
          <a:xfrm>
            <a:off x="8154649" y="167240"/>
            <a:ext cx="701118" cy="555569"/>
          </a:xfrm>
          <a:prstGeom prst="rect">
            <a:avLst/>
          </a:prstGeom>
        </p:spPr>
      </p:pic>
      <p:pic>
        <p:nvPicPr>
          <p:cNvPr id="6" name="Google Shape;317;p31">
            <a:extLst>
              <a:ext uri="{FF2B5EF4-FFF2-40B4-BE49-F238E27FC236}">
                <a16:creationId xmlns:a16="http://schemas.microsoft.com/office/drawing/2014/main" xmlns="" id="{2F1CF6D0-304F-E64C-185F-93AF967E7D8C}"/>
              </a:ext>
            </a:extLst>
          </p:cNvPr>
          <p:cNvPicPr preferRelativeResize="0"/>
          <p:nvPr/>
        </p:nvPicPr>
        <p:blipFill rotWithShape="1">
          <a:blip r:embed="rId4">
            <a:alphaModFix/>
          </a:blip>
          <a:srcRect t="24759" b="29286"/>
          <a:stretch/>
        </p:blipFill>
        <p:spPr>
          <a:xfrm>
            <a:off x="122489" y="84089"/>
            <a:ext cx="1085474" cy="498826"/>
          </a:xfrm>
          <a:prstGeom prst="rect">
            <a:avLst/>
          </a:prstGeom>
          <a:noFill/>
          <a:ln>
            <a:noFill/>
          </a:ln>
        </p:spPr>
      </p:pic>
      <p:sp>
        <p:nvSpPr>
          <p:cNvPr id="9" name="Текст 2">
            <a:extLst>
              <a:ext uri="{FF2B5EF4-FFF2-40B4-BE49-F238E27FC236}">
                <a16:creationId xmlns:a16="http://schemas.microsoft.com/office/drawing/2014/main" xmlns="" id="{9ED5581C-3E48-3F72-03CD-E4667A7939E5}"/>
              </a:ext>
            </a:extLst>
          </p:cNvPr>
          <p:cNvSpPr>
            <a:spLocks noGrp="1"/>
          </p:cNvSpPr>
          <p:nvPr>
            <p:ph type="body" idx="1"/>
          </p:nvPr>
        </p:nvSpPr>
        <p:spPr>
          <a:xfrm>
            <a:off x="4654447" y="1017725"/>
            <a:ext cx="3999900" cy="3416400"/>
          </a:xfrm>
          <a:noFill/>
          <a:ln>
            <a:noFill/>
          </a:ln>
          <a:effectLst>
            <a:outerShdw blurRad="292100" dist="139700" dir="2700000" algn="tl" rotWithShape="0">
              <a:srgbClr val="333333">
                <a:alpha val="65000"/>
              </a:srgbClr>
            </a:outerShdw>
          </a:effectLst>
        </p:spPr>
        <p:txBody>
          <a:bodyPr spcFirstLastPara="1" wrap="square" lIns="91425" tIns="91425" rIns="91425" bIns="91425" anchor="t" anchorCtr="0">
            <a:noAutofit/>
          </a:bodyPr>
          <a:lstStyle/>
          <a:p>
            <a:r>
              <a:rPr lang="ru-RU" sz="1200" b="1" dirty="0">
                <a:solidFill>
                  <a:srgbClr val="C00000"/>
                </a:solidFill>
                <a:latin typeface="Montserrat"/>
                <a:ea typeface="Montserrat"/>
                <a:cs typeface="Montserrat"/>
              </a:rPr>
              <a:t>Школьная Лига по футболу:</a:t>
            </a:r>
          </a:p>
          <a:p>
            <a:r>
              <a:rPr lang="ru-RU" sz="1200" b="1" dirty="0">
                <a:solidFill>
                  <a:srgbClr val="C00000"/>
                </a:solidFill>
                <a:latin typeface="Montserrat"/>
                <a:ea typeface="Montserrat"/>
                <a:cs typeface="Montserrat"/>
              </a:rPr>
              <a:t>1 место - 3-4 классы</a:t>
            </a:r>
          </a:p>
          <a:p>
            <a:r>
              <a:rPr lang="ru-RU" sz="1200" b="1" dirty="0">
                <a:solidFill>
                  <a:srgbClr val="C00000"/>
                </a:solidFill>
                <a:latin typeface="Montserrat"/>
                <a:ea typeface="Montserrat"/>
                <a:cs typeface="Montserrat"/>
              </a:rPr>
              <a:t>Школьная Лига по мини-футболу:</a:t>
            </a:r>
          </a:p>
          <a:p>
            <a:r>
              <a:rPr lang="ru-RU" sz="1200" b="1" dirty="0">
                <a:solidFill>
                  <a:srgbClr val="C00000"/>
                </a:solidFill>
                <a:latin typeface="Montserrat"/>
                <a:ea typeface="Montserrat"/>
                <a:cs typeface="Montserrat"/>
              </a:rPr>
              <a:t>1 место - 10-11 классы</a:t>
            </a:r>
          </a:p>
          <a:p>
            <a:r>
              <a:rPr lang="ru-RU" sz="1200" b="1" dirty="0">
                <a:solidFill>
                  <a:srgbClr val="C00000"/>
                </a:solidFill>
                <a:latin typeface="Montserrat"/>
                <a:ea typeface="Montserrat"/>
                <a:cs typeface="Montserrat"/>
              </a:rPr>
              <a:t>3 место - 3-4 классы</a:t>
            </a:r>
          </a:p>
          <a:p>
            <a:r>
              <a:rPr lang="ru-RU" sz="1200" b="1" dirty="0">
                <a:solidFill>
                  <a:srgbClr val="C00000"/>
                </a:solidFill>
                <a:latin typeface="Montserrat"/>
                <a:ea typeface="Montserrat"/>
                <a:cs typeface="Montserrat"/>
              </a:rPr>
              <a:t>Школьная Лига по волейболу:</a:t>
            </a:r>
          </a:p>
          <a:p>
            <a:r>
              <a:rPr lang="ru-RU" sz="1200" b="1" dirty="0">
                <a:solidFill>
                  <a:srgbClr val="C00000"/>
                </a:solidFill>
                <a:latin typeface="Montserrat"/>
                <a:ea typeface="Montserrat"/>
                <a:cs typeface="Montserrat"/>
              </a:rPr>
              <a:t>1 место - 10-11 класс (девушки)</a:t>
            </a:r>
          </a:p>
          <a:p>
            <a:r>
              <a:rPr lang="ru-RU" sz="1200" b="1" dirty="0">
                <a:solidFill>
                  <a:srgbClr val="C00000"/>
                </a:solidFill>
                <a:latin typeface="Montserrat"/>
                <a:ea typeface="Montserrat"/>
                <a:cs typeface="Montserrat"/>
              </a:rPr>
              <a:t>2 место - 8-9 класс (юноши)</a:t>
            </a:r>
          </a:p>
          <a:p>
            <a:r>
              <a:rPr lang="ru-RU" sz="1200" b="1" dirty="0">
                <a:solidFill>
                  <a:srgbClr val="C00000"/>
                </a:solidFill>
                <a:latin typeface="Montserrat"/>
                <a:ea typeface="Montserrat"/>
                <a:cs typeface="Montserrat"/>
              </a:rPr>
              <a:t>3 место - 5-6 класс (девушки)</a:t>
            </a:r>
          </a:p>
          <a:p>
            <a:r>
              <a:rPr lang="ru-RU" sz="1200" b="1" dirty="0">
                <a:solidFill>
                  <a:srgbClr val="C00000"/>
                </a:solidFill>
                <a:latin typeface="Montserrat"/>
                <a:ea typeface="Montserrat"/>
                <a:cs typeface="Montserrat"/>
              </a:rPr>
              <a:t>ГТО </a:t>
            </a:r>
          </a:p>
          <a:p>
            <a:r>
              <a:rPr lang="ru-RU" sz="1200" b="1" dirty="0">
                <a:solidFill>
                  <a:srgbClr val="C00000"/>
                </a:solidFill>
                <a:latin typeface="Montserrat"/>
                <a:ea typeface="Montserrat"/>
                <a:cs typeface="Montserrat"/>
              </a:rPr>
              <a:t>572 знака</a:t>
            </a:r>
          </a:p>
          <a:p>
            <a:endParaRPr lang="ru-RU" sz="1200" b="1" dirty="0">
              <a:solidFill>
                <a:srgbClr val="C00000"/>
              </a:solidFill>
              <a:latin typeface="Montserrat"/>
              <a:ea typeface="Montserrat"/>
              <a:cs typeface="Montserrat"/>
            </a:endParaRPr>
          </a:p>
        </p:txBody>
      </p:sp>
      <p:pic>
        <p:nvPicPr>
          <p:cNvPr id="10" name="Рисунок 9" descr="Изображение выглядит как спорт, спортивная игра, человек, в помещении&#10;&#10;Контент, сгенерированный ИИ, может содержать ошибки.">
            <a:extLst>
              <a:ext uri="{FF2B5EF4-FFF2-40B4-BE49-F238E27FC236}">
                <a16:creationId xmlns:a16="http://schemas.microsoft.com/office/drawing/2014/main" xmlns="" id="{D1B12FCB-B85B-998D-1DDA-D03EDCF28FC9}"/>
              </a:ext>
            </a:extLst>
          </p:cNvPr>
          <p:cNvPicPr>
            <a:picLocks noChangeAspect="1"/>
          </p:cNvPicPr>
          <p:nvPr/>
        </p:nvPicPr>
        <p:blipFill rotWithShape="1">
          <a:blip r:embed="rId5"/>
          <a:srcRect l="12252" t="23723" r="6454" b="19714"/>
          <a:stretch/>
        </p:blipFill>
        <p:spPr>
          <a:xfrm>
            <a:off x="6134862" y="3169556"/>
            <a:ext cx="2862332" cy="14936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2064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7BCC3F1-1994-F049-A29A-7AB4DA45738E}"/>
              </a:ext>
            </a:extLst>
          </p:cNvPr>
          <p:cNvSpPr>
            <a:spLocks noGrp="1"/>
          </p:cNvSpPr>
          <p:nvPr>
            <p:ph type="title"/>
          </p:nvPr>
        </p:nvSpPr>
        <p:spPr>
          <a:xfrm>
            <a:off x="24733" y="219406"/>
            <a:ext cx="8520600" cy="393600"/>
          </a:xfrm>
        </p:spPr>
        <p:txBody>
          <a:bodyPr>
            <a:noAutofit/>
          </a:bodyPr>
          <a:lstStyle/>
          <a:p>
            <a:pPr algn="ctr"/>
            <a:r>
              <a:rPr lang="ru-RU" sz="1800" dirty="0">
                <a:solidFill>
                  <a:srgbClr val="00B0F0"/>
                </a:solidFill>
                <a:latin typeface="Montserrat ExtraBold" panose="00000900000000000000" pitchFamily="2" charset="-52"/>
              </a:rPr>
              <a:t>Школьный театр</a:t>
            </a:r>
            <a:endParaRPr lang="ru-RU" sz="1800" dirty="0"/>
          </a:p>
        </p:txBody>
      </p:sp>
      <p:sp>
        <p:nvSpPr>
          <p:cNvPr id="5" name="Номер слайда 4">
            <a:extLst>
              <a:ext uri="{FF2B5EF4-FFF2-40B4-BE49-F238E27FC236}">
                <a16:creationId xmlns:a16="http://schemas.microsoft.com/office/drawing/2014/main" xmlns="" id="{B3E3C9FB-1BDE-A76A-7426-281328AAC597}"/>
              </a:ext>
            </a:extLst>
          </p:cNvPr>
          <p:cNvSpPr>
            <a:spLocks noGrp="1"/>
          </p:cNvSpPr>
          <p:nvPr>
            <p:ph type="sldNum" idx="12"/>
          </p:nvPr>
        </p:nvSpPr>
        <p:spPr>
          <a:xfrm>
            <a:off x="8467426" y="4669039"/>
            <a:ext cx="548700" cy="393600"/>
          </a:xfrm>
        </p:spPr>
        <p:txBody>
          <a:bodyPr/>
          <a:lstStyle/>
          <a:p>
            <a:pPr marL="0" lvl="0" indent="0" algn="r" rtl="0">
              <a:spcBef>
                <a:spcPts val="0"/>
              </a:spcBef>
              <a:spcAft>
                <a:spcPts val="0"/>
              </a:spcAft>
              <a:buNone/>
            </a:pPr>
            <a:fld id="{00000000-1234-1234-1234-123412341234}" type="slidenum">
              <a:rPr lang="ru" smtClean="0"/>
              <a:t>19</a:t>
            </a:fld>
            <a:endParaRPr lang="ru" dirty="0"/>
          </a:p>
        </p:txBody>
      </p:sp>
      <p:graphicFrame>
        <p:nvGraphicFramePr>
          <p:cNvPr id="11" name="Таблица 10">
            <a:extLst>
              <a:ext uri="{FF2B5EF4-FFF2-40B4-BE49-F238E27FC236}">
                <a16:creationId xmlns:a16="http://schemas.microsoft.com/office/drawing/2014/main" xmlns="" id="{5AAF7E96-CE0D-A185-02A8-F7C33E154D28}"/>
              </a:ext>
            </a:extLst>
          </p:cNvPr>
          <p:cNvGraphicFramePr>
            <a:graphicFrameLocks noGrp="1"/>
          </p:cNvGraphicFramePr>
          <p:nvPr>
            <p:extLst>
              <p:ext uri="{D42A27DB-BD31-4B8C-83A1-F6EECF244321}">
                <p14:modId xmlns:p14="http://schemas.microsoft.com/office/powerpoint/2010/main" val="2207871507"/>
              </p:ext>
            </p:extLst>
          </p:nvPr>
        </p:nvGraphicFramePr>
        <p:xfrm>
          <a:off x="40609" y="751453"/>
          <a:ext cx="5806011" cy="1101040"/>
        </p:xfrm>
        <a:graphic>
          <a:graphicData uri="http://schemas.openxmlformats.org/drawingml/2006/table">
            <a:tbl>
              <a:tblPr firstRow="1" bandRow="1">
                <a:tableStyleId>{5C22544A-7EE6-4342-B048-85BDC9FD1C3A}</a:tableStyleId>
              </a:tblPr>
              <a:tblGrid>
                <a:gridCol w="1935337">
                  <a:extLst>
                    <a:ext uri="{9D8B030D-6E8A-4147-A177-3AD203B41FA5}">
                      <a16:colId xmlns:a16="http://schemas.microsoft.com/office/drawing/2014/main" xmlns="" val="3735731896"/>
                    </a:ext>
                  </a:extLst>
                </a:gridCol>
                <a:gridCol w="1935337">
                  <a:extLst>
                    <a:ext uri="{9D8B030D-6E8A-4147-A177-3AD203B41FA5}">
                      <a16:colId xmlns:a16="http://schemas.microsoft.com/office/drawing/2014/main" xmlns="" val="324364348"/>
                    </a:ext>
                  </a:extLst>
                </a:gridCol>
                <a:gridCol w="1935337">
                  <a:extLst>
                    <a:ext uri="{9D8B030D-6E8A-4147-A177-3AD203B41FA5}">
                      <a16:colId xmlns:a16="http://schemas.microsoft.com/office/drawing/2014/main" xmlns="" val="2524000813"/>
                    </a:ext>
                  </a:extLst>
                </a:gridCol>
              </a:tblGrid>
              <a:tr h="550520">
                <a:tc>
                  <a:txBody>
                    <a:bodyPr/>
                    <a:lstStyle/>
                    <a:p>
                      <a:pPr algn="ctr"/>
                      <a:r>
                        <a:rPr lang="ru-RU" dirty="0"/>
                        <a:t>Сезон 2023/2024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a:t>Сезон 2023/2024</a:t>
                      </a:r>
                    </a:p>
                    <a:p>
                      <a:pPr algn="ctr"/>
                      <a:endParaRPr lang="ru-RU" dirty="0"/>
                    </a:p>
                  </a:txBody>
                  <a:tcPr/>
                </a:tc>
                <a:tc>
                  <a:txBody>
                    <a:bodyPr/>
                    <a:lstStyle/>
                    <a:p>
                      <a:pPr algn="ctr"/>
                      <a:r>
                        <a:rPr lang="ru-RU"/>
                        <a:t>Сезон 2024/2025</a:t>
                      </a:r>
                      <a:endParaRPr lang="ru-RU" dirty="0"/>
                    </a:p>
                  </a:txBody>
                  <a:tcPr/>
                </a:tc>
                <a:extLst>
                  <a:ext uri="{0D108BD9-81ED-4DB2-BD59-A6C34878D82A}">
                    <a16:rowId xmlns:a16="http://schemas.microsoft.com/office/drawing/2014/main" xmlns="" val="3246066236"/>
                  </a:ext>
                </a:extLst>
              </a:tr>
              <a:tr h="550520">
                <a:tc>
                  <a:txBody>
                    <a:bodyPr/>
                    <a:lstStyle/>
                    <a:p>
                      <a:pPr algn="ctr"/>
                      <a:r>
                        <a:rPr lang="ru-RU" sz="1100" dirty="0"/>
                        <a:t>11 спектаклей в своей ОО</a:t>
                      </a:r>
                    </a:p>
                  </a:txBody>
                  <a:tcPr/>
                </a:tc>
                <a:tc>
                  <a:txBody>
                    <a:bodyPr/>
                    <a:lstStyle/>
                    <a:p>
                      <a:pPr algn="ctr"/>
                      <a:r>
                        <a:rPr lang="ru-RU" sz="1100" dirty="0"/>
                        <a:t>10 спектаклей в своей ОО</a:t>
                      </a:r>
                    </a:p>
                    <a:p>
                      <a:pPr algn="ctr"/>
                      <a:r>
                        <a:rPr lang="ru-RU" sz="1100" dirty="0"/>
                        <a:t>18 спектаклей в других ОО</a:t>
                      </a:r>
                    </a:p>
                  </a:txBody>
                  <a:tcPr/>
                </a:tc>
                <a:tc>
                  <a:txBody>
                    <a:bodyPr/>
                    <a:lstStyle/>
                    <a:p>
                      <a:pPr algn="ctr"/>
                      <a:r>
                        <a:rPr lang="ru-RU" sz="1100" dirty="0"/>
                        <a:t>Посмотрело более 4500 детей</a:t>
                      </a:r>
                    </a:p>
                  </a:txBody>
                  <a:tcPr/>
                </a:tc>
                <a:extLst>
                  <a:ext uri="{0D108BD9-81ED-4DB2-BD59-A6C34878D82A}">
                    <a16:rowId xmlns:a16="http://schemas.microsoft.com/office/drawing/2014/main" xmlns="" val="4103392525"/>
                  </a:ext>
                </a:extLst>
              </a:tr>
            </a:tbl>
          </a:graphicData>
        </a:graphic>
      </p:graphicFrame>
      <p:graphicFrame>
        <p:nvGraphicFramePr>
          <p:cNvPr id="12" name="Таблица 11">
            <a:extLst>
              <a:ext uri="{FF2B5EF4-FFF2-40B4-BE49-F238E27FC236}">
                <a16:creationId xmlns:a16="http://schemas.microsoft.com/office/drawing/2014/main" xmlns="" id="{3557A32A-E1B9-D271-A791-9D383B1EB755}"/>
              </a:ext>
            </a:extLst>
          </p:cNvPr>
          <p:cNvGraphicFramePr>
            <a:graphicFrameLocks noGrp="1"/>
          </p:cNvGraphicFramePr>
          <p:nvPr>
            <p:extLst>
              <p:ext uri="{D42A27DB-BD31-4B8C-83A1-F6EECF244321}">
                <p14:modId xmlns:p14="http://schemas.microsoft.com/office/powerpoint/2010/main" val="319763206"/>
              </p:ext>
            </p:extLst>
          </p:nvPr>
        </p:nvGraphicFramePr>
        <p:xfrm>
          <a:off x="40609" y="1927968"/>
          <a:ext cx="5806010" cy="2026920"/>
        </p:xfrm>
        <a:graphic>
          <a:graphicData uri="http://schemas.openxmlformats.org/drawingml/2006/table">
            <a:tbl>
              <a:tblPr firstRow="1" bandRow="1">
                <a:tableStyleId>{5C22544A-7EE6-4342-B048-85BDC9FD1C3A}</a:tableStyleId>
              </a:tblPr>
              <a:tblGrid>
                <a:gridCol w="5806010">
                  <a:extLst>
                    <a:ext uri="{9D8B030D-6E8A-4147-A177-3AD203B41FA5}">
                      <a16:colId xmlns:a16="http://schemas.microsoft.com/office/drawing/2014/main" xmlns="" val="34556599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dirty="0"/>
                        <a:t>Достижения. Сезон 2023/2024:</a:t>
                      </a:r>
                    </a:p>
                  </a:txBody>
                  <a:tcPr/>
                </a:tc>
                <a:extLst>
                  <a:ext uri="{0D108BD9-81ED-4DB2-BD59-A6C34878D82A}">
                    <a16:rowId xmlns:a16="http://schemas.microsoft.com/office/drawing/2014/main" xmlns="" val="1091050668"/>
                  </a:ext>
                </a:extLst>
              </a:tr>
              <a:tr h="370840">
                <a:tc>
                  <a:txBody>
                    <a:bodyPr/>
                    <a:lstStyle/>
                    <a:p>
                      <a:r>
                        <a:rPr lang="ru-RU" dirty="0"/>
                        <a:t>«Живая сцена. Благосклонная Талия» – лауреат (ТОП-50)</a:t>
                      </a:r>
                    </a:p>
                  </a:txBody>
                  <a:tcPr/>
                </a:tc>
                <a:extLst>
                  <a:ext uri="{0D108BD9-81ED-4DB2-BD59-A6C34878D82A}">
                    <a16:rowId xmlns:a16="http://schemas.microsoft.com/office/drawing/2014/main" xmlns="" val="3333353650"/>
                  </a:ext>
                </a:extLst>
              </a:tr>
              <a:tr h="370840">
                <a:tc>
                  <a:txBody>
                    <a:bodyPr/>
                    <a:lstStyle/>
                    <a:p>
                      <a:r>
                        <a:rPr lang="ru-RU" dirty="0"/>
                        <a:t>«Эстафета искусств. Художественное слово» - 2 призера</a:t>
                      </a:r>
                    </a:p>
                  </a:txBody>
                  <a:tcPr/>
                </a:tc>
                <a:extLst>
                  <a:ext uri="{0D108BD9-81ED-4DB2-BD59-A6C34878D82A}">
                    <a16:rowId xmlns:a16="http://schemas.microsoft.com/office/drawing/2014/main" xmlns="" val="6516003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«Эстафета искусств. Хоровое пение» - лауреат 3 степени</a:t>
                      </a:r>
                    </a:p>
                  </a:txBody>
                  <a:tcPr/>
                </a:tc>
                <a:extLst>
                  <a:ext uri="{0D108BD9-81ED-4DB2-BD59-A6C34878D82A}">
                    <a16:rowId xmlns:a16="http://schemas.microsoft.com/office/drawing/2014/main" xmlns="" val="435214564"/>
                  </a:ext>
                </a:extLst>
              </a:tr>
              <a:tr h="2730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«Тебе, столица наши юные таланты!» – 5 призеров</a:t>
                      </a:r>
                    </a:p>
                  </a:txBody>
                  <a:tcPr/>
                </a:tc>
                <a:extLst>
                  <a:ext uri="{0D108BD9-81ED-4DB2-BD59-A6C34878D82A}">
                    <a16:rowId xmlns:a16="http://schemas.microsoft.com/office/drawing/2014/main" xmlns="" val="3587200809"/>
                  </a:ext>
                </a:extLst>
              </a:tr>
              <a:tr h="180340">
                <a:tc>
                  <a:txBody>
                    <a:bodyPr/>
                    <a:lstStyle/>
                    <a:p>
                      <a:r>
                        <a:rPr lang="ru-RU" dirty="0"/>
                        <a:t>Театральный Олимп - участник</a:t>
                      </a:r>
                    </a:p>
                  </a:txBody>
                  <a:tcPr/>
                </a:tc>
                <a:extLst>
                  <a:ext uri="{0D108BD9-81ED-4DB2-BD59-A6C34878D82A}">
                    <a16:rowId xmlns:a16="http://schemas.microsoft.com/office/drawing/2014/main" xmlns="" val="1413550245"/>
                  </a:ext>
                </a:extLst>
              </a:tr>
            </a:tbl>
          </a:graphicData>
        </a:graphic>
      </p:graphicFrame>
      <p:graphicFrame>
        <p:nvGraphicFramePr>
          <p:cNvPr id="13" name="Таблица 12">
            <a:extLst>
              <a:ext uri="{FF2B5EF4-FFF2-40B4-BE49-F238E27FC236}">
                <a16:creationId xmlns:a16="http://schemas.microsoft.com/office/drawing/2014/main" xmlns="" id="{6901E7B0-A19A-059B-5EF7-F2797B3E73B0}"/>
              </a:ext>
            </a:extLst>
          </p:cNvPr>
          <p:cNvGraphicFramePr>
            <a:graphicFrameLocks noGrp="1"/>
          </p:cNvGraphicFramePr>
          <p:nvPr>
            <p:extLst>
              <p:ext uri="{D42A27DB-BD31-4B8C-83A1-F6EECF244321}">
                <p14:modId xmlns:p14="http://schemas.microsoft.com/office/powerpoint/2010/main" val="2121211475"/>
              </p:ext>
            </p:extLst>
          </p:nvPr>
        </p:nvGraphicFramePr>
        <p:xfrm>
          <a:off x="40609" y="3985888"/>
          <a:ext cx="5806010" cy="741680"/>
        </p:xfrm>
        <a:graphic>
          <a:graphicData uri="http://schemas.openxmlformats.org/drawingml/2006/table">
            <a:tbl>
              <a:tblPr firstRow="1" bandRow="1">
                <a:tableStyleId>{5C22544A-7EE6-4342-B048-85BDC9FD1C3A}</a:tableStyleId>
              </a:tblPr>
              <a:tblGrid>
                <a:gridCol w="5806010">
                  <a:extLst>
                    <a:ext uri="{9D8B030D-6E8A-4147-A177-3AD203B41FA5}">
                      <a16:colId xmlns:a16="http://schemas.microsoft.com/office/drawing/2014/main" xmlns="" val="1648499637"/>
                    </a:ext>
                  </a:extLst>
                </a:gridCol>
              </a:tblGrid>
              <a:tr h="7416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dirty="0"/>
                        <a:t>Фестивали: Общешкольный фестиваль басен И.А. Крылова к 255-летию со дня рождения великого баснописца</a:t>
                      </a:r>
                    </a:p>
                  </a:txBody>
                  <a:tcPr/>
                </a:tc>
                <a:extLst>
                  <a:ext uri="{0D108BD9-81ED-4DB2-BD59-A6C34878D82A}">
                    <a16:rowId xmlns:a16="http://schemas.microsoft.com/office/drawing/2014/main" xmlns="" val="2267646067"/>
                  </a:ext>
                </a:extLst>
              </a:tr>
            </a:tbl>
          </a:graphicData>
        </a:graphic>
      </p:graphicFrame>
      <p:pic>
        <p:nvPicPr>
          <p:cNvPr id="14" name="Рисунок 13">
            <a:extLst>
              <a:ext uri="{FF2B5EF4-FFF2-40B4-BE49-F238E27FC236}">
                <a16:creationId xmlns:a16="http://schemas.microsoft.com/office/drawing/2014/main" xmlns="" id="{64773D3E-17C9-EDE6-4D63-24AED063F7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6619" y="752371"/>
            <a:ext cx="1279708" cy="1706276"/>
          </a:xfrm>
          <a:prstGeom prst="rect">
            <a:avLst/>
          </a:prstGeom>
        </p:spPr>
      </p:pic>
      <p:pic>
        <p:nvPicPr>
          <p:cNvPr id="15" name="Рисунок 14">
            <a:extLst>
              <a:ext uri="{FF2B5EF4-FFF2-40B4-BE49-F238E27FC236}">
                <a16:creationId xmlns:a16="http://schemas.microsoft.com/office/drawing/2014/main" xmlns="" id="{F569C5E2-A6F2-79B6-85DC-DFA4A6B6F5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970" y="753290"/>
            <a:ext cx="2009794" cy="1704439"/>
          </a:xfrm>
          <a:prstGeom prst="rect">
            <a:avLst/>
          </a:prstGeom>
        </p:spPr>
      </p:pic>
      <p:pic>
        <p:nvPicPr>
          <p:cNvPr id="16" name="Рисунок 15">
            <a:extLst>
              <a:ext uri="{FF2B5EF4-FFF2-40B4-BE49-F238E27FC236}">
                <a16:creationId xmlns:a16="http://schemas.microsoft.com/office/drawing/2014/main" xmlns="" id="{AE7090B2-95E4-86F1-FECC-7E97777F30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1456" y="2457729"/>
            <a:ext cx="1653308" cy="1214582"/>
          </a:xfrm>
          <a:prstGeom prst="rect">
            <a:avLst/>
          </a:prstGeom>
        </p:spPr>
      </p:pic>
      <p:pic>
        <p:nvPicPr>
          <p:cNvPr id="17" name="Рисунок 16">
            <a:extLst>
              <a:ext uri="{FF2B5EF4-FFF2-40B4-BE49-F238E27FC236}">
                <a16:creationId xmlns:a16="http://schemas.microsoft.com/office/drawing/2014/main" xmlns="" id="{EBFD12CF-8ECA-1D8D-83B1-BA62ADF98E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6619" y="2457729"/>
            <a:ext cx="1634837" cy="1214582"/>
          </a:xfrm>
          <a:prstGeom prst="rect">
            <a:avLst/>
          </a:prstGeom>
        </p:spPr>
      </p:pic>
      <p:pic>
        <p:nvPicPr>
          <p:cNvPr id="18" name="Рисунок 17">
            <a:extLst>
              <a:ext uri="{FF2B5EF4-FFF2-40B4-BE49-F238E27FC236}">
                <a16:creationId xmlns:a16="http://schemas.microsoft.com/office/drawing/2014/main" xmlns="" id="{507CE37E-8CAA-C5CA-E97B-CB2763A7C2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6618" y="3647587"/>
            <a:ext cx="1634835" cy="1062952"/>
          </a:xfrm>
          <a:prstGeom prst="rect">
            <a:avLst/>
          </a:prstGeom>
        </p:spPr>
      </p:pic>
      <p:pic>
        <p:nvPicPr>
          <p:cNvPr id="20" name="Рисунок 19">
            <a:extLst>
              <a:ext uri="{FF2B5EF4-FFF2-40B4-BE49-F238E27FC236}">
                <a16:creationId xmlns:a16="http://schemas.microsoft.com/office/drawing/2014/main" xmlns="" id="{3E0EE4A4-C04E-BC2C-F96C-BF26AFB0E5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81452" y="3647587"/>
            <a:ext cx="1653311" cy="1062952"/>
          </a:xfrm>
          <a:prstGeom prst="rect">
            <a:avLst/>
          </a:prstGeom>
        </p:spPr>
      </p:pic>
      <p:pic>
        <p:nvPicPr>
          <p:cNvPr id="22" name="Рисунок 21" descr="Изображение выглядит как текст, Шрифт, Графика, логотип&#10;&#10;Автоматически созданное описание">
            <a:extLst>
              <a:ext uri="{FF2B5EF4-FFF2-40B4-BE49-F238E27FC236}">
                <a16:creationId xmlns:a16="http://schemas.microsoft.com/office/drawing/2014/main" xmlns="" id="{6247AB54-B3CA-1DBB-31D9-88FA4C71E928}"/>
              </a:ext>
            </a:extLst>
          </p:cNvPr>
          <p:cNvPicPr>
            <a:picLocks noChangeAspect="1"/>
          </p:cNvPicPr>
          <p:nvPr/>
        </p:nvPicPr>
        <p:blipFill>
          <a:blip r:embed="rId8"/>
          <a:stretch>
            <a:fillRect/>
          </a:stretch>
        </p:blipFill>
        <p:spPr>
          <a:xfrm>
            <a:off x="8249508" y="36029"/>
            <a:ext cx="766618" cy="555569"/>
          </a:xfrm>
          <a:prstGeom prst="rect">
            <a:avLst/>
          </a:prstGeom>
        </p:spPr>
      </p:pic>
      <p:pic>
        <p:nvPicPr>
          <p:cNvPr id="23" name="Google Shape;317;p31">
            <a:extLst>
              <a:ext uri="{FF2B5EF4-FFF2-40B4-BE49-F238E27FC236}">
                <a16:creationId xmlns:a16="http://schemas.microsoft.com/office/drawing/2014/main" xmlns="" id="{67407A65-0961-017E-F36F-3E6803F6114C}"/>
              </a:ext>
            </a:extLst>
          </p:cNvPr>
          <p:cNvPicPr preferRelativeResize="0"/>
          <p:nvPr/>
        </p:nvPicPr>
        <p:blipFill rotWithShape="1">
          <a:blip r:embed="rId9">
            <a:alphaModFix/>
          </a:blip>
          <a:srcRect t="24759" b="29286"/>
          <a:stretch/>
        </p:blipFill>
        <p:spPr>
          <a:xfrm>
            <a:off x="122489" y="84089"/>
            <a:ext cx="1085474" cy="498826"/>
          </a:xfrm>
          <a:prstGeom prst="rect">
            <a:avLst/>
          </a:prstGeom>
          <a:noFill/>
          <a:ln>
            <a:noFill/>
          </a:ln>
        </p:spPr>
      </p:pic>
    </p:spTree>
    <p:extLst>
      <p:ext uri="{BB962C8B-B14F-4D97-AF65-F5344CB8AC3E}">
        <p14:creationId xmlns:p14="http://schemas.microsoft.com/office/powerpoint/2010/main" val="2018255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9"/>
          <p:cNvSpPr txBox="1">
            <a:spLocks noGrp="1"/>
          </p:cNvSpPr>
          <p:nvPr>
            <p:ph type="title"/>
          </p:nvPr>
        </p:nvSpPr>
        <p:spPr>
          <a:xfrm>
            <a:off x="2340900" y="276020"/>
            <a:ext cx="6505500" cy="360345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ru-RU" sz="1820" dirty="0">
                <a:solidFill>
                  <a:srgbClr val="38A0E0"/>
                </a:solidFill>
                <a:latin typeface="Montserrat ExtraBold"/>
                <a:ea typeface="Montserrat ExtraBold"/>
                <a:cs typeface="Montserrat ExtraBold"/>
                <a:sym typeface="Montserrat ExtraBold"/>
              </a:rPr>
              <a:t>ГБОУ Школа № 1552</a:t>
            </a:r>
            <a:br>
              <a:rPr lang="ru-RU" sz="1820" dirty="0">
                <a:solidFill>
                  <a:srgbClr val="38A0E0"/>
                </a:solidFill>
                <a:latin typeface="Montserrat ExtraBold"/>
                <a:ea typeface="Montserrat ExtraBold"/>
                <a:cs typeface="Montserrat ExtraBold"/>
                <a:sym typeface="Montserrat ExtraBold"/>
              </a:rPr>
            </a:br>
            <a:r>
              <a:rPr lang="ru-RU" sz="1820" dirty="0">
                <a:solidFill>
                  <a:srgbClr val="38A0E0"/>
                </a:solidFill>
                <a:latin typeface="Montserrat ExtraBold"/>
                <a:ea typeface="Montserrat ExtraBold"/>
                <a:cs typeface="Montserrat ExtraBold"/>
                <a:sym typeface="Montserrat ExtraBold"/>
              </a:rPr>
              <a:t/>
            </a:r>
            <a:br>
              <a:rPr lang="ru-RU" sz="1820" dirty="0">
                <a:solidFill>
                  <a:srgbClr val="38A0E0"/>
                </a:solidFill>
                <a:latin typeface="Montserrat ExtraBold"/>
                <a:ea typeface="Montserrat ExtraBold"/>
                <a:cs typeface="Montserrat ExtraBold"/>
                <a:sym typeface="Montserrat ExtraBold"/>
              </a:rPr>
            </a:br>
            <a:r>
              <a:rPr lang="ru-RU" sz="1820" dirty="0">
                <a:solidFill>
                  <a:srgbClr val="38A0E0"/>
                </a:solidFill>
                <a:latin typeface="Montserrat ExtraBold"/>
                <a:ea typeface="Montserrat ExtraBold"/>
                <a:cs typeface="Montserrat ExtraBold"/>
                <a:sym typeface="Montserrat ExtraBold"/>
              </a:rPr>
              <a:t>7 зданий: 6 школ, 2 дошкольных отделения</a:t>
            </a:r>
            <a:r>
              <a:rPr lang="en-US" sz="1820" dirty="0">
                <a:solidFill>
                  <a:srgbClr val="38A0E0"/>
                </a:solidFill>
                <a:latin typeface="Montserrat ExtraBold"/>
                <a:ea typeface="Montserrat ExtraBold"/>
                <a:cs typeface="Montserrat ExtraBold"/>
                <a:sym typeface="Montserrat ExtraBold"/>
              </a:rPr>
              <a:t/>
            </a:r>
            <a:br>
              <a:rPr lang="en-US" sz="1820" dirty="0">
                <a:solidFill>
                  <a:srgbClr val="38A0E0"/>
                </a:solidFill>
                <a:latin typeface="Montserrat ExtraBold"/>
                <a:ea typeface="Montserrat ExtraBold"/>
                <a:cs typeface="Montserrat ExtraBold"/>
                <a:sym typeface="Montserrat ExtraBold"/>
              </a:rPr>
            </a:br>
            <a:r>
              <a:rPr lang="en-US" sz="1820" dirty="0">
                <a:solidFill>
                  <a:srgbClr val="38A0E0"/>
                </a:solidFill>
                <a:latin typeface="Montserrat ExtraBold"/>
                <a:ea typeface="Montserrat ExtraBold"/>
                <a:cs typeface="Montserrat ExtraBold"/>
                <a:sym typeface="Montserrat ExtraBold"/>
              </a:rPr>
              <a:t/>
            </a:r>
            <a:br>
              <a:rPr lang="en-US" sz="1820" dirty="0">
                <a:solidFill>
                  <a:srgbClr val="38A0E0"/>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17, к.3</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17, к.4</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25</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29, к.2</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29, к.3</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Мусы Джалиля, 19, к.3</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Шипиловская, 58, к.2</a:t>
            </a:r>
            <a:br>
              <a:rPr lang="ru-RU" sz="1820" dirty="0">
                <a:solidFill>
                  <a:schemeClr val="tx1"/>
                </a:solidFill>
                <a:latin typeface="Montserrat ExtraBold"/>
                <a:ea typeface="Montserrat ExtraBold"/>
                <a:cs typeface="Montserrat ExtraBold"/>
                <a:sym typeface="Montserrat ExtraBold"/>
              </a:rPr>
            </a:br>
            <a:r>
              <a:rPr lang="ru-RU" sz="1820" dirty="0">
                <a:solidFill>
                  <a:schemeClr val="tx1"/>
                </a:solidFill>
                <a:latin typeface="Montserrat ExtraBold"/>
                <a:ea typeface="Montserrat ExtraBold"/>
                <a:cs typeface="Montserrat ExtraBold"/>
                <a:sym typeface="Montserrat ExtraBold"/>
              </a:rPr>
              <a:t>Кустанайская, 2, к.2</a:t>
            </a:r>
            <a:br>
              <a:rPr lang="ru-RU" sz="1820" dirty="0">
                <a:solidFill>
                  <a:schemeClr val="tx1"/>
                </a:solidFill>
                <a:latin typeface="Montserrat ExtraBold"/>
                <a:ea typeface="Montserrat ExtraBold"/>
                <a:cs typeface="Montserrat ExtraBold"/>
                <a:sym typeface="Montserrat ExtraBold"/>
              </a:rPr>
            </a:br>
            <a:endParaRPr sz="1820" dirty="0">
              <a:solidFill>
                <a:srgbClr val="38A0E0"/>
              </a:solidFill>
              <a:latin typeface="Montserrat ExtraBold"/>
              <a:ea typeface="Montserrat ExtraBold"/>
              <a:cs typeface="Montserrat ExtraBold"/>
              <a:sym typeface="Montserrat ExtraBold"/>
            </a:endParaRPr>
          </a:p>
        </p:txBody>
      </p:sp>
      <p:cxnSp>
        <p:nvCxnSpPr>
          <p:cNvPr id="152" name="Google Shape;152;p19"/>
          <p:cNvCxnSpPr/>
          <p:nvPr/>
        </p:nvCxnSpPr>
        <p:spPr>
          <a:xfrm>
            <a:off x="2174971" y="356695"/>
            <a:ext cx="0" cy="334200"/>
          </a:xfrm>
          <a:prstGeom prst="straightConnector1">
            <a:avLst/>
          </a:prstGeom>
          <a:noFill/>
          <a:ln w="9525" cap="flat" cmpd="sng">
            <a:solidFill>
              <a:schemeClr val="dk2"/>
            </a:solidFill>
            <a:prstDash val="solid"/>
            <a:round/>
            <a:headEnd type="none" w="med" len="med"/>
            <a:tailEnd type="none" w="med" len="med"/>
          </a:ln>
        </p:spPr>
      </p:cxnSp>
      <p:grpSp>
        <p:nvGrpSpPr>
          <p:cNvPr id="153" name="Google Shape;153;p19"/>
          <p:cNvGrpSpPr/>
          <p:nvPr/>
        </p:nvGrpSpPr>
        <p:grpSpPr>
          <a:xfrm>
            <a:off x="594938" y="336286"/>
            <a:ext cx="1304400" cy="388618"/>
            <a:chOff x="2506138" y="481025"/>
            <a:chExt cx="1304400" cy="388618"/>
          </a:xfrm>
        </p:grpSpPr>
        <p:sp>
          <p:nvSpPr>
            <p:cNvPr id="154" name="Google Shape;154;p19"/>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9"/>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sp>
        <p:nvSpPr>
          <p:cNvPr id="158" name="Google Shape;158;p19"/>
          <p:cNvSpPr txBox="1"/>
          <p:nvPr/>
        </p:nvSpPr>
        <p:spPr>
          <a:xfrm>
            <a:off x="512349" y="1155375"/>
            <a:ext cx="7871891"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200" b="1" dirty="0">
                <a:solidFill>
                  <a:schemeClr val="dk2"/>
                </a:solidFill>
                <a:latin typeface="Montserrat"/>
                <a:ea typeface="Montserrat"/>
                <a:cs typeface="Montserrat"/>
                <a:sym typeface="Montserrat"/>
              </a:rPr>
              <a:t/>
            </a:r>
            <a:br>
              <a:rPr lang="ru" sz="1200" b="1" dirty="0">
                <a:solidFill>
                  <a:schemeClr val="dk2"/>
                </a:solidFill>
                <a:latin typeface="Montserrat"/>
                <a:ea typeface="Montserrat"/>
                <a:cs typeface="Montserrat"/>
                <a:sym typeface="Montserrat"/>
              </a:rPr>
            </a:br>
            <a:endParaRPr lang="ru" sz="1500" b="1" dirty="0">
              <a:solidFill>
                <a:schemeClr val="dk2"/>
              </a:solidFill>
              <a:latin typeface="Montserrat"/>
              <a:ea typeface="Montserrat"/>
              <a:cs typeface="Montserrat"/>
              <a:sym typeface="Montserrat"/>
            </a:endParaRPr>
          </a:p>
          <a:p>
            <a:pPr marL="0" lvl="0" indent="0" algn="l" rtl="0">
              <a:spcBef>
                <a:spcPts val="0"/>
              </a:spcBef>
              <a:spcAft>
                <a:spcPts val="0"/>
              </a:spcAft>
              <a:buNone/>
            </a:pPr>
            <a:r>
              <a:rPr lang="ru" sz="1800" b="1" dirty="0">
                <a:solidFill>
                  <a:schemeClr val="dk2"/>
                </a:solidFill>
                <a:latin typeface="Montserrat"/>
                <a:ea typeface="Montserrat"/>
                <a:cs typeface="Montserrat"/>
                <a:sym typeface="Montserrat"/>
              </a:rPr>
              <a:t>  </a:t>
            </a:r>
            <a:r>
              <a:rPr lang="ru" sz="1800" dirty="0">
                <a:solidFill>
                  <a:schemeClr val="dk2"/>
                </a:solidFill>
                <a:latin typeface="Montserrat"/>
                <a:ea typeface="Montserrat"/>
                <a:cs typeface="Montserrat"/>
                <a:sym typeface="Montserrat"/>
              </a:rPr>
              <a:t> </a:t>
            </a:r>
            <a:r>
              <a:rPr lang="ru" sz="1500" dirty="0">
                <a:solidFill>
                  <a:schemeClr val="dk2"/>
                </a:solidFill>
                <a:latin typeface="Montserrat"/>
                <a:ea typeface="Montserrat"/>
                <a:cs typeface="Montserrat"/>
                <a:sym typeface="Montserrat"/>
              </a:rPr>
              <a:t/>
            </a:r>
            <a:br>
              <a:rPr lang="ru" sz="1500" dirty="0">
                <a:solidFill>
                  <a:schemeClr val="dk2"/>
                </a:solidFill>
                <a:latin typeface="Montserrat"/>
                <a:ea typeface="Montserrat"/>
                <a:cs typeface="Montserrat"/>
                <a:sym typeface="Montserrat"/>
              </a:rPr>
            </a:br>
            <a:endParaRPr sz="1500" dirty="0">
              <a:solidFill>
                <a:schemeClr val="dk2"/>
              </a:solidFill>
              <a:latin typeface="Montserrat"/>
              <a:ea typeface="Montserrat"/>
              <a:cs typeface="Montserrat"/>
              <a:sym typeface="Montserrat"/>
            </a:endParaRPr>
          </a:p>
        </p:txBody>
      </p:sp>
      <p:sp>
        <p:nvSpPr>
          <p:cNvPr id="159" name="Google Shape;159;p19"/>
          <p:cNvSpPr txBox="1"/>
          <p:nvPr/>
        </p:nvSpPr>
        <p:spPr>
          <a:xfrm>
            <a:off x="3335362" y="1152892"/>
            <a:ext cx="4100862" cy="6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500" dirty="0">
                <a:solidFill>
                  <a:schemeClr val="dk2"/>
                </a:solidFill>
                <a:latin typeface="Montserrat"/>
                <a:ea typeface="Montserrat"/>
                <a:cs typeface="Montserrat"/>
                <a:sym typeface="Montserrat"/>
              </a:rPr>
              <a:t/>
            </a:r>
            <a:br>
              <a:rPr lang="ru" sz="1500" dirty="0">
                <a:solidFill>
                  <a:schemeClr val="dk2"/>
                </a:solidFill>
                <a:latin typeface="Montserrat"/>
                <a:ea typeface="Montserrat"/>
                <a:cs typeface="Montserrat"/>
                <a:sym typeface="Montserrat"/>
              </a:rPr>
            </a:br>
            <a:endParaRPr sz="1500" dirty="0">
              <a:solidFill>
                <a:schemeClr val="dk2"/>
              </a:solidFill>
              <a:latin typeface="Montserrat"/>
              <a:ea typeface="Montserrat"/>
              <a:cs typeface="Montserrat"/>
              <a:sym typeface="Montserrat"/>
            </a:endParaRPr>
          </a:p>
        </p:txBody>
      </p:sp>
      <p:sp>
        <p:nvSpPr>
          <p:cNvPr id="163" name="Google Shape;163;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2</a:t>
            </a:fld>
            <a:endParaRPr/>
          </a:p>
        </p:txBody>
      </p:sp>
      <p:pic>
        <p:nvPicPr>
          <p:cNvPr id="4" name="Рисунок 3">
            <a:extLst>
              <a:ext uri="{FF2B5EF4-FFF2-40B4-BE49-F238E27FC236}">
                <a16:creationId xmlns:a16="http://schemas.microsoft.com/office/drawing/2014/main" xmlns="" id="{3FE4E7A0-A85D-DCC8-A4AA-48F049E8F9BD}"/>
              </a:ext>
            </a:extLst>
          </p:cNvPr>
          <p:cNvPicPr>
            <a:picLocks noChangeAspect="1"/>
          </p:cNvPicPr>
          <p:nvPr/>
        </p:nvPicPr>
        <p:blipFill>
          <a:blip r:embed="rId3"/>
          <a:stretch>
            <a:fillRect/>
          </a:stretch>
        </p:blipFill>
        <p:spPr>
          <a:xfrm>
            <a:off x="494855" y="119217"/>
            <a:ext cx="1597152" cy="1279277"/>
          </a:xfrm>
          <a:prstGeom prst="rect">
            <a:avLst/>
          </a:prstGeom>
        </p:spPr>
      </p:pic>
    </p:spTree>
    <p:extLst>
      <p:ext uri="{BB962C8B-B14F-4D97-AF65-F5344CB8AC3E}">
        <p14:creationId xmlns:p14="http://schemas.microsoft.com/office/powerpoint/2010/main" val="397327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3">
          <a:extLst>
            <a:ext uri="{FF2B5EF4-FFF2-40B4-BE49-F238E27FC236}">
              <a16:creationId xmlns:a16="http://schemas.microsoft.com/office/drawing/2014/main" xmlns="" id="{C6B0323C-4845-E632-A31F-77B77BE5E72A}"/>
            </a:ext>
          </a:extLst>
        </p:cNvPr>
        <p:cNvGrpSpPr/>
        <p:nvPr/>
      </p:nvGrpSpPr>
      <p:grpSpPr>
        <a:xfrm>
          <a:off x="0" y="0"/>
          <a:ext cx="0" cy="0"/>
          <a:chOff x="0" y="0"/>
          <a:chExt cx="0" cy="0"/>
        </a:xfrm>
      </p:grpSpPr>
      <p:sp>
        <p:nvSpPr>
          <p:cNvPr id="374" name="Google Shape;374;p33">
            <a:extLst>
              <a:ext uri="{FF2B5EF4-FFF2-40B4-BE49-F238E27FC236}">
                <a16:creationId xmlns:a16="http://schemas.microsoft.com/office/drawing/2014/main" xmlns="" id="{1FF3100F-FA15-3947-799E-92EB4D87C225}"/>
              </a:ext>
            </a:extLst>
          </p:cNvPr>
          <p:cNvSpPr txBox="1">
            <a:spLocks noGrp="1"/>
          </p:cNvSpPr>
          <p:nvPr>
            <p:ph type="ctrTitle"/>
          </p:nvPr>
        </p:nvSpPr>
        <p:spPr>
          <a:xfrm>
            <a:off x="311708" y="744575"/>
            <a:ext cx="8520600" cy="391864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ru" sz="2400" dirty="0">
                <a:solidFill>
                  <a:srgbClr val="38A0E0"/>
                </a:solidFill>
                <a:latin typeface="Montserrat ExtraBold"/>
                <a:ea typeface="Montserrat ExtraBold"/>
                <a:cs typeface="Montserrat ExtraBold"/>
                <a:sym typeface="Montserrat ExtraBold"/>
              </a:rPr>
              <a:t>             </a:t>
            </a:r>
            <a:endParaRPr dirty="0">
              <a:solidFill>
                <a:srgbClr val="38A0E0"/>
              </a:solidFill>
              <a:latin typeface="Montserrat ExtraBold"/>
              <a:ea typeface="Montserrat ExtraBold"/>
              <a:cs typeface="Montserrat ExtraBold"/>
              <a:sym typeface="Montserrat ExtraBold"/>
            </a:endParaRPr>
          </a:p>
        </p:txBody>
      </p:sp>
      <p:sp>
        <p:nvSpPr>
          <p:cNvPr id="6" name="Текст 5">
            <a:extLst>
              <a:ext uri="{FF2B5EF4-FFF2-40B4-BE49-F238E27FC236}">
                <a16:creationId xmlns:a16="http://schemas.microsoft.com/office/drawing/2014/main" xmlns="" id="{09115B46-5499-0512-78FD-703A115E550B}"/>
              </a:ext>
            </a:extLst>
          </p:cNvPr>
          <p:cNvSpPr>
            <a:spLocks noGrp="1"/>
          </p:cNvSpPr>
          <p:nvPr>
            <p:ph type="subTitle" idx="1"/>
          </p:nvPr>
        </p:nvSpPr>
        <p:spPr/>
        <p:txBody>
          <a:bodyPr/>
          <a:lstStyle/>
          <a:p>
            <a:endParaRPr lang="ru-RU" dirty="0"/>
          </a:p>
          <a:p>
            <a:endParaRPr lang="ru-RU" dirty="0"/>
          </a:p>
          <a:p>
            <a:pPr marL="114300" indent="0">
              <a:buNone/>
            </a:pPr>
            <a:endParaRPr lang="ru-RU" b="1" dirty="0"/>
          </a:p>
        </p:txBody>
      </p:sp>
      <p:sp>
        <p:nvSpPr>
          <p:cNvPr id="381" name="Google Shape;381;p33">
            <a:extLst>
              <a:ext uri="{FF2B5EF4-FFF2-40B4-BE49-F238E27FC236}">
                <a16:creationId xmlns:a16="http://schemas.microsoft.com/office/drawing/2014/main" xmlns="" id="{87FAEF93-68F2-9D67-B8CB-DD3BFF383B83}"/>
              </a:ext>
            </a:extLst>
          </p:cNvPr>
          <p:cNvSpPr txBox="1">
            <a:spLocks noGrp="1"/>
          </p:cNvSpPr>
          <p:nvPr>
            <p:ph type="sldNum" idx="12"/>
          </p:nvPr>
        </p:nvSpPr>
        <p:spPr>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20</a:t>
            </a:fld>
            <a:endParaRPr/>
          </a:p>
        </p:txBody>
      </p:sp>
      <p:grpSp>
        <p:nvGrpSpPr>
          <p:cNvPr id="375" name="Google Shape;375;p33">
            <a:extLst>
              <a:ext uri="{FF2B5EF4-FFF2-40B4-BE49-F238E27FC236}">
                <a16:creationId xmlns:a16="http://schemas.microsoft.com/office/drawing/2014/main" xmlns="" id="{F6CF11BE-A0FE-EB9A-E27B-8D2AFBE3EF19}"/>
              </a:ext>
            </a:extLst>
          </p:cNvPr>
          <p:cNvGrpSpPr/>
          <p:nvPr/>
        </p:nvGrpSpPr>
        <p:grpSpPr>
          <a:xfrm>
            <a:off x="97397" y="172444"/>
            <a:ext cx="1304400" cy="388618"/>
            <a:chOff x="2506138" y="481025"/>
            <a:chExt cx="1304400" cy="388618"/>
          </a:xfrm>
        </p:grpSpPr>
        <p:sp>
          <p:nvSpPr>
            <p:cNvPr id="376" name="Google Shape;376;p33">
              <a:extLst>
                <a:ext uri="{FF2B5EF4-FFF2-40B4-BE49-F238E27FC236}">
                  <a16:creationId xmlns:a16="http://schemas.microsoft.com/office/drawing/2014/main" xmlns="" id="{725461F3-2CE8-0893-706D-87AA30DC6403}"/>
                </a:ext>
              </a:extLst>
            </p:cNvPr>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3">
              <a:extLst>
                <a:ext uri="{FF2B5EF4-FFF2-40B4-BE49-F238E27FC236}">
                  <a16:creationId xmlns:a16="http://schemas.microsoft.com/office/drawing/2014/main" xmlns="" id="{BD2777F9-2A09-5B5E-077D-701834506502}"/>
                </a:ext>
              </a:extLst>
            </p:cNvPr>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pic>
        <p:nvPicPr>
          <p:cNvPr id="3" name="Рисунок 2">
            <a:extLst>
              <a:ext uri="{FF2B5EF4-FFF2-40B4-BE49-F238E27FC236}">
                <a16:creationId xmlns:a16="http://schemas.microsoft.com/office/drawing/2014/main" xmlns="" id="{5069DD50-1005-5BB7-EAC5-5AAC0B46CCAF}"/>
              </a:ext>
            </a:extLst>
          </p:cNvPr>
          <p:cNvPicPr>
            <a:picLocks noChangeAspect="1"/>
          </p:cNvPicPr>
          <p:nvPr/>
        </p:nvPicPr>
        <p:blipFill>
          <a:blip r:embed="rId3"/>
          <a:stretch>
            <a:fillRect/>
          </a:stretch>
        </p:blipFill>
        <p:spPr>
          <a:xfrm>
            <a:off x="117510" y="136358"/>
            <a:ext cx="1312568" cy="1061383"/>
          </a:xfrm>
          <a:prstGeom prst="rect">
            <a:avLst/>
          </a:prstGeom>
        </p:spPr>
      </p:pic>
      <p:pic>
        <p:nvPicPr>
          <p:cNvPr id="2" name="Рисунок 1">
            <a:extLst>
              <a:ext uri="{FF2B5EF4-FFF2-40B4-BE49-F238E27FC236}">
                <a16:creationId xmlns:a16="http://schemas.microsoft.com/office/drawing/2014/main" xmlns="" id="{8053668A-FCD6-5225-E295-A7B64D8BCF65}"/>
              </a:ext>
            </a:extLst>
          </p:cNvPr>
          <p:cNvPicPr>
            <a:picLocks noChangeAspect="1"/>
          </p:cNvPicPr>
          <p:nvPr/>
        </p:nvPicPr>
        <p:blipFill>
          <a:blip r:embed="rId4"/>
          <a:stretch>
            <a:fillRect/>
          </a:stretch>
        </p:blipFill>
        <p:spPr>
          <a:xfrm>
            <a:off x="2285802" y="1285763"/>
            <a:ext cx="4572396" cy="2571973"/>
          </a:xfrm>
          <a:prstGeom prst="rect">
            <a:avLst/>
          </a:prstGeom>
        </p:spPr>
      </p:pic>
      <p:pic>
        <p:nvPicPr>
          <p:cNvPr id="4" name="Рисунок 3">
            <a:extLst>
              <a:ext uri="{FF2B5EF4-FFF2-40B4-BE49-F238E27FC236}">
                <a16:creationId xmlns:a16="http://schemas.microsoft.com/office/drawing/2014/main" xmlns="" id="{91A9CD29-9274-3C51-83BC-C27BB6788CFF}"/>
              </a:ext>
            </a:extLst>
          </p:cNvPr>
          <p:cNvPicPr>
            <a:picLocks noChangeAspect="1"/>
          </p:cNvPicPr>
          <p:nvPr/>
        </p:nvPicPr>
        <p:blipFill>
          <a:blip r:embed="rId4"/>
          <a:stretch>
            <a:fillRect/>
          </a:stretch>
        </p:blipFill>
        <p:spPr>
          <a:xfrm>
            <a:off x="2466193" y="1438163"/>
            <a:ext cx="4572396" cy="2571973"/>
          </a:xfrm>
          <a:prstGeom prst="rect">
            <a:avLst/>
          </a:prstGeom>
        </p:spPr>
      </p:pic>
      <p:pic>
        <p:nvPicPr>
          <p:cNvPr id="7" name="Рисунок 6" descr="Изображение выглядит как одежда, человек, на открытом воздухе, строительство">
            <a:extLst>
              <a:ext uri="{FF2B5EF4-FFF2-40B4-BE49-F238E27FC236}">
                <a16:creationId xmlns:a16="http://schemas.microsoft.com/office/drawing/2014/main" xmlns="" id="{779F46C0-CFAF-5C56-ED3B-0F44F7AE5E77}"/>
              </a:ext>
            </a:extLst>
          </p:cNvPr>
          <p:cNvPicPr>
            <a:picLocks noChangeAspect="1"/>
          </p:cNvPicPr>
          <p:nvPr/>
        </p:nvPicPr>
        <p:blipFill>
          <a:blip r:embed="rId5"/>
          <a:stretch>
            <a:fillRect/>
          </a:stretch>
        </p:blipFill>
        <p:spPr>
          <a:xfrm>
            <a:off x="1520086" y="347667"/>
            <a:ext cx="7406639" cy="4687854"/>
          </a:xfrm>
          <a:prstGeom prst="rect">
            <a:avLst/>
          </a:prstGeom>
        </p:spPr>
      </p:pic>
      <p:pic>
        <p:nvPicPr>
          <p:cNvPr id="8" name="Рисунок 7">
            <a:extLst>
              <a:ext uri="{FF2B5EF4-FFF2-40B4-BE49-F238E27FC236}">
                <a16:creationId xmlns:a16="http://schemas.microsoft.com/office/drawing/2014/main" xmlns="" id="{4795203C-CC7C-4DF0-8F66-113040D3DEE0}"/>
              </a:ext>
            </a:extLst>
          </p:cNvPr>
          <p:cNvPicPr>
            <a:picLocks noChangeAspect="1"/>
          </p:cNvPicPr>
          <p:nvPr/>
        </p:nvPicPr>
        <p:blipFill>
          <a:blip r:embed="rId3"/>
          <a:stretch>
            <a:fillRect/>
          </a:stretch>
        </p:blipFill>
        <p:spPr>
          <a:xfrm>
            <a:off x="89229" y="4010136"/>
            <a:ext cx="1312568" cy="1061383"/>
          </a:xfrm>
          <a:prstGeom prst="rect">
            <a:avLst/>
          </a:prstGeom>
        </p:spPr>
      </p:pic>
    </p:spTree>
    <p:extLst>
      <p:ext uri="{BB962C8B-B14F-4D97-AF65-F5344CB8AC3E}">
        <p14:creationId xmlns:p14="http://schemas.microsoft.com/office/powerpoint/2010/main" val="2193666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2340897" y="336275"/>
            <a:ext cx="6505500" cy="7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КОНТИНГЕНТ И КАДРОВЫЙ СОСТАВ </a:t>
            </a:r>
            <a:endParaRPr sz="1820">
              <a:solidFill>
                <a:srgbClr val="38A0E0"/>
              </a:solidFill>
              <a:latin typeface="Montserrat ExtraBold"/>
              <a:ea typeface="Montserrat ExtraBold"/>
              <a:cs typeface="Montserrat ExtraBold"/>
              <a:sym typeface="Montserrat ExtraBold"/>
            </a:endParaRPr>
          </a:p>
        </p:txBody>
      </p:sp>
      <p:sp>
        <p:nvSpPr>
          <p:cNvPr id="122" name="Google Shape;122;p17"/>
          <p:cNvSpPr txBox="1">
            <a:spLocks noGrp="1"/>
          </p:cNvSpPr>
          <p:nvPr>
            <p:ph type="body" idx="1"/>
          </p:nvPr>
        </p:nvSpPr>
        <p:spPr>
          <a:xfrm>
            <a:off x="492225" y="1328550"/>
            <a:ext cx="3737100" cy="12720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ru" sz="1500" b="1" dirty="0">
                <a:latin typeface="Montserrat"/>
                <a:ea typeface="Montserrat"/>
                <a:cs typeface="Montserrat"/>
                <a:sym typeface="Montserrat"/>
              </a:rPr>
              <a:t>Дети</a:t>
            </a:r>
            <a:endParaRPr sz="1500" dirty="0">
              <a:latin typeface="Montserrat"/>
              <a:ea typeface="Montserrat"/>
              <a:cs typeface="Montserrat"/>
              <a:sym typeface="Montserrat"/>
            </a:endParaRPr>
          </a:p>
          <a:p>
            <a:pPr marL="457200" lvl="0" indent="-323850" algn="l" rtl="0">
              <a:lnSpc>
                <a:spcPct val="95000"/>
              </a:lnSpc>
              <a:spcBef>
                <a:spcPts val="1200"/>
              </a:spcBef>
              <a:spcAft>
                <a:spcPts val="0"/>
              </a:spcAft>
              <a:buSzPts val="1500"/>
              <a:buFont typeface="Montserrat"/>
              <a:buChar char="●"/>
            </a:pPr>
            <a:r>
              <a:rPr lang="ru" sz="1500" b="1" dirty="0">
                <a:latin typeface="Montserrat"/>
                <a:ea typeface="Montserrat"/>
                <a:cs typeface="Montserrat"/>
                <a:sym typeface="Montserrat"/>
              </a:rPr>
              <a:t>2</a:t>
            </a:r>
            <a:r>
              <a:rPr lang="ru-RU" sz="1500" b="1" dirty="0">
                <a:latin typeface="Montserrat"/>
                <a:ea typeface="Montserrat"/>
                <a:cs typeface="Montserrat"/>
                <a:sym typeface="Montserrat"/>
              </a:rPr>
              <a:t>268</a:t>
            </a:r>
            <a:r>
              <a:rPr lang="ru" sz="1500" b="1" dirty="0">
                <a:latin typeface="Montserrat"/>
                <a:ea typeface="Montserrat"/>
                <a:cs typeface="Montserrat"/>
                <a:sym typeface="Montserrat"/>
              </a:rPr>
              <a:t> </a:t>
            </a:r>
            <a:r>
              <a:rPr lang="ru" sz="1500" dirty="0">
                <a:latin typeface="Montserrat"/>
                <a:ea typeface="Montserrat"/>
                <a:cs typeface="Montserrat"/>
                <a:sym typeface="Montserrat"/>
              </a:rPr>
              <a:t>школьников </a:t>
            </a:r>
            <a:endParaRPr sz="1500" dirty="0">
              <a:latin typeface="Montserrat"/>
              <a:ea typeface="Montserrat"/>
              <a:cs typeface="Montserrat"/>
              <a:sym typeface="Montserrat"/>
            </a:endParaRPr>
          </a:p>
          <a:p>
            <a:pPr marL="457200" lvl="0" indent="-323850" algn="l" rtl="0">
              <a:lnSpc>
                <a:spcPct val="95000"/>
              </a:lnSpc>
              <a:spcBef>
                <a:spcPts val="1000"/>
              </a:spcBef>
              <a:spcAft>
                <a:spcPts val="1000"/>
              </a:spcAft>
              <a:buSzPts val="1500"/>
              <a:buFont typeface="Montserrat"/>
              <a:buChar char="●"/>
            </a:pPr>
            <a:r>
              <a:rPr lang="ru" sz="1500" b="1" dirty="0">
                <a:latin typeface="Montserrat"/>
                <a:ea typeface="Montserrat"/>
                <a:cs typeface="Montserrat"/>
                <a:sym typeface="Montserrat"/>
              </a:rPr>
              <a:t>371 </a:t>
            </a:r>
            <a:r>
              <a:rPr lang="ru" sz="1500" dirty="0">
                <a:latin typeface="Montserrat"/>
                <a:ea typeface="Montserrat"/>
                <a:cs typeface="Montserrat"/>
                <a:sym typeface="Montserrat"/>
              </a:rPr>
              <a:t>дошкольников</a:t>
            </a:r>
            <a:endParaRPr sz="1500" dirty="0">
              <a:latin typeface="Montserrat"/>
              <a:ea typeface="Montserrat"/>
              <a:cs typeface="Montserrat"/>
              <a:sym typeface="Montserrat"/>
            </a:endParaRPr>
          </a:p>
        </p:txBody>
      </p:sp>
      <p:cxnSp>
        <p:nvCxnSpPr>
          <p:cNvPr id="123" name="Google Shape;123;p17"/>
          <p:cNvCxnSpPr/>
          <p:nvPr/>
        </p:nvCxnSpPr>
        <p:spPr>
          <a:xfrm>
            <a:off x="2174971" y="356695"/>
            <a:ext cx="0" cy="334200"/>
          </a:xfrm>
          <a:prstGeom prst="straightConnector1">
            <a:avLst/>
          </a:prstGeom>
          <a:noFill/>
          <a:ln w="9525" cap="flat" cmpd="sng">
            <a:solidFill>
              <a:schemeClr val="dk2"/>
            </a:solidFill>
            <a:prstDash val="solid"/>
            <a:round/>
            <a:headEnd type="none" w="med" len="med"/>
            <a:tailEnd type="none" w="med" len="med"/>
          </a:ln>
        </p:spPr>
      </p:cxnSp>
      <p:grpSp>
        <p:nvGrpSpPr>
          <p:cNvPr id="124" name="Google Shape;124;p17"/>
          <p:cNvGrpSpPr/>
          <p:nvPr/>
        </p:nvGrpSpPr>
        <p:grpSpPr>
          <a:xfrm>
            <a:off x="594938" y="336286"/>
            <a:ext cx="1304400" cy="388618"/>
            <a:chOff x="2506138" y="481025"/>
            <a:chExt cx="1304400" cy="388618"/>
          </a:xfrm>
        </p:grpSpPr>
        <p:sp>
          <p:nvSpPr>
            <p:cNvPr id="125" name="Google Shape;125;p17"/>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7"/>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cxnSp>
        <p:nvCxnSpPr>
          <p:cNvPr id="128" name="Google Shape;128;p17"/>
          <p:cNvCxnSpPr/>
          <p:nvPr/>
        </p:nvCxnSpPr>
        <p:spPr>
          <a:xfrm>
            <a:off x="594942" y="4411631"/>
            <a:ext cx="4824900" cy="0"/>
          </a:xfrm>
          <a:prstGeom prst="straightConnector1">
            <a:avLst/>
          </a:prstGeom>
          <a:noFill/>
          <a:ln w="9525" cap="flat" cmpd="sng">
            <a:solidFill>
              <a:schemeClr val="dk2"/>
            </a:solidFill>
            <a:prstDash val="solid"/>
            <a:round/>
            <a:headEnd type="none" w="med" len="med"/>
            <a:tailEnd type="none" w="med" len="med"/>
          </a:ln>
        </p:spPr>
      </p:cxnSp>
      <p:sp>
        <p:nvSpPr>
          <p:cNvPr id="129" name="Google Shape;129;p17"/>
          <p:cNvSpPr txBox="1">
            <a:spLocks noGrp="1"/>
          </p:cNvSpPr>
          <p:nvPr>
            <p:ph type="body" idx="1"/>
          </p:nvPr>
        </p:nvSpPr>
        <p:spPr>
          <a:xfrm>
            <a:off x="492225" y="2745925"/>
            <a:ext cx="3889500" cy="12720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ru" sz="1500" b="1" dirty="0">
                <a:latin typeface="Montserrat"/>
                <a:ea typeface="Montserrat"/>
                <a:cs typeface="Montserrat"/>
                <a:sym typeface="Montserrat"/>
              </a:rPr>
              <a:t>Педагогические работники</a:t>
            </a:r>
            <a:endParaRPr sz="1500" dirty="0">
              <a:latin typeface="Montserrat"/>
              <a:ea typeface="Montserrat"/>
              <a:cs typeface="Montserrat"/>
              <a:sym typeface="Montserrat"/>
            </a:endParaRPr>
          </a:p>
          <a:p>
            <a:pPr marL="457200" lvl="0" indent="-323850" algn="l" rtl="0">
              <a:lnSpc>
                <a:spcPct val="95000"/>
              </a:lnSpc>
              <a:spcBef>
                <a:spcPts val="1200"/>
              </a:spcBef>
              <a:spcAft>
                <a:spcPts val="0"/>
              </a:spcAft>
              <a:buSzPts val="1500"/>
              <a:buFont typeface="Montserrat"/>
              <a:buChar char="●"/>
            </a:pPr>
            <a:r>
              <a:rPr lang="ru" sz="1500" b="1" dirty="0">
                <a:latin typeface="Montserrat"/>
                <a:ea typeface="Montserrat"/>
                <a:cs typeface="Montserrat"/>
                <a:sym typeface="Montserrat"/>
              </a:rPr>
              <a:t>118 </a:t>
            </a:r>
            <a:r>
              <a:rPr lang="ru" sz="1500" dirty="0">
                <a:latin typeface="Montserrat"/>
                <a:ea typeface="Montserrat"/>
                <a:cs typeface="Montserrat"/>
                <a:sym typeface="Montserrat"/>
              </a:rPr>
              <a:t>учителей </a:t>
            </a:r>
            <a:endParaRPr sz="1500" dirty="0">
              <a:latin typeface="Montserrat"/>
              <a:ea typeface="Montserrat"/>
              <a:cs typeface="Montserrat"/>
              <a:sym typeface="Montserrat"/>
            </a:endParaRPr>
          </a:p>
          <a:p>
            <a:pPr marL="457200" lvl="0" indent="-323850" algn="l" rtl="0">
              <a:lnSpc>
                <a:spcPct val="95000"/>
              </a:lnSpc>
              <a:spcBef>
                <a:spcPts val="1000"/>
              </a:spcBef>
              <a:spcAft>
                <a:spcPts val="1000"/>
              </a:spcAft>
              <a:buSzPts val="1500"/>
              <a:buFont typeface="Montserrat"/>
              <a:buChar char="●"/>
            </a:pPr>
            <a:r>
              <a:rPr lang="ru" sz="1500" b="1" dirty="0">
                <a:latin typeface="Montserrat"/>
                <a:ea typeface="Montserrat"/>
                <a:cs typeface="Montserrat"/>
                <a:sym typeface="Montserrat"/>
              </a:rPr>
              <a:t>25 </a:t>
            </a:r>
            <a:r>
              <a:rPr lang="ru" sz="1500" dirty="0">
                <a:latin typeface="Montserrat"/>
                <a:ea typeface="Montserrat"/>
                <a:cs typeface="Montserrat"/>
                <a:sym typeface="Montserrat"/>
              </a:rPr>
              <a:t>воспитателей</a:t>
            </a:r>
            <a:endParaRPr sz="1500" dirty="0">
              <a:latin typeface="Montserrat"/>
              <a:ea typeface="Montserrat"/>
              <a:cs typeface="Montserrat"/>
              <a:sym typeface="Montserrat"/>
            </a:endParaRPr>
          </a:p>
        </p:txBody>
      </p:sp>
      <p:sp>
        <p:nvSpPr>
          <p:cNvPr id="130" name="Google Shape;130;p17"/>
          <p:cNvSpPr txBox="1">
            <a:spLocks noGrp="1"/>
          </p:cNvSpPr>
          <p:nvPr>
            <p:ph type="body" idx="1"/>
          </p:nvPr>
        </p:nvSpPr>
        <p:spPr>
          <a:xfrm>
            <a:off x="4848875" y="1328550"/>
            <a:ext cx="2970300" cy="11277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000"/>
              </a:spcAft>
              <a:buNone/>
            </a:pPr>
            <a:r>
              <a:rPr lang="ru" sz="1500" b="1" dirty="0">
                <a:latin typeface="Montserrat"/>
                <a:ea typeface="Montserrat"/>
                <a:cs typeface="Montserrat"/>
                <a:sym typeface="Montserrat"/>
              </a:rPr>
              <a:t>Рост контингента </a:t>
            </a:r>
            <a:br>
              <a:rPr lang="ru" sz="1500" b="1" dirty="0">
                <a:latin typeface="Montserrat"/>
                <a:ea typeface="Montserrat"/>
                <a:cs typeface="Montserrat"/>
                <a:sym typeface="Montserrat"/>
              </a:rPr>
            </a:br>
            <a:r>
              <a:rPr lang="ru" sz="1500" b="1" dirty="0">
                <a:latin typeface="Montserrat"/>
                <a:ea typeface="Montserrat"/>
                <a:cs typeface="Montserrat"/>
                <a:sym typeface="Montserrat"/>
              </a:rPr>
              <a:t>обучающихся </a:t>
            </a:r>
            <a:br>
              <a:rPr lang="ru" sz="1500" b="1" dirty="0">
                <a:latin typeface="Montserrat"/>
                <a:ea typeface="Montserrat"/>
                <a:cs typeface="Montserrat"/>
                <a:sym typeface="Montserrat"/>
              </a:rPr>
            </a:br>
            <a:r>
              <a:rPr lang="ru-RU" sz="1500" b="1" dirty="0">
                <a:latin typeface="Montserrat"/>
                <a:ea typeface="Montserrat"/>
                <a:cs typeface="Montserrat"/>
                <a:sym typeface="Montserrat"/>
              </a:rPr>
              <a:t>81</a:t>
            </a:r>
            <a:r>
              <a:rPr lang="en-US" sz="1500" b="1" dirty="0">
                <a:latin typeface="Montserrat"/>
                <a:ea typeface="Montserrat"/>
                <a:cs typeface="Montserrat"/>
                <a:sym typeface="Montserrat"/>
              </a:rPr>
              <a:t> </a:t>
            </a:r>
            <a:r>
              <a:rPr lang="ru-RU" sz="1500" b="1" dirty="0">
                <a:latin typeface="Montserrat"/>
                <a:ea typeface="Montserrat"/>
                <a:cs typeface="Montserrat"/>
                <a:sym typeface="Montserrat"/>
              </a:rPr>
              <a:t>чел (4%)</a:t>
            </a:r>
            <a:endParaRPr sz="1500" dirty="0">
              <a:latin typeface="Montserrat"/>
              <a:ea typeface="Montserrat"/>
              <a:cs typeface="Montserrat"/>
              <a:sym typeface="Montserrat"/>
            </a:endParaRPr>
          </a:p>
        </p:txBody>
      </p:sp>
      <p:sp>
        <p:nvSpPr>
          <p:cNvPr id="131" name="Google Shape;131;p17"/>
          <p:cNvSpPr txBox="1">
            <a:spLocks noGrp="1"/>
          </p:cNvSpPr>
          <p:nvPr>
            <p:ph type="body" idx="1"/>
          </p:nvPr>
        </p:nvSpPr>
        <p:spPr>
          <a:xfrm>
            <a:off x="4848875" y="2745925"/>
            <a:ext cx="2970300" cy="10692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000"/>
              </a:spcAft>
              <a:buNone/>
            </a:pPr>
            <a:r>
              <a:rPr lang="ru" sz="1500" b="1" dirty="0">
                <a:latin typeface="Montserrat"/>
                <a:ea typeface="Montserrat"/>
                <a:cs typeface="Montserrat"/>
                <a:sym typeface="Montserrat"/>
              </a:rPr>
              <a:t>Доля дошкольников, перешедших в 1 класс </a:t>
            </a:r>
            <a:r>
              <a:rPr lang="ru-RU" sz="1500" b="1" dirty="0">
                <a:latin typeface="Montserrat"/>
                <a:ea typeface="Montserrat"/>
                <a:cs typeface="Montserrat"/>
                <a:sym typeface="Montserrat"/>
              </a:rPr>
              <a:t>      78</a:t>
            </a:r>
            <a:r>
              <a:rPr lang="en-US" sz="1500" b="1" dirty="0">
                <a:latin typeface="Montserrat"/>
                <a:ea typeface="Montserrat"/>
                <a:cs typeface="Montserrat"/>
                <a:sym typeface="Montserrat"/>
              </a:rPr>
              <a:t>%</a:t>
            </a:r>
            <a:endParaRPr sz="1500" dirty="0">
              <a:latin typeface="Montserrat"/>
              <a:ea typeface="Montserrat"/>
              <a:cs typeface="Montserrat"/>
              <a:sym typeface="Montserrat"/>
            </a:endParaRPr>
          </a:p>
        </p:txBody>
      </p:sp>
      <p:sp>
        <p:nvSpPr>
          <p:cNvPr id="132" name="Google Shape;132;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3</a:t>
            </a:fld>
            <a:endParaRPr/>
          </a:p>
        </p:txBody>
      </p:sp>
      <p:pic>
        <p:nvPicPr>
          <p:cNvPr id="3" name="Рисунок 2">
            <a:extLst>
              <a:ext uri="{FF2B5EF4-FFF2-40B4-BE49-F238E27FC236}">
                <a16:creationId xmlns:a16="http://schemas.microsoft.com/office/drawing/2014/main" xmlns="" id="{930A8452-2967-D434-8F11-D25E475A544D}"/>
              </a:ext>
            </a:extLst>
          </p:cNvPr>
          <p:cNvPicPr>
            <a:picLocks noChangeAspect="1"/>
          </p:cNvPicPr>
          <p:nvPr/>
        </p:nvPicPr>
        <p:blipFill>
          <a:blip r:embed="rId3"/>
          <a:stretch>
            <a:fillRect/>
          </a:stretch>
        </p:blipFill>
        <p:spPr>
          <a:xfrm>
            <a:off x="522966" y="200852"/>
            <a:ext cx="1597152" cy="9823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2340897" y="336275"/>
            <a:ext cx="6505500" cy="7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dirty="0">
                <a:solidFill>
                  <a:srgbClr val="38A0E0"/>
                </a:solidFill>
                <a:latin typeface="Montserrat ExtraBold"/>
                <a:ea typeface="Montserrat ExtraBold"/>
                <a:cs typeface="Montserrat ExtraBold"/>
                <a:sym typeface="Montserrat ExtraBold"/>
              </a:rPr>
              <a:t>КОНТИНГЕНТ ШКОЛЫ. Лояльность.  </a:t>
            </a:r>
            <a:endParaRPr sz="1820" dirty="0">
              <a:solidFill>
                <a:srgbClr val="38A0E0"/>
              </a:solidFill>
              <a:latin typeface="Montserrat ExtraBold"/>
              <a:ea typeface="Montserrat ExtraBold"/>
              <a:cs typeface="Montserrat ExtraBold"/>
              <a:sym typeface="Montserrat ExtraBold"/>
            </a:endParaRPr>
          </a:p>
        </p:txBody>
      </p:sp>
      <p:sp>
        <p:nvSpPr>
          <p:cNvPr id="122" name="Google Shape;122;p17"/>
          <p:cNvSpPr txBox="1">
            <a:spLocks noGrp="1"/>
          </p:cNvSpPr>
          <p:nvPr>
            <p:ph type="body" idx="1"/>
          </p:nvPr>
        </p:nvSpPr>
        <p:spPr>
          <a:xfrm>
            <a:off x="492225" y="1328550"/>
            <a:ext cx="3737100" cy="1495332"/>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ru" sz="1500" b="1" dirty="0">
                <a:latin typeface="Montserrat"/>
                <a:ea typeface="Montserrat"/>
                <a:cs typeface="Montserrat"/>
                <a:sym typeface="Montserrat"/>
              </a:rPr>
              <a:t>Обучающиеся школы</a:t>
            </a:r>
            <a:endParaRPr sz="1500" dirty="0">
              <a:latin typeface="Montserrat"/>
              <a:ea typeface="Montserrat"/>
              <a:cs typeface="Montserrat"/>
              <a:sym typeface="Montserrat"/>
            </a:endParaRPr>
          </a:p>
          <a:p>
            <a:pPr marL="457200" lvl="0" indent="-323850" algn="l" rtl="0">
              <a:lnSpc>
                <a:spcPct val="95000"/>
              </a:lnSpc>
              <a:spcBef>
                <a:spcPts val="1200"/>
              </a:spcBef>
              <a:spcAft>
                <a:spcPts val="0"/>
              </a:spcAft>
              <a:buSzPts val="1500"/>
              <a:buFont typeface="Montserrat"/>
              <a:buChar char="●"/>
            </a:pPr>
            <a:r>
              <a:rPr lang="ru" sz="1500" b="1" dirty="0">
                <a:latin typeface="Montserrat"/>
                <a:ea typeface="Montserrat"/>
                <a:cs typeface="Montserrat"/>
                <a:sym typeface="Montserrat"/>
              </a:rPr>
              <a:t>825 </a:t>
            </a:r>
            <a:r>
              <a:rPr lang="ru-RU" sz="1500" b="1" dirty="0">
                <a:latin typeface="Montserrat"/>
                <a:ea typeface="Montserrat"/>
                <a:cs typeface="Montserrat"/>
                <a:sym typeface="Montserrat"/>
              </a:rPr>
              <a:t>начальная школа</a:t>
            </a:r>
            <a:r>
              <a:rPr lang="ru" sz="1500" dirty="0">
                <a:latin typeface="Montserrat"/>
                <a:ea typeface="Montserrat"/>
                <a:cs typeface="Montserrat"/>
                <a:sym typeface="Montserrat"/>
              </a:rPr>
              <a:t> </a:t>
            </a:r>
            <a:endParaRPr sz="1500" dirty="0">
              <a:latin typeface="Montserrat"/>
              <a:ea typeface="Montserrat"/>
              <a:cs typeface="Montserrat"/>
              <a:sym typeface="Montserrat"/>
            </a:endParaRPr>
          </a:p>
          <a:p>
            <a:pPr marL="457200" lvl="0" indent="-323850" algn="l" rtl="0">
              <a:lnSpc>
                <a:spcPct val="95000"/>
              </a:lnSpc>
              <a:spcBef>
                <a:spcPts val="1000"/>
              </a:spcBef>
              <a:spcAft>
                <a:spcPts val="1000"/>
              </a:spcAft>
              <a:buSzPts val="1500"/>
              <a:buFont typeface="Montserrat"/>
              <a:buChar char="●"/>
            </a:pPr>
            <a:r>
              <a:rPr lang="ru" sz="1500" b="1" dirty="0">
                <a:latin typeface="Montserrat"/>
                <a:ea typeface="Montserrat"/>
                <a:cs typeface="Montserrat"/>
                <a:sym typeface="Montserrat"/>
              </a:rPr>
              <a:t>1168 основная школа</a:t>
            </a:r>
          </a:p>
          <a:p>
            <a:pPr marL="457200" lvl="0" indent="-323850" algn="l" rtl="0">
              <a:lnSpc>
                <a:spcPct val="95000"/>
              </a:lnSpc>
              <a:spcBef>
                <a:spcPts val="1000"/>
              </a:spcBef>
              <a:spcAft>
                <a:spcPts val="1000"/>
              </a:spcAft>
              <a:buSzPts val="1500"/>
              <a:buFont typeface="Montserrat"/>
              <a:buChar char="●"/>
            </a:pPr>
            <a:r>
              <a:rPr lang="ru" sz="1500" b="1" dirty="0">
                <a:latin typeface="Montserrat"/>
                <a:ea typeface="Montserrat"/>
                <a:cs typeface="Montserrat"/>
                <a:sym typeface="Montserrat"/>
              </a:rPr>
              <a:t>275 старшая школа</a:t>
            </a:r>
          </a:p>
          <a:p>
            <a:pPr marL="457200" lvl="0" indent="-323850" algn="l" rtl="0">
              <a:lnSpc>
                <a:spcPct val="95000"/>
              </a:lnSpc>
              <a:spcBef>
                <a:spcPts val="1000"/>
              </a:spcBef>
              <a:spcAft>
                <a:spcPts val="1000"/>
              </a:spcAft>
              <a:buSzPts val="1500"/>
              <a:buFont typeface="Montserrat"/>
              <a:buChar char="●"/>
            </a:pPr>
            <a:endParaRPr sz="1500" dirty="0">
              <a:latin typeface="Montserrat"/>
              <a:ea typeface="Montserrat"/>
              <a:cs typeface="Montserrat"/>
              <a:sym typeface="Montserrat"/>
            </a:endParaRPr>
          </a:p>
        </p:txBody>
      </p:sp>
      <p:cxnSp>
        <p:nvCxnSpPr>
          <p:cNvPr id="123" name="Google Shape;123;p17"/>
          <p:cNvCxnSpPr/>
          <p:nvPr/>
        </p:nvCxnSpPr>
        <p:spPr>
          <a:xfrm>
            <a:off x="2174971" y="356695"/>
            <a:ext cx="0" cy="334200"/>
          </a:xfrm>
          <a:prstGeom prst="straightConnector1">
            <a:avLst/>
          </a:prstGeom>
          <a:noFill/>
          <a:ln w="9525" cap="flat" cmpd="sng">
            <a:solidFill>
              <a:schemeClr val="dk2"/>
            </a:solidFill>
            <a:prstDash val="solid"/>
            <a:round/>
            <a:headEnd type="none" w="med" len="med"/>
            <a:tailEnd type="none" w="med" len="med"/>
          </a:ln>
        </p:spPr>
      </p:cxnSp>
      <p:grpSp>
        <p:nvGrpSpPr>
          <p:cNvPr id="124" name="Google Shape;124;p17"/>
          <p:cNvGrpSpPr/>
          <p:nvPr/>
        </p:nvGrpSpPr>
        <p:grpSpPr>
          <a:xfrm>
            <a:off x="594938" y="336286"/>
            <a:ext cx="1304400" cy="388618"/>
            <a:chOff x="2506138" y="481025"/>
            <a:chExt cx="1304400" cy="388618"/>
          </a:xfrm>
        </p:grpSpPr>
        <p:sp>
          <p:nvSpPr>
            <p:cNvPr id="125" name="Google Shape;125;p17"/>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7"/>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sp>
        <p:nvSpPr>
          <p:cNvPr id="129" name="Google Shape;129;p17"/>
          <p:cNvSpPr txBox="1">
            <a:spLocks noGrp="1"/>
          </p:cNvSpPr>
          <p:nvPr>
            <p:ph type="body" idx="1"/>
          </p:nvPr>
        </p:nvSpPr>
        <p:spPr>
          <a:xfrm>
            <a:off x="492225" y="2948723"/>
            <a:ext cx="3889500" cy="1069201"/>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endParaRPr lang="ru" sz="1500" b="1" dirty="0">
              <a:latin typeface="Montserrat"/>
              <a:ea typeface="Montserrat"/>
              <a:cs typeface="Montserrat"/>
              <a:sym typeface="Montserrat"/>
            </a:endParaRPr>
          </a:p>
          <a:p>
            <a:pPr marL="0" lvl="0" indent="0" algn="l" rtl="0">
              <a:lnSpc>
                <a:spcPct val="95000"/>
              </a:lnSpc>
              <a:spcBef>
                <a:spcPts val="0"/>
              </a:spcBef>
              <a:spcAft>
                <a:spcPts val="0"/>
              </a:spcAft>
              <a:buNone/>
            </a:pPr>
            <a:endParaRPr sz="1500" dirty="0">
              <a:latin typeface="Montserrat"/>
              <a:ea typeface="Montserrat"/>
              <a:cs typeface="Montserrat"/>
              <a:sym typeface="Montserrat"/>
            </a:endParaRPr>
          </a:p>
        </p:txBody>
      </p:sp>
      <p:sp>
        <p:nvSpPr>
          <p:cNvPr id="130" name="Google Shape;130;p17"/>
          <p:cNvSpPr txBox="1">
            <a:spLocks noGrp="1"/>
          </p:cNvSpPr>
          <p:nvPr>
            <p:ph type="body" idx="1"/>
          </p:nvPr>
        </p:nvSpPr>
        <p:spPr>
          <a:xfrm>
            <a:off x="4848875" y="1328549"/>
            <a:ext cx="2970300" cy="1320521"/>
          </a:xfrm>
          <a:prstGeom prst="rect">
            <a:avLst/>
          </a:prstGeom>
        </p:spPr>
        <p:txBody>
          <a:bodyPr spcFirstLastPara="1" wrap="square" lIns="91425" tIns="91425" rIns="91425" bIns="91425" anchor="t" anchorCtr="0">
            <a:noAutofit/>
          </a:bodyPr>
          <a:lstStyle/>
          <a:p>
            <a:pPr marL="0" indent="0" algn="ctr">
              <a:lnSpc>
                <a:spcPct val="95000"/>
              </a:lnSpc>
              <a:spcAft>
                <a:spcPts val="1000"/>
              </a:spcAft>
              <a:buNone/>
            </a:pPr>
            <a:r>
              <a:rPr lang="ru" sz="1500" b="1" dirty="0">
                <a:latin typeface="Montserrat"/>
                <a:ea typeface="Montserrat"/>
                <a:cs typeface="Montserrat"/>
                <a:sym typeface="Montserrat"/>
              </a:rPr>
              <a:t>Доля обучающихся, окончивших 5, 6 и 7 классы, не переходя в другие ОО </a:t>
            </a:r>
          </a:p>
          <a:p>
            <a:pPr marL="0" indent="0" algn="ctr">
              <a:lnSpc>
                <a:spcPct val="95000"/>
              </a:lnSpc>
              <a:spcAft>
                <a:spcPts val="1000"/>
              </a:spcAft>
              <a:buNone/>
            </a:pPr>
            <a:r>
              <a:rPr lang="ru" sz="1500" b="1" dirty="0">
                <a:latin typeface="Montserrat"/>
                <a:ea typeface="Montserrat"/>
                <a:cs typeface="Montserrat"/>
                <a:sym typeface="Montserrat"/>
              </a:rPr>
              <a:t>83%</a:t>
            </a:r>
          </a:p>
          <a:p>
            <a:pPr marL="0" indent="0" algn="ctr">
              <a:lnSpc>
                <a:spcPct val="95000"/>
              </a:lnSpc>
              <a:spcAft>
                <a:spcPts val="1000"/>
              </a:spcAft>
              <a:buNone/>
            </a:pPr>
            <a:r>
              <a:rPr lang="ru-RU" sz="1500" b="1" dirty="0">
                <a:latin typeface="Montserrat"/>
                <a:ea typeface="Montserrat"/>
                <a:cs typeface="Montserrat"/>
                <a:sym typeface="Montserrat"/>
              </a:rPr>
              <a:t>     </a:t>
            </a:r>
          </a:p>
          <a:p>
            <a:pPr marL="0" indent="0" algn="ctr">
              <a:lnSpc>
                <a:spcPct val="95000"/>
              </a:lnSpc>
              <a:spcAft>
                <a:spcPts val="1000"/>
              </a:spcAft>
              <a:buNone/>
            </a:pPr>
            <a:r>
              <a:rPr lang="ru" sz="1500" b="1" dirty="0">
                <a:latin typeface="Montserrat"/>
                <a:ea typeface="Montserrat"/>
                <a:cs typeface="Montserrat"/>
                <a:sym typeface="Montserrat"/>
              </a:rPr>
              <a:t>Доля выпускников 9 классов, перешедших в 10 класс </a:t>
            </a:r>
            <a:r>
              <a:rPr lang="ru-RU" sz="1500" b="1" dirty="0">
                <a:latin typeface="Montserrat"/>
                <a:ea typeface="Montserrat"/>
                <a:cs typeface="Montserrat"/>
                <a:sym typeface="Montserrat"/>
              </a:rPr>
              <a:t>    </a:t>
            </a:r>
          </a:p>
          <a:p>
            <a:pPr marL="0" indent="0" algn="ctr">
              <a:lnSpc>
                <a:spcPct val="95000"/>
              </a:lnSpc>
              <a:spcAft>
                <a:spcPts val="1000"/>
              </a:spcAft>
              <a:buNone/>
            </a:pPr>
            <a:r>
              <a:rPr lang="ru-RU" sz="1500" b="1" dirty="0">
                <a:latin typeface="Montserrat"/>
                <a:ea typeface="Montserrat"/>
                <a:cs typeface="Montserrat"/>
                <a:sym typeface="Montserrat"/>
              </a:rPr>
              <a:t>68%  </a:t>
            </a:r>
          </a:p>
          <a:p>
            <a:pPr marL="0" lvl="0" indent="0" algn="ctr" rtl="0">
              <a:lnSpc>
                <a:spcPct val="95000"/>
              </a:lnSpc>
              <a:spcBef>
                <a:spcPts val="0"/>
              </a:spcBef>
              <a:spcAft>
                <a:spcPts val="1000"/>
              </a:spcAft>
              <a:buNone/>
            </a:pPr>
            <a:endParaRPr sz="1500" dirty="0">
              <a:latin typeface="Montserrat"/>
              <a:ea typeface="Montserrat"/>
              <a:cs typeface="Montserrat"/>
              <a:sym typeface="Montserrat"/>
            </a:endParaRPr>
          </a:p>
        </p:txBody>
      </p:sp>
      <p:sp>
        <p:nvSpPr>
          <p:cNvPr id="131" name="Google Shape;131;p17"/>
          <p:cNvSpPr txBox="1">
            <a:spLocks noGrp="1"/>
          </p:cNvSpPr>
          <p:nvPr>
            <p:ph type="body" idx="1"/>
          </p:nvPr>
        </p:nvSpPr>
        <p:spPr>
          <a:xfrm>
            <a:off x="615050" y="3096618"/>
            <a:ext cx="2970300" cy="10692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000"/>
              </a:spcAft>
              <a:buNone/>
            </a:pPr>
            <a:r>
              <a:rPr lang="ru" sz="1500" b="1" dirty="0">
                <a:latin typeface="Montserrat"/>
                <a:ea typeface="Montserrat"/>
                <a:cs typeface="Montserrat"/>
                <a:sym typeface="Montserrat"/>
              </a:rPr>
              <a:t>Доля выпускников 4 классов, перешедших в 5 класс </a:t>
            </a:r>
            <a:r>
              <a:rPr lang="ru-RU" sz="1500" b="1" dirty="0">
                <a:latin typeface="Montserrat"/>
                <a:ea typeface="Montserrat"/>
                <a:cs typeface="Montserrat"/>
                <a:sym typeface="Montserrat"/>
              </a:rPr>
              <a:t>      </a:t>
            </a:r>
          </a:p>
          <a:p>
            <a:pPr marL="0" lvl="0" indent="0" algn="ctr" rtl="0">
              <a:lnSpc>
                <a:spcPct val="95000"/>
              </a:lnSpc>
              <a:spcBef>
                <a:spcPts val="0"/>
              </a:spcBef>
              <a:spcAft>
                <a:spcPts val="1000"/>
              </a:spcAft>
              <a:buNone/>
            </a:pPr>
            <a:r>
              <a:rPr lang="ru-RU" sz="1500" b="1" dirty="0">
                <a:latin typeface="Montserrat"/>
                <a:ea typeface="Montserrat"/>
                <a:cs typeface="Montserrat"/>
                <a:sym typeface="Montserrat"/>
              </a:rPr>
              <a:t>93</a:t>
            </a:r>
            <a:r>
              <a:rPr lang="en-US" sz="1500" b="1" dirty="0">
                <a:latin typeface="Montserrat"/>
                <a:ea typeface="Montserrat"/>
                <a:cs typeface="Montserrat"/>
                <a:sym typeface="Montserrat"/>
              </a:rPr>
              <a:t>%</a:t>
            </a:r>
            <a:endParaRPr sz="1500" dirty="0">
              <a:latin typeface="Montserrat"/>
              <a:ea typeface="Montserrat"/>
              <a:cs typeface="Montserrat"/>
              <a:sym typeface="Montserrat"/>
            </a:endParaRPr>
          </a:p>
        </p:txBody>
      </p:sp>
      <p:sp>
        <p:nvSpPr>
          <p:cNvPr id="132" name="Google Shape;132;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4</a:t>
            </a:fld>
            <a:endParaRPr/>
          </a:p>
        </p:txBody>
      </p:sp>
      <p:pic>
        <p:nvPicPr>
          <p:cNvPr id="3" name="Рисунок 2">
            <a:extLst>
              <a:ext uri="{FF2B5EF4-FFF2-40B4-BE49-F238E27FC236}">
                <a16:creationId xmlns:a16="http://schemas.microsoft.com/office/drawing/2014/main" xmlns="" id="{04957D29-BC92-358D-EA17-7E79F304A07C}"/>
              </a:ext>
            </a:extLst>
          </p:cNvPr>
          <p:cNvPicPr>
            <a:picLocks noChangeAspect="1"/>
          </p:cNvPicPr>
          <p:nvPr/>
        </p:nvPicPr>
        <p:blipFill>
          <a:blip r:embed="rId3"/>
          <a:stretch>
            <a:fillRect/>
          </a:stretch>
        </p:blipFill>
        <p:spPr>
          <a:xfrm>
            <a:off x="503048" y="235324"/>
            <a:ext cx="1597152" cy="1093225"/>
          </a:xfrm>
          <a:prstGeom prst="rect">
            <a:avLst/>
          </a:prstGeom>
        </p:spPr>
      </p:pic>
    </p:spTree>
    <p:extLst>
      <p:ext uri="{BB962C8B-B14F-4D97-AF65-F5344CB8AC3E}">
        <p14:creationId xmlns:p14="http://schemas.microsoft.com/office/powerpoint/2010/main" val="3536800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1934375" y="159627"/>
            <a:ext cx="6505500" cy="72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ru" sz="1820" dirty="0">
                <a:solidFill>
                  <a:srgbClr val="38A0E0"/>
                </a:solidFill>
                <a:latin typeface="Montserrat ExtraBold"/>
                <a:ea typeface="Montserrat ExtraBold"/>
                <a:cs typeface="Montserrat ExtraBold"/>
                <a:sym typeface="Montserrat ExtraBold"/>
              </a:rPr>
              <a:t>КЛАССЫ ПРЕДПРОФЕССИОНАЛЬНОГО ОБРАЗОВАНИЯ ГБОУ Школа № 1552</a:t>
            </a:r>
            <a:endParaRPr sz="1820" dirty="0">
              <a:solidFill>
                <a:srgbClr val="38A0E0"/>
              </a:solidFill>
              <a:latin typeface="Montserrat ExtraBold"/>
              <a:ea typeface="Montserrat ExtraBold"/>
              <a:cs typeface="Montserrat ExtraBold"/>
              <a:sym typeface="Montserrat ExtraBold"/>
            </a:endParaRPr>
          </a:p>
        </p:txBody>
      </p:sp>
      <p:pic>
        <p:nvPicPr>
          <p:cNvPr id="210" name="Google Shape;210;p23"/>
          <p:cNvPicPr preferRelativeResize="0"/>
          <p:nvPr/>
        </p:nvPicPr>
        <p:blipFill rotWithShape="1">
          <a:blip r:embed="rId3">
            <a:alphaModFix/>
          </a:blip>
          <a:srcRect t="24759" b="29286"/>
          <a:stretch/>
        </p:blipFill>
        <p:spPr>
          <a:xfrm>
            <a:off x="512350" y="275475"/>
            <a:ext cx="1085474" cy="498826"/>
          </a:xfrm>
          <a:prstGeom prst="rect">
            <a:avLst/>
          </a:prstGeom>
          <a:noFill/>
          <a:ln>
            <a:noFill/>
          </a:ln>
        </p:spPr>
      </p:pic>
      <p:cxnSp>
        <p:nvCxnSpPr>
          <p:cNvPr id="211" name="Google Shape;211;p23"/>
          <p:cNvCxnSpPr/>
          <p:nvPr/>
        </p:nvCxnSpPr>
        <p:spPr>
          <a:xfrm>
            <a:off x="1768445" y="356695"/>
            <a:ext cx="0" cy="334200"/>
          </a:xfrm>
          <a:prstGeom prst="straightConnector1">
            <a:avLst/>
          </a:prstGeom>
          <a:noFill/>
          <a:ln w="9525" cap="flat" cmpd="sng">
            <a:solidFill>
              <a:srgbClr val="1F497D"/>
            </a:solidFill>
            <a:prstDash val="solid"/>
            <a:round/>
            <a:headEnd type="none" w="med" len="med"/>
            <a:tailEnd type="none" w="med" len="med"/>
          </a:ln>
        </p:spPr>
      </p:cxnSp>
      <p:sp>
        <p:nvSpPr>
          <p:cNvPr id="212" name="Google Shape;212;p23"/>
          <p:cNvSpPr txBox="1">
            <a:spLocks noGrp="1"/>
          </p:cNvSpPr>
          <p:nvPr>
            <p:ph type="body" idx="1"/>
          </p:nvPr>
        </p:nvSpPr>
        <p:spPr>
          <a:xfrm>
            <a:off x="985313" y="1116857"/>
            <a:ext cx="7487145" cy="8352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200"/>
              </a:spcAft>
              <a:buNone/>
            </a:pPr>
            <a:r>
              <a:rPr lang="ru-RU" sz="1400" b="1" dirty="0">
                <a:solidFill>
                  <a:srgbClr val="1F497D"/>
                </a:solidFill>
                <a:latin typeface="Montserrat"/>
                <a:ea typeface="Montserrat"/>
                <a:cs typeface="Montserrat"/>
                <a:sym typeface="Montserrat"/>
              </a:rPr>
              <a:t>           </a:t>
            </a:r>
            <a:r>
              <a:rPr lang="ru-RU" sz="1050" b="1" dirty="0">
                <a:solidFill>
                  <a:srgbClr val="1F497D"/>
                </a:solidFill>
                <a:latin typeface="Montserrat"/>
                <a:ea typeface="Montserrat"/>
                <a:cs typeface="Montserrat"/>
                <a:sym typeface="Montserrat"/>
              </a:rPr>
              <a:t>АКАДЕМИЧЕСКИЙ КЛАСС и Медицинский класс В МОСКОВСКОЙ ШКОЛЕ (53 чел)                          </a:t>
            </a:r>
          </a:p>
          <a:p>
            <a:pPr marL="0" lvl="0" indent="0" algn="ctr" rtl="0">
              <a:lnSpc>
                <a:spcPct val="95000"/>
              </a:lnSpc>
              <a:spcBef>
                <a:spcPts val="0"/>
              </a:spcBef>
              <a:spcAft>
                <a:spcPts val="1200"/>
              </a:spcAft>
              <a:buNone/>
            </a:pPr>
            <a:r>
              <a:rPr lang="ru-RU" sz="1050" dirty="0">
                <a:solidFill>
                  <a:srgbClr val="1F497D"/>
                </a:solidFill>
                <a:latin typeface="Montserrat"/>
                <a:ea typeface="Montserrat"/>
                <a:cs typeface="Montserrat"/>
                <a:sym typeface="Montserrat"/>
              </a:rPr>
              <a:t>ФГАОУ ВО РУДН, ФГБОУ ВО РАНХиГС, ФГБОУ ВО РГГУ, ГБПОУ Колледж «Царицыно</a:t>
            </a:r>
            <a:r>
              <a:rPr lang="ru-RU" sz="1200" dirty="0">
                <a:solidFill>
                  <a:srgbClr val="1F497D"/>
                </a:solidFill>
                <a:latin typeface="Montserrat"/>
                <a:ea typeface="Montserrat"/>
                <a:cs typeface="Montserrat"/>
                <a:sym typeface="Montserrat"/>
              </a:rPr>
              <a:t>»</a:t>
            </a:r>
            <a:endParaRPr sz="1200" dirty="0">
              <a:solidFill>
                <a:srgbClr val="1F497D"/>
              </a:solidFill>
              <a:latin typeface="Montserrat"/>
              <a:ea typeface="Montserrat"/>
              <a:cs typeface="Montserrat"/>
              <a:sym typeface="Montserrat"/>
            </a:endParaRPr>
          </a:p>
        </p:txBody>
      </p:sp>
      <p:pic>
        <p:nvPicPr>
          <p:cNvPr id="213" name="Google Shape;213;p23"/>
          <p:cNvPicPr preferRelativeResize="0"/>
          <p:nvPr/>
        </p:nvPicPr>
        <p:blipFill>
          <a:blip r:embed="rId4">
            <a:alphaModFix/>
          </a:blip>
          <a:stretch>
            <a:fillRect/>
          </a:stretch>
        </p:blipFill>
        <p:spPr>
          <a:xfrm>
            <a:off x="444579" y="1112282"/>
            <a:ext cx="453925" cy="453925"/>
          </a:xfrm>
          <a:prstGeom prst="rect">
            <a:avLst/>
          </a:prstGeom>
          <a:noFill/>
          <a:ln>
            <a:noFill/>
          </a:ln>
        </p:spPr>
      </p:pic>
      <p:pic>
        <p:nvPicPr>
          <p:cNvPr id="214" name="Google Shape;214;p23"/>
          <p:cNvPicPr preferRelativeResize="0"/>
          <p:nvPr/>
        </p:nvPicPr>
        <p:blipFill>
          <a:blip r:embed="rId4">
            <a:alphaModFix/>
          </a:blip>
          <a:stretch>
            <a:fillRect/>
          </a:stretch>
        </p:blipFill>
        <p:spPr>
          <a:xfrm>
            <a:off x="444579" y="1980795"/>
            <a:ext cx="453925" cy="453925"/>
          </a:xfrm>
          <a:prstGeom prst="rect">
            <a:avLst/>
          </a:prstGeom>
          <a:noFill/>
          <a:ln>
            <a:noFill/>
          </a:ln>
        </p:spPr>
      </p:pic>
      <p:sp>
        <p:nvSpPr>
          <p:cNvPr id="216" name="Google Shape;216;p23"/>
          <p:cNvSpPr txBox="1"/>
          <p:nvPr/>
        </p:nvSpPr>
        <p:spPr>
          <a:xfrm>
            <a:off x="1055086" y="1776669"/>
            <a:ext cx="7828401" cy="1087447"/>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1200"/>
              </a:spcBef>
              <a:spcAft>
                <a:spcPts val="1000"/>
              </a:spcAft>
              <a:buNone/>
            </a:pPr>
            <a:r>
              <a:rPr lang="ru-RU" sz="1100" b="1" dirty="0">
                <a:solidFill>
                  <a:srgbClr val="1F497D"/>
                </a:solidFill>
                <a:latin typeface="Montserrat"/>
                <a:ea typeface="Montserrat"/>
                <a:cs typeface="Montserrat"/>
                <a:sym typeface="Montserrat"/>
              </a:rPr>
              <a:t>ИНЖЕНЕРНЫЙ КЛАСС В МОСКОВСКОЙ ШКОЛЕ  (63 чел)</a:t>
            </a:r>
          </a:p>
          <a:p>
            <a:pPr marL="0" lvl="0" indent="0" algn="ctr" rtl="0">
              <a:lnSpc>
                <a:spcPct val="100000"/>
              </a:lnSpc>
              <a:spcBef>
                <a:spcPts val="1200"/>
              </a:spcBef>
              <a:spcAft>
                <a:spcPts val="1000"/>
              </a:spcAft>
              <a:buNone/>
            </a:pPr>
            <a:r>
              <a:rPr lang="ru-RU" sz="1100" dirty="0">
                <a:solidFill>
                  <a:srgbClr val="1F497D"/>
                </a:solidFill>
                <a:latin typeface="Montserrat"/>
                <a:ea typeface="Montserrat"/>
                <a:cs typeface="Montserrat"/>
                <a:sym typeface="Montserrat"/>
              </a:rPr>
              <a:t>ФГБОУ ВО МИРЭА, ФГАОУ ВО НИТУ МИСИС, ФГБОУ ВО МТУСИ, ГБПОУ Колледж «Царицыно»</a:t>
            </a:r>
            <a:endParaRPr sz="1100" dirty="0">
              <a:solidFill>
                <a:srgbClr val="1F497D"/>
              </a:solidFill>
              <a:latin typeface="Montserrat"/>
              <a:ea typeface="Montserrat"/>
              <a:cs typeface="Montserrat"/>
              <a:sym typeface="Montserrat"/>
            </a:endParaRPr>
          </a:p>
        </p:txBody>
      </p:sp>
      <p:sp>
        <p:nvSpPr>
          <p:cNvPr id="217" name="Google Shape;217;p23"/>
          <p:cNvSpPr txBox="1"/>
          <p:nvPr/>
        </p:nvSpPr>
        <p:spPr>
          <a:xfrm>
            <a:off x="1055087" y="2692975"/>
            <a:ext cx="7412400" cy="1333668"/>
          </a:xfrm>
          <a:prstGeom prst="rect">
            <a:avLst/>
          </a:prstGeom>
          <a:noFill/>
          <a:ln>
            <a:noFill/>
          </a:ln>
        </p:spPr>
        <p:txBody>
          <a:bodyPr spcFirstLastPara="1" wrap="square" lIns="91425" tIns="91425" rIns="91425" bIns="91425" anchor="t" anchorCtr="0">
            <a:spAutoFit/>
          </a:bodyPr>
          <a:lstStyle/>
          <a:p>
            <a:pPr marL="0" lvl="0" indent="0" algn="ctr" rtl="0">
              <a:spcBef>
                <a:spcPts val="1200"/>
              </a:spcBef>
              <a:spcAft>
                <a:spcPts val="1000"/>
              </a:spcAft>
              <a:buNone/>
            </a:pPr>
            <a:r>
              <a:rPr lang="ru" b="1" dirty="0">
                <a:solidFill>
                  <a:srgbClr val="1F497D"/>
                </a:solidFill>
                <a:latin typeface="Montserrat"/>
                <a:ea typeface="Montserrat"/>
                <a:cs typeface="Montserrat"/>
                <a:sym typeface="Montserrat"/>
              </a:rPr>
              <a:t>ПРЕДПРИНИМАТЕЛЬСКИЙ КЛАСС В МОСКОВСКОЙ ШКОЛЕ (54 чел</a:t>
            </a:r>
            <a:r>
              <a:rPr lang="ru" dirty="0">
                <a:solidFill>
                  <a:srgbClr val="1F497D"/>
                </a:solidFill>
                <a:latin typeface="Montserrat"/>
                <a:ea typeface="Montserrat"/>
                <a:cs typeface="Montserrat"/>
                <a:sym typeface="Montserrat"/>
              </a:rPr>
              <a:t>)</a:t>
            </a:r>
          </a:p>
          <a:p>
            <a:pPr marL="0" lvl="0" indent="0" algn="ctr" rtl="0">
              <a:spcBef>
                <a:spcPts val="1200"/>
              </a:spcBef>
              <a:spcAft>
                <a:spcPts val="1000"/>
              </a:spcAft>
              <a:buNone/>
            </a:pPr>
            <a:r>
              <a:rPr lang="ru" sz="1200" dirty="0">
                <a:solidFill>
                  <a:srgbClr val="1F497D"/>
                </a:solidFill>
                <a:latin typeface="Montserrat"/>
                <a:ea typeface="Montserrat"/>
                <a:cs typeface="Montserrat"/>
                <a:sym typeface="Montserrat"/>
              </a:rPr>
              <a:t>ФГАОУ ВО НИУ ВШЭ, ФГБОУ ВО РЭУ им. Г.В.Плеханова, ФГБОУ ВО Финансовый Университет при Правительстве РФ, ГБПОУ Финансовый колледж № 35</a:t>
            </a:r>
            <a:endParaRPr sz="1200" dirty="0">
              <a:solidFill>
                <a:srgbClr val="1F497D"/>
              </a:solidFill>
              <a:latin typeface="Montserrat"/>
              <a:ea typeface="Montserrat"/>
              <a:cs typeface="Montserrat"/>
              <a:sym typeface="Montserrat"/>
            </a:endParaRPr>
          </a:p>
        </p:txBody>
      </p:sp>
      <p:pic>
        <p:nvPicPr>
          <p:cNvPr id="218" name="Google Shape;218;p23"/>
          <p:cNvPicPr preferRelativeResize="0"/>
          <p:nvPr/>
        </p:nvPicPr>
        <p:blipFill>
          <a:blip r:embed="rId4">
            <a:alphaModFix/>
          </a:blip>
          <a:stretch>
            <a:fillRect/>
          </a:stretch>
        </p:blipFill>
        <p:spPr>
          <a:xfrm>
            <a:off x="444578" y="2849308"/>
            <a:ext cx="453925" cy="453925"/>
          </a:xfrm>
          <a:prstGeom prst="rect">
            <a:avLst/>
          </a:prstGeom>
          <a:noFill/>
          <a:ln>
            <a:noFill/>
          </a:ln>
        </p:spPr>
      </p:pic>
      <p:sp>
        <p:nvSpPr>
          <p:cNvPr id="219" name="Google Shape;21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5</a:t>
            </a:fld>
            <a:endParaRPr/>
          </a:p>
        </p:txBody>
      </p:sp>
      <p:pic>
        <p:nvPicPr>
          <p:cNvPr id="2" name="Google Shape;213;p23">
            <a:extLst>
              <a:ext uri="{FF2B5EF4-FFF2-40B4-BE49-F238E27FC236}">
                <a16:creationId xmlns:a16="http://schemas.microsoft.com/office/drawing/2014/main" xmlns="" id="{2F9937ED-F84E-58BD-0159-2D47E7A30B3A}"/>
              </a:ext>
            </a:extLst>
          </p:cNvPr>
          <p:cNvPicPr preferRelativeResize="0"/>
          <p:nvPr/>
        </p:nvPicPr>
        <p:blipFill>
          <a:blip r:embed="rId4">
            <a:alphaModFix/>
          </a:blip>
          <a:stretch>
            <a:fillRect/>
          </a:stretch>
        </p:blipFill>
        <p:spPr>
          <a:xfrm>
            <a:off x="503881" y="3886083"/>
            <a:ext cx="453925" cy="453925"/>
          </a:xfrm>
          <a:prstGeom prst="rect">
            <a:avLst/>
          </a:prstGeom>
          <a:noFill/>
          <a:ln>
            <a:noFill/>
          </a:ln>
        </p:spPr>
      </p:pic>
      <p:sp>
        <p:nvSpPr>
          <p:cNvPr id="10" name="TextBox 9">
            <a:extLst>
              <a:ext uri="{FF2B5EF4-FFF2-40B4-BE49-F238E27FC236}">
                <a16:creationId xmlns:a16="http://schemas.microsoft.com/office/drawing/2014/main" xmlns="" id="{0FDB8B10-F7F8-C755-9617-C79C305E0FD3}"/>
              </a:ext>
            </a:extLst>
          </p:cNvPr>
          <p:cNvSpPr txBox="1"/>
          <p:nvPr/>
        </p:nvSpPr>
        <p:spPr>
          <a:xfrm>
            <a:off x="1314450" y="3943769"/>
            <a:ext cx="6515100" cy="954107"/>
          </a:xfrm>
          <a:prstGeom prst="rect">
            <a:avLst/>
          </a:prstGeom>
          <a:noFill/>
        </p:spPr>
        <p:txBody>
          <a:bodyPr wrap="square" rtlCol="0">
            <a:spAutoFit/>
          </a:bodyPr>
          <a:lstStyle/>
          <a:p>
            <a:pPr algn="ctr"/>
            <a:r>
              <a:rPr lang="ru-RU" sz="1600" b="1" dirty="0" err="1">
                <a:solidFill>
                  <a:srgbClr val="0070C0"/>
                </a:solidFill>
                <a:latin typeface="Montserrat" panose="00000500000000000000" pitchFamily="2" charset="-52"/>
              </a:rPr>
              <a:t>Медиакласс</a:t>
            </a:r>
            <a:r>
              <a:rPr lang="ru-RU" sz="1600" b="1" dirty="0">
                <a:solidFill>
                  <a:srgbClr val="0070C0"/>
                </a:solidFill>
                <a:latin typeface="Montserrat" panose="00000500000000000000" pitchFamily="2" charset="-52"/>
              </a:rPr>
              <a:t> в московской школе (52 чел)</a:t>
            </a:r>
          </a:p>
          <a:p>
            <a:pPr algn="ctr"/>
            <a:r>
              <a:rPr lang="ru-RU" sz="1200" dirty="0">
                <a:solidFill>
                  <a:srgbClr val="1F497D"/>
                </a:solidFill>
                <a:latin typeface="Montserrat"/>
                <a:ea typeface="Montserrat"/>
                <a:cs typeface="Montserrat"/>
                <a:sym typeface="Montserrat"/>
              </a:rPr>
              <a:t>ФГБОУ ВО РГГУ , </a:t>
            </a:r>
            <a:r>
              <a:rPr lang="ru" sz="1200" dirty="0">
                <a:solidFill>
                  <a:srgbClr val="1F497D"/>
                </a:solidFill>
                <a:latin typeface="Montserrat"/>
                <a:ea typeface="Montserrat"/>
                <a:cs typeface="Montserrat"/>
                <a:sym typeface="Montserrat"/>
              </a:rPr>
              <a:t>ФГАОУ ВО НИУ ВШЭ, ФГБОУ ВО Финансовый Университет при Правительстве РФ, АНО ВО ГИТР</a:t>
            </a:r>
            <a:endParaRPr lang="ru-RU" sz="1200" dirty="0">
              <a:solidFill>
                <a:srgbClr val="0070C0"/>
              </a:solidFill>
              <a:latin typeface="Montserrat" panose="00000500000000000000" pitchFamily="2" charset="-52"/>
            </a:endParaRPr>
          </a:p>
          <a:p>
            <a:pPr algn="ctr"/>
            <a:endParaRPr lang="ru-RU" sz="1600" b="1" dirty="0">
              <a:solidFill>
                <a:srgbClr val="0070C0"/>
              </a:solidFill>
              <a:latin typeface="Montserrat" panose="00000500000000000000" pitchFamily="2" charset="-5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txBox="1">
            <a:spLocks noGrp="1"/>
          </p:cNvSpPr>
          <p:nvPr>
            <p:ph type="title"/>
          </p:nvPr>
        </p:nvSpPr>
        <p:spPr>
          <a:xfrm>
            <a:off x="1966958" y="161995"/>
            <a:ext cx="6505500" cy="72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dirty="0">
                <a:solidFill>
                  <a:srgbClr val="38A0E0"/>
                </a:solidFill>
                <a:latin typeface="Montserrat ExtraBold"/>
                <a:ea typeface="Montserrat ExtraBold"/>
                <a:cs typeface="Montserrat ExtraBold"/>
                <a:sym typeface="Montserrat ExtraBold"/>
              </a:rPr>
              <a:t>Предпрофильное образование в ГБОУ </a:t>
            </a:r>
            <a:br>
              <a:rPr lang="ru" sz="1820" dirty="0">
                <a:solidFill>
                  <a:srgbClr val="38A0E0"/>
                </a:solidFill>
                <a:latin typeface="Montserrat ExtraBold"/>
                <a:ea typeface="Montserrat ExtraBold"/>
                <a:cs typeface="Montserrat ExtraBold"/>
                <a:sym typeface="Montserrat ExtraBold"/>
              </a:rPr>
            </a:br>
            <a:r>
              <a:rPr lang="ru" sz="1820" dirty="0">
                <a:solidFill>
                  <a:srgbClr val="38A0E0"/>
                </a:solidFill>
                <a:latin typeface="Montserrat ExtraBold"/>
                <a:ea typeface="Montserrat ExtraBold"/>
                <a:cs typeface="Montserrat ExtraBold"/>
                <a:sym typeface="Montserrat ExtraBold"/>
              </a:rPr>
              <a:t>Школа № 1552. Образовательные вертикали.</a:t>
            </a:r>
            <a:endParaRPr sz="1820" dirty="0">
              <a:solidFill>
                <a:srgbClr val="38A0E0"/>
              </a:solidFill>
              <a:latin typeface="Montserrat ExtraBold"/>
              <a:ea typeface="Montserrat ExtraBold"/>
              <a:cs typeface="Montserrat ExtraBold"/>
              <a:sym typeface="Montserrat ExtraBold"/>
            </a:endParaRPr>
          </a:p>
        </p:txBody>
      </p:sp>
      <p:pic>
        <p:nvPicPr>
          <p:cNvPr id="225" name="Google Shape;225;p24"/>
          <p:cNvPicPr preferRelativeResize="0"/>
          <p:nvPr/>
        </p:nvPicPr>
        <p:blipFill rotWithShape="1">
          <a:blip r:embed="rId3">
            <a:alphaModFix/>
          </a:blip>
          <a:srcRect t="24759" b="29286"/>
          <a:stretch/>
        </p:blipFill>
        <p:spPr>
          <a:xfrm>
            <a:off x="512350" y="275475"/>
            <a:ext cx="1085474" cy="498826"/>
          </a:xfrm>
          <a:prstGeom prst="rect">
            <a:avLst/>
          </a:prstGeom>
          <a:noFill/>
          <a:ln>
            <a:noFill/>
          </a:ln>
        </p:spPr>
      </p:pic>
      <p:cxnSp>
        <p:nvCxnSpPr>
          <p:cNvPr id="226" name="Google Shape;226;p24"/>
          <p:cNvCxnSpPr/>
          <p:nvPr/>
        </p:nvCxnSpPr>
        <p:spPr>
          <a:xfrm>
            <a:off x="1768445" y="356695"/>
            <a:ext cx="0" cy="334200"/>
          </a:xfrm>
          <a:prstGeom prst="straightConnector1">
            <a:avLst/>
          </a:prstGeom>
          <a:noFill/>
          <a:ln w="9525" cap="flat" cmpd="sng">
            <a:solidFill>
              <a:srgbClr val="1F497D"/>
            </a:solidFill>
            <a:prstDash val="solid"/>
            <a:round/>
            <a:headEnd type="none" w="med" len="med"/>
            <a:tailEnd type="none" w="med" len="med"/>
          </a:ln>
        </p:spPr>
      </p:cxnSp>
      <p:sp>
        <p:nvSpPr>
          <p:cNvPr id="227" name="Google Shape;227;p24"/>
          <p:cNvSpPr txBox="1">
            <a:spLocks noGrp="1"/>
          </p:cNvSpPr>
          <p:nvPr>
            <p:ph type="body" idx="1"/>
          </p:nvPr>
        </p:nvSpPr>
        <p:spPr>
          <a:xfrm>
            <a:off x="1135775" y="1289725"/>
            <a:ext cx="7304100" cy="2468728"/>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None/>
            </a:pPr>
            <a:r>
              <a:rPr lang="ru" b="1" dirty="0">
                <a:solidFill>
                  <a:srgbClr val="38A0E0"/>
                </a:solidFill>
                <a:latin typeface="Montserrat"/>
                <a:ea typeface="Montserrat"/>
                <a:cs typeface="Montserrat"/>
                <a:sym typeface="Montserrat"/>
              </a:rPr>
              <a:t>Естественно-научная вертикаль (124 чел)</a:t>
            </a:r>
          </a:p>
          <a:p>
            <a:pPr marL="0" lvl="0" indent="0" algn="l" rtl="0">
              <a:lnSpc>
                <a:spcPct val="95000"/>
              </a:lnSpc>
              <a:spcBef>
                <a:spcPts val="0"/>
              </a:spcBef>
              <a:spcAft>
                <a:spcPts val="1200"/>
              </a:spcAft>
              <a:buNone/>
            </a:pPr>
            <a:endParaRPr lang="ru" b="1" dirty="0">
              <a:solidFill>
                <a:srgbClr val="38A0E0"/>
              </a:solidFill>
              <a:latin typeface="Montserrat"/>
              <a:ea typeface="Montserrat"/>
              <a:cs typeface="Montserrat"/>
              <a:sym typeface="Montserrat"/>
            </a:endParaRPr>
          </a:p>
          <a:p>
            <a:pPr marL="0" lvl="0" indent="0" algn="l" rtl="0">
              <a:lnSpc>
                <a:spcPct val="95000"/>
              </a:lnSpc>
              <a:spcBef>
                <a:spcPts val="0"/>
              </a:spcBef>
              <a:spcAft>
                <a:spcPts val="1200"/>
              </a:spcAft>
              <a:buNone/>
            </a:pPr>
            <a:r>
              <a:rPr lang="ru" b="1" dirty="0">
                <a:solidFill>
                  <a:srgbClr val="38A0E0"/>
                </a:solidFill>
                <a:latin typeface="Montserrat"/>
                <a:ea typeface="Montserrat"/>
                <a:cs typeface="Montserrat"/>
                <a:sym typeface="Montserrat"/>
              </a:rPr>
              <a:t>Математическая вертикаль (118 чел)</a:t>
            </a:r>
          </a:p>
          <a:p>
            <a:pPr marL="0" lvl="0" indent="0" algn="l" rtl="0">
              <a:lnSpc>
                <a:spcPct val="95000"/>
              </a:lnSpc>
              <a:spcBef>
                <a:spcPts val="0"/>
              </a:spcBef>
              <a:spcAft>
                <a:spcPts val="1200"/>
              </a:spcAft>
              <a:buNone/>
            </a:pPr>
            <a:endParaRPr lang="ru" b="1" dirty="0">
              <a:solidFill>
                <a:srgbClr val="38A0E0"/>
              </a:solidFill>
              <a:latin typeface="Montserrat"/>
              <a:ea typeface="Montserrat"/>
              <a:cs typeface="Montserrat"/>
              <a:sym typeface="Montserrat"/>
            </a:endParaRPr>
          </a:p>
          <a:p>
            <a:pPr marL="0" lvl="0" indent="0" algn="l" rtl="0">
              <a:lnSpc>
                <a:spcPct val="95000"/>
              </a:lnSpc>
              <a:spcBef>
                <a:spcPts val="0"/>
              </a:spcBef>
              <a:spcAft>
                <a:spcPts val="1200"/>
              </a:spcAft>
              <a:buNone/>
            </a:pPr>
            <a:r>
              <a:rPr lang="ru" b="1" dirty="0">
                <a:solidFill>
                  <a:srgbClr val="38A0E0"/>
                </a:solidFill>
                <a:latin typeface="Montserrat"/>
                <a:ea typeface="Montserrat"/>
                <a:cs typeface="Montserrat"/>
                <a:sym typeface="Montserrat"/>
              </a:rPr>
              <a:t>Кадетские классы (63 чел)</a:t>
            </a:r>
          </a:p>
          <a:p>
            <a:pPr marL="0" lvl="0" indent="0" algn="l" rtl="0">
              <a:lnSpc>
                <a:spcPct val="95000"/>
              </a:lnSpc>
              <a:spcBef>
                <a:spcPts val="0"/>
              </a:spcBef>
              <a:spcAft>
                <a:spcPts val="1200"/>
              </a:spcAft>
              <a:buNone/>
            </a:pPr>
            <a:endParaRPr lang="ru" b="1" dirty="0">
              <a:solidFill>
                <a:srgbClr val="38A0E0"/>
              </a:solidFill>
              <a:latin typeface="Montserrat"/>
              <a:ea typeface="Montserrat"/>
              <a:cs typeface="Montserrat"/>
              <a:sym typeface="Montserrat"/>
            </a:endParaRPr>
          </a:p>
          <a:p>
            <a:pPr marL="0" lvl="0" indent="0" algn="l" rtl="0">
              <a:lnSpc>
                <a:spcPct val="95000"/>
              </a:lnSpc>
              <a:spcBef>
                <a:spcPts val="0"/>
              </a:spcBef>
              <a:spcAft>
                <a:spcPts val="1200"/>
              </a:spcAft>
              <a:buNone/>
            </a:pPr>
            <a:endParaRPr b="1" dirty="0">
              <a:solidFill>
                <a:srgbClr val="38A0E0"/>
              </a:solidFill>
              <a:latin typeface="Montserrat"/>
              <a:ea typeface="Montserrat"/>
              <a:cs typeface="Montserrat"/>
              <a:sym typeface="Montserrat"/>
            </a:endParaRPr>
          </a:p>
        </p:txBody>
      </p:sp>
      <p:pic>
        <p:nvPicPr>
          <p:cNvPr id="228" name="Google Shape;228;p24"/>
          <p:cNvPicPr preferRelativeResize="0"/>
          <p:nvPr/>
        </p:nvPicPr>
        <p:blipFill>
          <a:blip r:embed="rId4">
            <a:alphaModFix/>
          </a:blip>
          <a:stretch>
            <a:fillRect/>
          </a:stretch>
        </p:blipFill>
        <p:spPr>
          <a:xfrm>
            <a:off x="512350" y="1289712"/>
            <a:ext cx="453925" cy="453925"/>
          </a:xfrm>
          <a:prstGeom prst="rect">
            <a:avLst/>
          </a:prstGeom>
          <a:noFill/>
          <a:ln>
            <a:noFill/>
          </a:ln>
        </p:spPr>
      </p:pic>
      <p:sp>
        <p:nvSpPr>
          <p:cNvPr id="230" name="Google Shape;230;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6</a:t>
            </a:fld>
            <a:endParaRPr/>
          </a:p>
        </p:txBody>
      </p:sp>
      <p:pic>
        <p:nvPicPr>
          <p:cNvPr id="2" name="Google Shape;228;p24">
            <a:extLst>
              <a:ext uri="{FF2B5EF4-FFF2-40B4-BE49-F238E27FC236}">
                <a16:creationId xmlns:a16="http://schemas.microsoft.com/office/drawing/2014/main" xmlns="" id="{6F1A18DC-DDE2-F1E1-E3EC-E2733F349E10}"/>
              </a:ext>
            </a:extLst>
          </p:cNvPr>
          <p:cNvPicPr preferRelativeResize="0"/>
          <p:nvPr/>
        </p:nvPicPr>
        <p:blipFill>
          <a:blip r:embed="rId4">
            <a:alphaModFix/>
          </a:blip>
          <a:stretch>
            <a:fillRect/>
          </a:stretch>
        </p:blipFill>
        <p:spPr>
          <a:xfrm>
            <a:off x="477162" y="2070164"/>
            <a:ext cx="453925" cy="453925"/>
          </a:xfrm>
          <a:prstGeom prst="rect">
            <a:avLst/>
          </a:prstGeom>
          <a:noFill/>
          <a:ln>
            <a:noFill/>
          </a:ln>
        </p:spPr>
      </p:pic>
      <p:pic>
        <p:nvPicPr>
          <p:cNvPr id="3" name="Google Shape;228;p24">
            <a:extLst>
              <a:ext uri="{FF2B5EF4-FFF2-40B4-BE49-F238E27FC236}">
                <a16:creationId xmlns:a16="http://schemas.microsoft.com/office/drawing/2014/main" xmlns="" id="{80B0732E-FBE0-F4FF-8714-C2F04634656F}"/>
              </a:ext>
            </a:extLst>
          </p:cNvPr>
          <p:cNvPicPr preferRelativeResize="0"/>
          <p:nvPr/>
        </p:nvPicPr>
        <p:blipFill>
          <a:blip r:embed="rId4">
            <a:alphaModFix/>
          </a:blip>
          <a:stretch>
            <a:fillRect/>
          </a:stretch>
        </p:blipFill>
        <p:spPr>
          <a:xfrm>
            <a:off x="447337" y="2812537"/>
            <a:ext cx="453925" cy="453925"/>
          </a:xfrm>
          <a:prstGeom prst="rect">
            <a:avLst/>
          </a:prstGeom>
          <a:noFill/>
          <a:ln>
            <a:noFill/>
          </a:ln>
        </p:spPr>
      </p:pic>
      <p:pic>
        <p:nvPicPr>
          <p:cNvPr id="4" name="Google Shape;228;p24">
            <a:extLst>
              <a:ext uri="{FF2B5EF4-FFF2-40B4-BE49-F238E27FC236}">
                <a16:creationId xmlns:a16="http://schemas.microsoft.com/office/drawing/2014/main" xmlns="" id="{B370B216-0412-9769-60CE-B05AB088A6A9}"/>
              </a:ext>
            </a:extLst>
          </p:cNvPr>
          <p:cNvPicPr preferRelativeResize="0"/>
          <p:nvPr/>
        </p:nvPicPr>
        <p:blipFill>
          <a:blip r:embed="rId4">
            <a:alphaModFix/>
          </a:blip>
          <a:stretch>
            <a:fillRect/>
          </a:stretch>
        </p:blipFill>
        <p:spPr>
          <a:xfrm>
            <a:off x="477162" y="3743833"/>
            <a:ext cx="453925" cy="453925"/>
          </a:xfrm>
          <a:prstGeom prst="rect">
            <a:avLst/>
          </a:prstGeom>
          <a:noFill/>
          <a:ln>
            <a:noFill/>
          </a:ln>
        </p:spPr>
      </p:pic>
      <p:sp>
        <p:nvSpPr>
          <p:cNvPr id="5" name="TextBox 4">
            <a:extLst>
              <a:ext uri="{FF2B5EF4-FFF2-40B4-BE49-F238E27FC236}">
                <a16:creationId xmlns:a16="http://schemas.microsoft.com/office/drawing/2014/main" xmlns="" id="{7B91320E-7C9A-C88E-C4A8-45DE78A1C889}"/>
              </a:ext>
            </a:extLst>
          </p:cNvPr>
          <p:cNvSpPr txBox="1"/>
          <p:nvPr/>
        </p:nvSpPr>
        <p:spPr>
          <a:xfrm>
            <a:off x="1159808" y="3758453"/>
            <a:ext cx="6824383" cy="369332"/>
          </a:xfrm>
          <a:prstGeom prst="rect">
            <a:avLst/>
          </a:prstGeom>
          <a:noFill/>
        </p:spPr>
        <p:txBody>
          <a:bodyPr wrap="square" rtlCol="0">
            <a:spAutoFit/>
          </a:bodyPr>
          <a:lstStyle/>
          <a:p>
            <a:r>
              <a:rPr lang="en-US" sz="1800" b="1" dirty="0">
                <a:solidFill>
                  <a:srgbClr val="00B0F0"/>
                </a:solidFill>
                <a:latin typeface="Montserrat" panose="00000500000000000000" pitchFamily="2" charset="-52"/>
              </a:rPr>
              <a:t>IT-</a:t>
            </a:r>
            <a:r>
              <a:rPr lang="ru-RU" sz="1800" b="1" dirty="0">
                <a:solidFill>
                  <a:srgbClr val="00B0F0"/>
                </a:solidFill>
                <a:latin typeface="Montserrat" panose="00000500000000000000" pitchFamily="2" charset="-52"/>
              </a:rPr>
              <a:t>вертикаль (110 чел)</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1"/>
          <p:cNvSpPr/>
          <p:nvPr/>
        </p:nvSpPr>
        <p:spPr>
          <a:xfrm>
            <a:off x="618725" y="1226751"/>
            <a:ext cx="4101300" cy="3630900"/>
          </a:xfrm>
          <a:prstGeom prst="rect">
            <a:avLst/>
          </a:prstGeom>
          <a:noFill/>
          <a:ln w="19050" cap="flat" cmpd="sng">
            <a:solidFill>
              <a:srgbClr val="38A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a:off x="483301" y="1074350"/>
            <a:ext cx="736800" cy="33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1"/>
          <p:cNvSpPr txBox="1">
            <a:spLocks noGrp="1"/>
          </p:cNvSpPr>
          <p:nvPr>
            <p:ph type="title"/>
          </p:nvPr>
        </p:nvSpPr>
        <p:spPr>
          <a:xfrm>
            <a:off x="1934375" y="296328"/>
            <a:ext cx="7063200" cy="49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600" dirty="0">
                <a:solidFill>
                  <a:srgbClr val="38A0E0"/>
                </a:solidFill>
                <a:latin typeface="Montserrat ExtraBold"/>
                <a:ea typeface="Montserrat ExtraBold"/>
                <a:cs typeface="Montserrat ExtraBold"/>
                <a:sym typeface="Montserrat ExtraBold"/>
              </a:rPr>
              <a:t>ВЫСОКОЕ КАЧЕСТВО ОБРАЗОВАНИЯ ГБОУ Школа № 1552</a:t>
            </a:r>
            <a:endParaRPr sz="1600" dirty="0">
              <a:solidFill>
                <a:srgbClr val="38A0E0"/>
              </a:solidFill>
              <a:latin typeface="Montserrat ExtraBold"/>
              <a:ea typeface="Montserrat ExtraBold"/>
              <a:cs typeface="Montserrat ExtraBold"/>
              <a:sym typeface="Montserrat ExtraBold"/>
            </a:endParaRPr>
          </a:p>
        </p:txBody>
      </p:sp>
      <p:pic>
        <p:nvPicPr>
          <p:cNvPr id="317" name="Google Shape;317;p31"/>
          <p:cNvPicPr preferRelativeResize="0"/>
          <p:nvPr/>
        </p:nvPicPr>
        <p:blipFill rotWithShape="1">
          <a:blip r:embed="rId3">
            <a:alphaModFix/>
          </a:blip>
          <a:srcRect t="24759" b="29286"/>
          <a:stretch/>
        </p:blipFill>
        <p:spPr>
          <a:xfrm>
            <a:off x="512350" y="275475"/>
            <a:ext cx="1085474" cy="498826"/>
          </a:xfrm>
          <a:prstGeom prst="rect">
            <a:avLst/>
          </a:prstGeom>
          <a:noFill/>
          <a:ln>
            <a:noFill/>
          </a:ln>
        </p:spPr>
      </p:pic>
      <p:cxnSp>
        <p:nvCxnSpPr>
          <p:cNvPr id="318" name="Google Shape;318;p31"/>
          <p:cNvCxnSpPr/>
          <p:nvPr/>
        </p:nvCxnSpPr>
        <p:spPr>
          <a:xfrm>
            <a:off x="1768445" y="356695"/>
            <a:ext cx="0" cy="334200"/>
          </a:xfrm>
          <a:prstGeom prst="straightConnector1">
            <a:avLst/>
          </a:prstGeom>
          <a:noFill/>
          <a:ln w="9525" cap="flat" cmpd="sng">
            <a:solidFill>
              <a:srgbClr val="1F497D"/>
            </a:solidFill>
            <a:prstDash val="solid"/>
            <a:round/>
            <a:headEnd type="none" w="med" len="med"/>
            <a:tailEnd type="none" w="med" len="med"/>
          </a:ln>
        </p:spPr>
      </p:cxnSp>
      <p:sp>
        <p:nvSpPr>
          <p:cNvPr id="319" name="Google Shape;319;p31"/>
          <p:cNvSpPr txBox="1"/>
          <p:nvPr/>
        </p:nvSpPr>
        <p:spPr>
          <a:xfrm>
            <a:off x="707698" y="1457300"/>
            <a:ext cx="3216300" cy="58474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1F497D"/>
                </a:solidFill>
                <a:latin typeface="Montserrat"/>
                <a:ea typeface="Montserrat"/>
                <a:cs typeface="Montserrat"/>
                <a:sym typeface="Montserrat"/>
              </a:rPr>
              <a:t>Выпускники в 2024 году набрали </a:t>
            </a:r>
            <a:r>
              <a:rPr lang="ru" sz="1300" b="1" dirty="0">
                <a:solidFill>
                  <a:srgbClr val="1F497D"/>
                </a:solidFill>
                <a:latin typeface="Montserrat"/>
                <a:ea typeface="Montserrat"/>
                <a:cs typeface="Montserrat"/>
                <a:sym typeface="Montserrat"/>
              </a:rPr>
              <a:t>&gt;220 баллов</a:t>
            </a:r>
            <a:endParaRPr sz="1300" b="1" dirty="0">
              <a:solidFill>
                <a:srgbClr val="1F497D"/>
              </a:solidFill>
              <a:latin typeface="Montserrat"/>
              <a:ea typeface="Montserrat"/>
              <a:cs typeface="Montserrat"/>
              <a:sym typeface="Montserrat"/>
            </a:endParaRPr>
          </a:p>
        </p:txBody>
      </p:sp>
      <p:sp>
        <p:nvSpPr>
          <p:cNvPr id="320" name="Google Shape;320;p31"/>
          <p:cNvSpPr txBox="1"/>
          <p:nvPr/>
        </p:nvSpPr>
        <p:spPr>
          <a:xfrm>
            <a:off x="512350" y="995600"/>
            <a:ext cx="707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800">
                <a:solidFill>
                  <a:srgbClr val="38A0E0"/>
                </a:solidFill>
                <a:latin typeface="Montserrat ExtraBold"/>
                <a:ea typeface="Montserrat ExtraBold"/>
                <a:cs typeface="Montserrat ExtraBold"/>
                <a:sym typeface="Montserrat ExtraBold"/>
              </a:rPr>
              <a:t>ЕГЭ</a:t>
            </a:r>
            <a:endParaRPr sz="1800">
              <a:solidFill>
                <a:srgbClr val="38A0E0"/>
              </a:solidFill>
              <a:latin typeface="Montserrat ExtraBold"/>
              <a:ea typeface="Montserrat ExtraBold"/>
              <a:cs typeface="Montserrat ExtraBold"/>
              <a:sym typeface="Montserrat ExtraBold"/>
            </a:endParaRPr>
          </a:p>
        </p:txBody>
      </p:sp>
      <p:sp>
        <p:nvSpPr>
          <p:cNvPr id="321" name="Google Shape;321;p31"/>
          <p:cNvSpPr/>
          <p:nvPr/>
        </p:nvSpPr>
        <p:spPr>
          <a:xfrm>
            <a:off x="753069" y="2095068"/>
            <a:ext cx="1951200" cy="280200"/>
          </a:xfrm>
          <a:prstGeom prst="rect">
            <a:avLst/>
          </a:prstGeom>
          <a:solidFill>
            <a:srgbClr val="E3F2FB"/>
          </a:solidFill>
          <a:ln w="19050" cap="flat" cmpd="sng">
            <a:solidFill>
              <a:srgbClr val="38A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txBox="1"/>
          <p:nvPr/>
        </p:nvSpPr>
        <p:spPr>
          <a:xfrm>
            <a:off x="809824" y="2076189"/>
            <a:ext cx="704700" cy="415500"/>
          </a:xfrm>
          <a:prstGeom prst="rect">
            <a:avLst/>
          </a:prstGeom>
          <a:noFill/>
          <a:ln>
            <a:noFill/>
          </a:ln>
        </p:spPr>
        <p:txBody>
          <a:bodyPr spcFirstLastPara="1" wrap="square" lIns="91425" tIns="91425" rIns="91425" bIns="91425" anchor="t" anchorCtr="0">
            <a:spAutoFit/>
          </a:bodyPr>
          <a:lstStyle/>
          <a:p>
            <a:pPr marL="0" lvl="0" indent="0" algn="l" rtl="0">
              <a:buNone/>
            </a:pPr>
            <a:r>
              <a:rPr lang="ru" sz="1500" dirty="0">
                <a:solidFill>
                  <a:srgbClr val="38A0E0"/>
                </a:solidFill>
                <a:latin typeface="Montserrat ExtraBold"/>
                <a:ea typeface="Montserrat ExtraBold"/>
                <a:cs typeface="Montserrat ExtraBold"/>
                <a:sym typeface="Montserrat ExtraBold"/>
              </a:rPr>
              <a:t>25%</a:t>
            </a:r>
            <a:endParaRPr sz="1500" dirty="0">
              <a:solidFill>
                <a:srgbClr val="38A0E0"/>
              </a:solidFill>
              <a:latin typeface="Montserrat ExtraBold"/>
              <a:ea typeface="Montserrat ExtraBold"/>
              <a:cs typeface="Montserrat ExtraBold"/>
              <a:sym typeface="Montserrat ExtraBold"/>
            </a:endParaRPr>
          </a:p>
        </p:txBody>
      </p:sp>
      <p:sp>
        <p:nvSpPr>
          <p:cNvPr id="328" name="Google Shape;328;p31"/>
          <p:cNvSpPr txBox="1"/>
          <p:nvPr/>
        </p:nvSpPr>
        <p:spPr>
          <a:xfrm>
            <a:off x="707698" y="3212721"/>
            <a:ext cx="3216300" cy="58474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1F497D"/>
                </a:solidFill>
                <a:latin typeface="Montserrat"/>
                <a:ea typeface="Montserrat"/>
                <a:cs typeface="Montserrat"/>
                <a:sym typeface="Montserrat"/>
              </a:rPr>
              <a:t>Выпускники в 2024 году набрали </a:t>
            </a:r>
            <a:r>
              <a:rPr lang="ru" sz="1300" b="1" dirty="0">
                <a:solidFill>
                  <a:srgbClr val="1F497D"/>
                </a:solidFill>
                <a:latin typeface="Montserrat"/>
                <a:ea typeface="Montserrat"/>
                <a:cs typeface="Montserrat"/>
                <a:sym typeface="Montserrat"/>
              </a:rPr>
              <a:t>&gt;250 баллов</a:t>
            </a:r>
            <a:endParaRPr sz="1300" b="1" dirty="0">
              <a:solidFill>
                <a:srgbClr val="1F497D"/>
              </a:solidFill>
              <a:latin typeface="Montserrat"/>
              <a:ea typeface="Montserrat"/>
              <a:cs typeface="Montserrat"/>
              <a:sym typeface="Montserrat"/>
            </a:endParaRPr>
          </a:p>
        </p:txBody>
      </p:sp>
      <p:sp>
        <p:nvSpPr>
          <p:cNvPr id="329" name="Google Shape;329;p31"/>
          <p:cNvSpPr/>
          <p:nvPr/>
        </p:nvSpPr>
        <p:spPr>
          <a:xfrm>
            <a:off x="812045" y="3877865"/>
            <a:ext cx="1951200" cy="280200"/>
          </a:xfrm>
          <a:prstGeom prst="rect">
            <a:avLst/>
          </a:prstGeom>
          <a:solidFill>
            <a:srgbClr val="E3F2FB"/>
          </a:solidFill>
          <a:ln w="19050" cap="flat" cmpd="sng">
            <a:solidFill>
              <a:srgbClr val="38A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txBox="1"/>
          <p:nvPr/>
        </p:nvSpPr>
        <p:spPr>
          <a:xfrm>
            <a:off x="812047" y="3810870"/>
            <a:ext cx="704700" cy="415468"/>
          </a:xfrm>
          <a:prstGeom prst="rect">
            <a:avLst/>
          </a:prstGeom>
          <a:noFill/>
          <a:ln>
            <a:noFill/>
          </a:ln>
        </p:spPr>
        <p:txBody>
          <a:bodyPr spcFirstLastPara="1" wrap="square" lIns="91425" tIns="91425" rIns="91425" bIns="91425" anchor="t" anchorCtr="0">
            <a:spAutoFit/>
          </a:bodyPr>
          <a:lstStyle/>
          <a:p>
            <a:pPr marL="0" lvl="0" indent="0" algn="l" rtl="0">
              <a:buNone/>
            </a:pPr>
            <a:r>
              <a:rPr lang="ru" sz="1500" dirty="0">
                <a:solidFill>
                  <a:srgbClr val="38A0E0"/>
                </a:solidFill>
                <a:latin typeface="Montserrat ExtraBold"/>
                <a:ea typeface="Montserrat ExtraBold"/>
                <a:cs typeface="Montserrat ExtraBold"/>
                <a:sym typeface="Montserrat ExtraBold"/>
              </a:rPr>
              <a:t>23%</a:t>
            </a:r>
            <a:endParaRPr sz="1500" dirty="0">
              <a:solidFill>
                <a:srgbClr val="38A0E0"/>
              </a:solidFill>
              <a:latin typeface="Montserrat ExtraBold"/>
              <a:ea typeface="Montserrat ExtraBold"/>
              <a:cs typeface="Montserrat ExtraBold"/>
              <a:sym typeface="Montserrat ExtraBold"/>
            </a:endParaRPr>
          </a:p>
        </p:txBody>
      </p:sp>
      <p:cxnSp>
        <p:nvCxnSpPr>
          <p:cNvPr id="336" name="Google Shape;336;p31"/>
          <p:cNvCxnSpPr/>
          <p:nvPr/>
        </p:nvCxnSpPr>
        <p:spPr>
          <a:xfrm>
            <a:off x="811450" y="3102806"/>
            <a:ext cx="3713700" cy="0"/>
          </a:xfrm>
          <a:prstGeom prst="straightConnector1">
            <a:avLst/>
          </a:prstGeom>
          <a:noFill/>
          <a:ln w="9525" cap="flat" cmpd="sng">
            <a:solidFill>
              <a:srgbClr val="B7B7B7"/>
            </a:solidFill>
            <a:prstDash val="solid"/>
            <a:round/>
            <a:headEnd type="none" w="med" len="med"/>
            <a:tailEnd type="none" w="med" len="med"/>
          </a:ln>
        </p:spPr>
      </p:cxnSp>
      <p:sp>
        <p:nvSpPr>
          <p:cNvPr id="337" name="Google Shape;337;p31"/>
          <p:cNvSpPr/>
          <p:nvPr/>
        </p:nvSpPr>
        <p:spPr>
          <a:xfrm>
            <a:off x="5037250" y="1226750"/>
            <a:ext cx="3713700" cy="3630900"/>
          </a:xfrm>
          <a:prstGeom prst="rect">
            <a:avLst/>
          </a:prstGeom>
          <a:noFill/>
          <a:ln w="19050" cap="flat" cmpd="sng">
            <a:solidFill>
              <a:srgbClr val="38A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4945549" y="1079550"/>
            <a:ext cx="3438600" cy="33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txBox="1"/>
          <p:nvPr/>
        </p:nvSpPr>
        <p:spPr>
          <a:xfrm>
            <a:off x="5163775" y="1408550"/>
            <a:ext cx="3438600" cy="143113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ru" sz="1300" b="1" dirty="0">
                <a:solidFill>
                  <a:srgbClr val="1F497D"/>
                </a:solidFill>
                <a:latin typeface="Montserrat"/>
                <a:ea typeface="Montserrat"/>
                <a:cs typeface="Montserrat"/>
                <a:sym typeface="Montserrat"/>
              </a:rPr>
              <a:t>Московская олимпиада школьников </a:t>
            </a:r>
          </a:p>
          <a:p>
            <a:pPr marL="0" lvl="0" indent="0" algn="l" rtl="0">
              <a:spcBef>
                <a:spcPts val="0"/>
              </a:spcBef>
              <a:spcAft>
                <a:spcPts val="0"/>
              </a:spcAft>
              <a:buNone/>
            </a:pPr>
            <a:endParaRPr lang="ru" sz="1000" dirty="0">
              <a:solidFill>
                <a:srgbClr val="1F497D"/>
              </a:solidFill>
              <a:latin typeface="Montserrat"/>
              <a:ea typeface="Montserrat"/>
              <a:cs typeface="Montserrat"/>
              <a:sym typeface="Montserrat"/>
            </a:endParaRPr>
          </a:p>
          <a:p>
            <a:pPr marL="0" lvl="0" indent="0" algn="ctr" rtl="0">
              <a:spcBef>
                <a:spcPts val="0"/>
              </a:spcBef>
              <a:spcAft>
                <a:spcPts val="0"/>
              </a:spcAft>
              <a:buNone/>
            </a:pPr>
            <a:r>
              <a:rPr lang="ru" sz="1000" dirty="0">
                <a:solidFill>
                  <a:srgbClr val="1F497D"/>
                </a:solidFill>
                <a:latin typeface="Montserrat"/>
                <a:ea typeface="Montserrat"/>
                <a:cs typeface="Montserrat"/>
                <a:sym typeface="Montserrat"/>
              </a:rPr>
              <a:t> </a:t>
            </a:r>
            <a:r>
              <a:rPr lang="ru" sz="1600" dirty="0">
                <a:solidFill>
                  <a:srgbClr val="1F497D"/>
                </a:solidFill>
                <a:latin typeface="Montserrat"/>
                <a:ea typeface="Montserrat"/>
                <a:cs typeface="Montserrat"/>
                <a:sym typeface="Montserrat"/>
              </a:rPr>
              <a:t>14 призеров и победителей</a:t>
            </a:r>
          </a:p>
          <a:p>
            <a:pPr marL="0" lvl="0" indent="0" algn="ctr" rtl="0">
              <a:spcBef>
                <a:spcPts val="0"/>
              </a:spcBef>
              <a:spcAft>
                <a:spcPts val="0"/>
              </a:spcAft>
              <a:buNone/>
            </a:pPr>
            <a:r>
              <a:rPr lang="ru-RU" sz="1600" dirty="0">
                <a:solidFill>
                  <a:srgbClr val="1F497D"/>
                </a:solidFill>
                <a:latin typeface="Montserrat"/>
                <a:ea typeface="Montserrat"/>
                <a:cs typeface="Montserrat"/>
                <a:sym typeface="Montserrat"/>
              </a:rPr>
              <a:t>з</a:t>
            </a:r>
            <a:r>
              <a:rPr lang="ru" sz="1600" dirty="0">
                <a:solidFill>
                  <a:srgbClr val="1F497D"/>
                </a:solidFill>
                <a:latin typeface="Montserrat"/>
                <a:ea typeface="Montserrat"/>
                <a:cs typeface="Montserrat"/>
                <a:sym typeface="Montserrat"/>
              </a:rPr>
              <a:t>аключительного этапа                                                                                        </a:t>
            </a:r>
            <a:endParaRPr sz="1600" dirty="0">
              <a:solidFill>
                <a:srgbClr val="1F497D"/>
              </a:solidFill>
              <a:latin typeface="Montserrat"/>
              <a:ea typeface="Montserrat"/>
              <a:cs typeface="Montserrat"/>
              <a:sym typeface="Montserrat"/>
            </a:endParaRPr>
          </a:p>
          <a:p>
            <a:pPr marL="0" lvl="0" indent="0" algn="l" rtl="0">
              <a:spcBef>
                <a:spcPts val="0"/>
              </a:spcBef>
              <a:spcAft>
                <a:spcPts val="0"/>
              </a:spcAft>
              <a:buNone/>
            </a:pPr>
            <a:endParaRPr sz="1300" dirty="0">
              <a:solidFill>
                <a:srgbClr val="1F497D"/>
              </a:solidFill>
              <a:latin typeface="Montserrat"/>
              <a:ea typeface="Montserrat"/>
              <a:cs typeface="Montserrat"/>
              <a:sym typeface="Montserrat"/>
            </a:endParaRPr>
          </a:p>
        </p:txBody>
      </p:sp>
      <p:sp>
        <p:nvSpPr>
          <p:cNvPr id="340" name="Google Shape;340;p31"/>
          <p:cNvSpPr txBox="1"/>
          <p:nvPr/>
        </p:nvSpPr>
        <p:spPr>
          <a:xfrm>
            <a:off x="4974600" y="1000800"/>
            <a:ext cx="3409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800">
                <a:solidFill>
                  <a:srgbClr val="38A0E0"/>
                </a:solidFill>
                <a:latin typeface="Montserrat ExtraBold"/>
                <a:ea typeface="Montserrat ExtraBold"/>
                <a:cs typeface="Montserrat ExtraBold"/>
                <a:sym typeface="Montserrat ExtraBold"/>
              </a:rPr>
              <a:t>Олимпиадное движение</a:t>
            </a:r>
            <a:endParaRPr sz="1800">
              <a:solidFill>
                <a:srgbClr val="38A0E0"/>
              </a:solidFill>
              <a:latin typeface="Montserrat ExtraBold"/>
              <a:ea typeface="Montserrat ExtraBold"/>
              <a:cs typeface="Montserrat ExtraBold"/>
              <a:sym typeface="Montserrat ExtraBold"/>
            </a:endParaRPr>
          </a:p>
        </p:txBody>
      </p:sp>
      <p:sp>
        <p:nvSpPr>
          <p:cNvPr id="341" name="Google Shape;341;p31"/>
          <p:cNvSpPr txBox="1"/>
          <p:nvPr/>
        </p:nvSpPr>
        <p:spPr>
          <a:xfrm>
            <a:off x="5466229" y="2716452"/>
            <a:ext cx="2865723" cy="147729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ru" dirty="0">
                <a:solidFill>
                  <a:srgbClr val="1F497D"/>
                </a:solidFill>
                <a:latin typeface="Montserrat ExtraBold"/>
                <a:ea typeface="Montserrat ExtraBold"/>
                <a:cs typeface="Montserrat ExtraBold"/>
                <a:sym typeface="Montserrat ExtraBold"/>
              </a:rPr>
              <a:t>Всероссийская  олимпиада</a:t>
            </a:r>
            <a:endParaRPr dirty="0">
              <a:solidFill>
                <a:srgbClr val="1F497D"/>
              </a:solidFill>
              <a:latin typeface="Montserrat ExtraBold"/>
              <a:ea typeface="Montserrat ExtraBold"/>
              <a:cs typeface="Montserrat ExtraBold"/>
              <a:sym typeface="Montserrat ExtraBold"/>
            </a:endParaRPr>
          </a:p>
          <a:p>
            <a:pPr marL="0" lvl="0" indent="0" algn="ctr" rtl="0">
              <a:spcBef>
                <a:spcPts val="0"/>
              </a:spcBef>
              <a:spcAft>
                <a:spcPts val="0"/>
              </a:spcAft>
              <a:buNone/>
            </a:pPr>
            <a:r>
              <a:rPr lang="ru" dirty="0">
                <a:solidFill>
                  <a:srgbClr val="1F497D"/>
                </a:solidFill>
                <a:latin typeface="Montserrat"/>
                <a:ea typeface="Montserrat"/>
                <a:cs typeface="Montserrat"/>
                <a:sym typeface="Montserrat"/>
              </a:rPr>
              <a:t>19 призера и победителя региона</a:t>
            </a:r>
          </a:p>
          <a:p>
            <a:pPr marL="0" lvl="0" indent="0" algn="ctr" rtl="0">
              <a:spcBef>
                <a:spcPts val="0"/>
              </a:spcBef>
              <a:spcAft>
                <a:spcPts val="0"/>
              </a:spcAft>
              <a:buNone/>
            </a:pPr>
            <a:r>
              <a:rPr lang="ru" dirty="0">
                <a:solidFill>
                  <a:srgbClr val="1F497D"/>
                </a:solidFill>
                <a:latin typeface="Montserrat"/>
                <a:ea typeface="Montserrat"/>
                <a:cs typeface="Montserrat"/>
                <a:sym typeface="Montserrat"/>
              </a:rPr>
              <a:t>1 призер заключительного этапа</a:t>
            </a:r>
            <a:endParaRPr dirty="0">
              <a:solidFill>
                <a:srgbClr val="1F497D"/>
              </a:solidFill>
              <a:latin typeface="Montserrat"/>
              <a:ea typeface="Montserrat"/>
              <a:cs typeface="Montserrat"/>
              <a:sym typeface="Montserrat"/>
            </a:endParaRPr>
          </a:p>
        </p:txBody>
      </p:sp>
      <p:sp>
        <p:nvSpPr>
          <p:cNvPr id="343" name="Google Shape;343;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7</a:t>
            </a:fld>
            <a:endParaRPr/>
          </a:p>
        </p:txBody>
      </p:sp>
    </p:spTree>
    <p:extLst>
      <p:ext uri="{BB962C8B-B14F-4D97-AF65-F5344CB8AC3E}">
        <p14:creationId xmlns:p14="http://schemas.microsoft.com/office/powerpoint/2010/main" val="185186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3"/>
          <p:cNvSpPr txBox="1">
            <a:spLocks noGrp="1"/>
          </p:cNvSpPr>
          <p:nvPr>
            <p:ph type="title"/>
          </p:nvPr>
        </p:nvSpPr>
        <p:spPr>
          <a:xfrm>
            <a:off x="2124800" y="281142"/>
            <a:ext cx="5853000" cy="49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МАССОВОЕ КАЧЕСТВЕННОЕ ОБРАЗОВАНИЕ </a:t>
            </a:r>
            <a:endParaRPr sz="1820">
              <a:solidFill>
                <a:srgbClr val="38A0E0"/>
              </a:solidFill>
              <a:latin typeface="Montserrat ExtraBold"/>
              <a:ea typeface="Montserrat ExtraBold"/>
              <a:cs typeface="Montserrat ExtraBold"/>
              <a:sym typeface="Montserrat ExtraBold"/>
            </a:endParaRPr>
          </a:p>
        </p:txBody>
      </p:sp>
      <p:grpSp>
        <p:nvGrpSpPr>
          <p:cNvPr id="375" name="Google Shape;375;p33"/>
          <p:cNvGrpSpPr/>
          <p:nvPr/>
        </p:nvGrpSpPr>
        <p:grpSpPr>
          <a:xfrm>
            <a:off x="594938" y="336286"/>
            <a:ext cx="1304400" cy="388618"/>
            <a:chOff x="2506138" y="481025"/>
            <a:chExt cx="1304400" cy="388618"/>
          </a:xfrm>
        </p:grpSpPr>
        <p:sp>
          <p:nvSpPr>
            <p:cNvPr id="376" name="Google Shape;376;p33"/>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3"/>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cxnSp>
        <p:nvCxnSpPr>
          <p:cNvPr id="379" name="Google Shape;379;p33"/>
          <p:cNvCxnSpPr/>
          <p:nvPr/>
        </p:nvCxnSpPr>
        <p:spPr>
          <a:xfrm>
            <a:off x="594942" y="4411631"/>
            <a:ext cx="4824900" cy="0"/>
          </a:xfrm>
          <a:prstGeom prst="straightConnector1">
            <a:avLst/>
          </a:prstGeom>
          <a:noFill/>
          <a:ln w="9525" cap="flat" cmpd="sng">
            <a:solidFill>
              <a:schemeClr val="dk2"/>
            </a:solidFill>
            <a:prstDash val="solid"/>
            <a:round/>
            <a:headEnd type="none" w="med" len="med"/>
            <a:tailEnd type="none" w="med" len="med"/>
          </a:ln>
        </p:spPr>
      </p:cxnSp>
      <p:sp>
        <p:nvSpPr>
          <p:cNvPr id="380" name="Google Shape;380;p33"/>
          <p:cNvSpPr txBox="1"/>
          <p:nvPr/>
        </p:nvSpPr>
        <p:spPr>
          <a:xfrm>
            <a:off x="405175" y="1194150"/>
            <a:ext cx="8422200" cy="4570452"/>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Доля выпускников, набравших по итогам ЕГЭ в 2023/2024 уч. г. по трем предметам от 190 до 219 баллов - 22%</a:t>
            </a:r>
            <a:endParaRPr sz="1500" dirty="0">
              <a:solidFill>
                <a:schemeClr val="dk2"/>
              </a:solidFill>
              <a:latin typeface="Montserrat"/>
              <a:ea typeface="Montserrat"/>
              <a:cs typeface="Montserrat"/>
              <a:sym typeface="Montserrat"/>
            </a:endParaRPr>
          </a:p>
          <a:p>
            <a:pPr marL="457200" lvl="0" indent="-323850" algn="l" rtl="0">
              <a:spcBef>
                <a:spcPts val="100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Доля выпускников, набравших по итогам ЕГЭ в 2023/2024 уч. г. по трем предметам от 220 до 249 баллов - 25%</a:t>
            </a:r>
            <a:endParaRPr sz="1500" dirty="0">
              <a:solidFill>
                <a:schemeClr val="dk2"/>
              </a:solidFill>
              <a:latin typeface="Montserrat"/>
              <a:ea typeface="Montserrat"/>
              <a:cs typeface="Montserrat"/>
              <a:sym typeface="Montserrat"/>
            </a:endParaRPr>
          </a:p>
          <a:p>
            <a:pPr marL="457200" lvl="0" indent="-323850" algn="l" rtl="0">
              <a:spcBef>
                <a:spcPts val="100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Доля выпускников, набравших по итогам ЕГЭ в 2023/2024 уч. г. по трем предметам от 250 и более баллов – 23%</a:t>
            </a:r>
          </a:p>
          <a:p>
            <a:pPr marL="457200" indent="-323850">
              <a:spcBef>
                <a:spcPts val="1000"/>
              </a:spcBef>
              <a:buClr>
                <a:schemeClr val="dk2"/>
              </a:buClr>
              <a:buSzPts val="1500"/>
              <a:buFont typeface="Montserrat"/>
              <a:buChar char="●"/>
            </a:pPr>
            <a:r>
              <a:rPr lang="ru" sz="1500" dirty="0">
                <a:solidFill>
                  <a:schemeClr val="dk2"/>
                </a:solidFill>
                <a:latin typeface="Montserrat"/>
                <a:ea typeface="Montserrat"/>
                <a:cs typeface="Montserrat"/>
                <a:sym typeface="Montserrat"/>
              </a:rPr>
              <a:t>Доля выпускников, набравших по итогам ЕГЭ в 2023/2024 уч. г. по трем предметам от 160 до 189 баллов – 15%</a:t>
            </a:r>
          </a:p>
          <a:p>
            <a:pPr marL="457200" lvl="0" indent="-323850" algn="l" rtl="0">
              <a:spcBef>
                <a:spcPts val="100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17 обучающихся получили аттеста с отличием и награждены медалями РФ «За особые успехи в учении» </a:t>
            </a:r>
          </a:p>
          <a:p>
            <a:pPr marL="457200" lvl="0" indent="-323850" algn="l" rtl="0">
              <a:spcBef>
                <a:spcPts val="100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11 обучающихся получили медали Москвы </a:t>
            </a:r>
            <a:r>
              <a:rPr lang="ru" sz="1500" u="sng" dirty="0">
                <a:solidFill>
                  <a:schemeClr val="dk2"/>
                </a:solidFill>
                <a:latin typeface="Montserrat"/>
                <a:ea typeface="Montserrat"/>
                <a:cs typeface="Montserrat"/>
                <a:sym typeface="Montserrat"/>
              </a:rPr>
              <a:t>«За особые успехи в обучении» </a:t>
            </a:r>
          </a:p>
          <a:p>
            <a:pPr marL="457200" lvl="0" indent="-323850" algn="l" rtl="0">
              <a:spcBef>
                <a:spcPts val="1000"/>
              </a:spcBef>
              <a:spcAft>
                <a:spcPts val="0"/>
              </a:spcAft>
              <a:buClr>
                <a:schemeClr val="dk2"/>
              </a:buClr>
              <a:buSzPts val="1500"/>
              <a:buFont typeface="Montserrat"/>
              <a:buChar char="●"/>
            </a:pPr>
            <a:endParaRPr sz="1500" u="sng" dirty="0">
              <a:solidFill>
                <a:schemeClr val="dk2"/>
              </a:solidFill>
              <a:latin typeface="Montserrat"/>
              <a:ea typeface="Montserrat"/>
              <a:cs typeface="Montserrat"/>
              <a:sym typeface="Montserrat"/>
            </a:endParaRPr>
          </a:p>
          <a:p>
            <a:pPr marL="133350" lvl="0" algn="l" rtl="0">
              <a:spcBef>
                <a:spcPts val="1000"/>
              </a:spcBef>
              <a:spcAft>
                <a:spcPts val="0"/>
              </a:spcAft>
              <a:buClr>
                <a:schemeClr val="dk2"/>
              </a:buClr>
              <a:buSzPts val="1500"/>
            </a:pPr>
            <a:endParaRPr sz="1500" dirty="0">
              <a:solidFill>
                <a:schemeClr val="dk2"/>
              </a:solidFill>
              <a:latin typeface="Montserrat"/>
              <a:ea typeface="Montserrat"/>
              <a:cs typeface="Montserrat"/>
              <a:sym typeface="Montserrat"/>
            </a:endParaRPr>
          </a:p>
          <a:p>
            <a:pPr marL="0" lvl="0" indent="0" algn="l" rtl="0">
              <a:spcBef>
                <a:spcPts val="1000"/>
              </a:spcBef>
              <a:spcAft>
                <a:spcPts val="1000"/>
              </a:spcAft>
              <a:buNone/>
            </a:pPr>
            <a:endParaRPr sz="1500" dirty="0">
              <a:solidFill>
                <a:schemeClr val="dk2"/>
              </a:solidFill>
              <a:latin typeface="Montserrat"/>
              <a:ea typeface="Montserrat"/>
              <a:cs typeface="Montserrat"/>
              <a:sym typeface="Montserrat"/>
            </a:endParaRPr>
          </a:p>
        </p:txBody>
      </p:sp>
      <p:sp>
        <p:nvSpPr>
          <p:cNvPr id="381" name="Google Shape;381;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8</a:t>
            </a:fld>
            <a:endParaRPr/>
          </a:p>
        </p:txBody>
      </p:sp>
      <p:pic>
        <p:nvPicPr>
          <p:cNvPr id="3" name="Рисунок 2">
            <a:extLst>
              <a:ext uri="{FF2B5EF4-FFF2-40B4-BE49-F238E27FC236}">
                <a16:creationId xmlns:a16="http://schemas.microsoft.com/office/drawing/2014/main" xmlns="" id="{EB7976A8-3BAF-49F2-7F22-E55696516776}"/>
              </a:ext>
            </a:extLst>
          </p:cNvPr>
          <p:cNvPicPr>
            <a:picLocks noChangeAspect="1"/>
          </p:cNvPicPr>
          <p:nvPr/>
        </p:nvPicPr>
        <p:blipFill>
          <a:blip r:embed="rId3"/>
          <a:stretch>
            <a:fillRect/>
          </a:stretch>
        </p:blipFill>
        <p:spPr>
          <a:xfrm>
            <a:off x="448562" y="82130"/>
            <a:ext cx="1597152" cy="10664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3"/>
          <p:cNvSpPr txBox="1">
            <a:spLocks noGrp="1"/>
          </p:cNvSpPr>
          <p:nvPr>
            <p:ph type="title"/>
          </p:nvPr>
        </p:nvSpPr>
        <p:spPr>
          <a:xfrm>
            <a:off x="2124800" y="281142"/>
            <a:ext cx="5853000" cy="49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ru" sz="1820">
                <a:solidFill>
                  <a:srgbClr val="38A0E0"/>
                </a:solidFill>
                <a:latin typeface="Montserrat ExtraBold"/>
                <a:ea typeface="Montserrat ExtraBold"/>
                <a:cs typeface="Montserrat ExtraBold"/>
                <a:sym typeface="Montserrat ExtraBold"/>
              </a:rPr>
              <a:t>МАССОВОЕ КАЧЕСТВЕННОЕ ОБРАЗОВАНИЕ </a:t>
            </a:r>
            <a:endParaRPr sz="1820">
              <a:solidFill>
                <a:srgbClr val="38A0E0"/>
              </a:solidFill>
              <a:latin typeface="Montserrat ExtraBold"/>
              <a:ea typeface="Montserrat ExtraBold"/>
              <a:cs typeface="Montserrat ExtraBold"/>
              <a:sym typeface="Montserrat ExtraBold"/>
            </a:endParaRPr>
          </a:p>
        </p:txBody>
      </p:sp>
      <p:grpSp>
        <p:nvGrpSpPr>
          <p:cNvPr id="375" name="Google Shape;375;p33"/>
          <p:cNvGrpSpPr/>
          <p:nvPr/>
        </p:nvGrpSpPr>
        <p:grpSpPr>
          <a:xfrm>
            <a:off x="594938" y="336286"/>
            <a:ext cx="1304400" cy="388618"/>
            <a:chOff x="2506138" y="481025"/>
            <a:chExt cx="1304400" cy="388618"/>
          </a:xfrm>
        </p:grpSpPr>
        <p:sp>
          <p:nvSpPr>
            <p:cNvPr id="376" name="Google Shape;376;p33"/>
            <p:cNvSpPr/>
            <p:nvPr/>
          </p:nvSpPr>
          <p:spPr>
            <a:xfrm>
              <a:off x="2506138" y="484743"/>
              <a:ext cx="1304400" cy="38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3"/>
            <p:cNvSpPr txBox="1"/>
            <p:nvPr/>
          </p:nvSpPr>
          <p:spPr>
            <a:xfrm>
              <a:off x="2526250" y="481025"/>
              <a:ext cx="1271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300" dirty="0">
                  <a:solidFill>
                    <a:srgbClr val="666666"/>
                  </a:solidFill>
                  <a:latin typeface="Montserrat ExtraBold"/>
                  <a:ea typeface="Montserrat ExtraBold"/>
                  <a:cs typeface="Montserrat ExtraBold"/>
                  <a:sym typeface="Montserrat ExtraBold"/>
                </a:rPr>
                <a:t>логотип ОО</a:t>
              </a:r>
              <a:endParaRPr sz="1300" dirty="0">
                <a:solidFill>
                  <a:srgbClr val="666666"/>
                </a:solidFill>
                <a:latin typeface="Montserrat ExtraBold"/>
                <a:ea typeface="Montserrat ExtraBold"/>
                <a:cs typeface="Montserrat ExtraBold"/>
                <a:sym typeface="Montserrat ExtraBold"/>
              </a:endParaRPr>
            </a:p>
          </p:txBody>
        </p:sp>
      </p:grpSp>
      <p:cxnSp>
        <p:nvCxnSpPr>
          <p:cNvPr id="379" name="Google Shape;379;p33"/>
          <p:cNvCxnSpPr/>
          <p:nvPr/>
        </p:nvCxnSpPr>
        <p:spPr>
          <a:xfrm>
            <a:off x="594942" y="4411631"/>
            <a:ext cx="4824900" cy="0"/>
          </a:xfrm>
          <a:prstGeom prst="straightConnector1">
            <a:avLst/>
          </a:prstGeom>
          <a:noFill/>
          <a:ln w="9525" cap="flat" cmpd="sng">
            <a:solidFill>
              <a:schemeClr val="dk2"/>
            </a:solidFill>
            <a:prstDash val="solid"/>
            <a:round/>
            <a:headEnd type="none" w="med" len="med"/>
            <a:tailEnd type="none" w="med" len="med"/>
          </a:ln>
        </p:spPr>
      </p:cxnSp>
      <p:sp>
        <p:nvSpPr>
          <p:cNvPr id="380" name="Google Shape;380;p33"/>
          <p:cNvSpPr txBox="1"/>
          <p:nvPr/>
        </p:nvSpPr>
        <p:spPr>
          <a:xfrm>
            <a:off x="405175" y="1194150"/>
            <a:ext cx="8422200" cy="3364993"/>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chemeClr val="dk2"/>
              </a:buClr>
              <a:buSzPts val="1500"/>
              <a:buFont typeface="Montserrat"/>
              <a:buChar char="●"/>
            </a:pPr>
            <a:r>
              <a:rPr lang="ru" sz="1500" dirty="0">
                <a:solidFill>
                  <a:schemeClr val="dk2"/>
                </a:solidFill>
                <a:latin typeface="Montserrat"/>
                <a:ea typeface="Montserrat"/>
                <a:cs typeface="Montserrat"/>
                <a:sym typeface="Montserrat"/>
              </a:rPr>
              <a:t>Доля выпускников, набравших по итогам ОГЭ в 2023/2024 уч. г. по двум предметам 8 баллов и более – 49%</a:t>
            </a:r>
          </a:p>
          <a:p>
            <a:pPr marL="133350" lvl="0" algn="l" rtl="0">
              <a:spcBef>
                <a:spcPts val="0"/>
              </a:spcBef>
              <a:spcAft>
                <a:spcPts val="0"/>
              </a:spcAft>
              <a:buClr>
                <a:schemeClr val="dk2"/>
              </a:buClr>
              <a:buSzPts val="1500"/>
            </a:pPr>
            <a:endParaRPr lang="ru-RU" sz="1500" dirty="0">
              <a:solidFill>
                <a:schemeClr val="dk2"/>
              </a:solidFill>
              <a:latin typeface="Montserrat"/>
              <a:ea typeface="Montserrat"/>
              <a:cs typeface="Montserrat"/>
              <a:sym typeface="Montserrat"/>
            </a:endParaRPr>
          </a:p>
          <a:p>
            <a:pPr marL="457200" lvl="0" indent="-323850" algn="l" rtl="0">
              <a:spcBef>
                <a:spcPts val="0"/>
              </a:spcBef>
              <a:spcAft>
                <a:spcPts val="0"/>
              </a:spcAft>
              <a:buClr>
                <a:schemeClr val="dk2"/>
              </a:buClr>
              <a:buSzPts val="1500"/>
              <a:buFont typeface="Montserrat"/>
              <a:buChar char="●"/>
            </a:pPr>
            <a:r>
              <a:rPr lang="ru-RU" sz="1500" dirty="0">
                <a:solidFill>
                  <a:schemeClr val="dk2"/>
                </a:solidFill>
                <a:latin typeface="Montserrat"/>
                <a:ea typeface="Montserrat"/>
                <a:cs typeface="Montserrat"/>
                <a:sym typeface="Montserrat"/>
              </a:rPr>
              <a:t>Доля выпускников, набравших по итогам ОГЭ в 2023/2024 уч. г. по четырем предметам 16 баллов и более – 44%</a:t>
            </a:r>
          </a:p>
          <a:p>
            <a:pPr marL="133350" lvl="0" algn="l" rtl="0">
              <a:spcBef>
                <a:spcPts val="0"/>
              </a:spcBef>
              <a:spcAft>
                <a:spcPts val="0"/>
              </a:spcAft>
              <a:buClr>
                <a:schemeClr val="dk2"/>
              </a:buClr>
              <a:buSzPts val="1500"/>
            </a:pPr>
            <a:endParaRPr lang="ru-RU" sz="1500" dirty="0">
              <a:solidFill>
                <a:schemeClr val="dk2"/>
              </a:solidFill>
              <a:latin typeface="Montserrat"/>
              <a:ea typeface="Montserrat"/>
              <a:cs typeface="Montserrat"/>
              <a:sym typeface="Montserrat"/>
            </a:endParaRPr>
          </a:p>
          <a:p>
            <a:pPr marL="457200" lvl="0" indent="-323850" algn="l" rtl="0">
              <a:spcBef>
                <a:spcPts val="0"/>
              </a:spcBef>
              <a:spcAft>
                <a:spcPts val="0"/>
              </a:spcAft>
              <a:buClr>
                <a:schemeClr val="dk2"/>
              </a:buClr>
              <a:buSzPts val="1500"/>
              <a:buFont typeface="Montserrat"/>
              <a:buChar char="●"/>
            </a:pPr>
            <a:r>
              <a:rPr lang="ru-RU" sz="1500" dirty="0">
                <a:solidFill>
                  <a:schemeClr val="dk2"/>
                </a:solidFill>
                <a:latin typeface="Montserrat"/>
                <a:ea typeface="Montserrat"/>
                <a:cs typeface="Montserrat"/>
                <a:sym typeface="Montserrat"/>
              </a:rPr>
              <a:t>Аттестат с отличием получили 13 выпускников 9 классов</a:t>
            </a:r>
          </a:p>
          <a:p>
            <a:pPr marL="133350" lvl="0" algn="l" rtl="0">
              <a:spcBef>
                <a:spcPts val="1000"/>
              </a:spcBef>
              <a:spcAft>
                <a:spcPts val="0"/>
              </a:spcAft>
              <a:buClr>
                <a:schemeClr val="dk2"/>
              </a:buClr>
              <a:buSzPts val="1500"/>
            </a:pPr>
            <a:r>
              <a:rPr lang="ru" sz="1500" u="sng" dirty="0">
                <a:solidFill>
                  <a:schemeClr val="dk2"/>
                </a:solidFill>
                <a:latin typeface="Montserrat"/>
                <a:ea typeface="Montserrat"/>
                <a:cs typeface="Montserrat"/>
                <a:sym typeface="Montserrat"/>
              </a:rPr>
              <a:t> </a:t>
            </a:r>
          </a:p>
          <a:p>
            <a:pPr marL="457200" lvl="0" indent="-323850" algn="l" rtl="0">
              <a:spcBef>
                <a:spcPts val="1000"/>
              </a:spcBef>
              <a:spcAft>
                <a:spcPts val="0"/>
              </a:spcAft>
              <a:buClr>
                <a:schemeClr val="dk2"/>
              </a:buClr>
              <a:buSzPts val="1500"/>
              <a:buFont typeface="Montserrat"/>
              <a:buChar char="●"/>
            </a:pPr>
            <a:endParaRPr sz="1500" u="sng" dirty="0">
              <a:solidFill>
                <a:schemeClr val="dk2"/>
              </a:solidFill>
              <a:latin typeface="Montserrat"/>
              <a:ea typeface="Montserrat"/>
              <a:cs typeface="Montserrat"/>
              <a:sym typeface="Montserrat"/>
            </a:endParaRPr>
          </a:p>
          <a:p>
            <a:pPr marL="133350" lvl="0" algn="l" rtl="0">
              <a:spcBef>
                <a:spcPts val="1000"/>
              </a:spcBef>
              <a:spcAft>
                <a:spcPts val="0"/>
              </a:spcAft>
              <a:buClr>
                <a:schemeClr val="dk2"/>
              </a:buClr>
              <a:buSzPts val="1500"/>
            </a:pPr>
            <a:endParaRPr sz="1500" dirty="0">
              <a:solidFill>
                <a:schemeClr val="dk2"/>
              </a:solidFill>
              <a:latin typeface="Montserrat"/>
              <a:ea typeface="Montserrat"/>
              <a:cs typeface="Montserrat"/>
              <a:sym typeface="Montserrat"/>
            </a:endParaRPr>
          </a:p>
          <a:p>
            <a:pPr marL="0" lvl="0" indent="0" algn="l" rtl="0">
              <a:spcBef>
                <a:spcPts val="1000"/>
              </a:spcBef>
              <a:spcAft>
                <a:spcPts val="1000"/>
              </a:spcAft>
              <a:buNone/>
            </a:pPr>
            <a:endParaRPr sz="1500" dirty="0">
              <a:solidFill>
                <a:schemeClr val="dk2"/>
              </a:solidFill>
              <a:latin typeface="Montserrat"/>
              <a:ea typeface="Montserrat"/>
              <a:cs typeface="Montserrat"/>
              <a:sym typeface="Montserrat"/>
            </a:endParaRPr>
          </a:p>
        </p:txBody>
      </p:sp>
      <p:sp>
        <p:nvSpPr>
          <p:cNvPr id="381" name="Google Shape;381;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ru"/>
              <a:t>9</a:t>
            </a:fld>
            <a:endParaRPr/>
          </a:p>
        </p:txBody>
      </p:sp>
      <p:pic>
        <p:nvPicPr>
          <p:cNvPr id="3" name="Рисунок 2">
            <a:extLst>
              <a:ext uri="{FF2B5EF4-FFF2-40B4-BE49-F238E27FC236}">
                <a16:creationId xmlns:a16="http://schemas.microsoft.com/office/drawing/2014/main" xmlns="" id="{EB7976A8-3BAF-49F2-7F22-E55696516776}"/>
              </a:ext>
            </a:extLst>
          </p:cNvPr>
          <p:cNvPicPr>
            <a:picLocks noChangeAspect="1"/>
          </p:cNvPicPr>
          <p:nvPr/>
        </p:nvPicPr>
        <p:blipFill>
          <a:blip r:embed="rId3"/>
          <a:stretch>
            <a:fillRect/>
          </a:stretch>
        </p:blipFill>
        <p:spPr>
          <a:xfrm>
            <a:off x="448562" y="82130"/>
            <a:ext cx="1597152" cy="1066402"/>
          </a:xfrm>
          <a:prstGeom prst="rect">
            <a:avLst/>
          </a:prstGeom>
        </p:spPr>
      </p:pic>
    </p:spTree>
    <p:extLst>
      <p:ext uri="{BB962C8B-B14F-4D97-AF65-F5344CB8AC3E}">
        <p14:creationId xmlns:p14="http://schemas.microsoft.com/office/powerpoint/2010/main" val="67529514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1044</TotalTime>
  <Words>1238</Words>
  <Application>Microsoft Office PowerPoint</Application>
  <PresentationFormat>Экран (16:9)</PresentationFormat>
  <Paragraphs>208</Paragraphs>
  <Slides>20</Slides>
  <Notes>17</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20</vt:i4>
      </vt:variant>
    </vt:vector>
  </HeadingPairs>
  <TitlesOfParts>
    <vt:vector size="32" baseType="lpstr">
      <vt:lpstr>Calibri</vt:lpstr>
      <vt:lpstr>Roboto</vt:lpstr>
      <vt:lpstr>Times New Roman</vt:lpstr>
      <vt:lpstr>Arial</vt:lpstr>
      <vt:lpstr>Muller Light</vt:lpstr>
      <vt:lpstr>Montserrat</vt:lpstr>
      <vt:lpstr>Blogger Sans</vt:lpstr>
      <vt:lpstr>Phenomena Bold</vt:lpstr>
      <vt:lpstr>Phenomena</vt:lpstr>
      <vt:lpstr>Wingdings</vt:lpstr>
      <vt:lpstr>Montserrat ExtraBold</vt:lpstr>
      <vt:lpstr>Simple Light</vt:lpstr>
      <vt:lpstr>Презентация PowerPoint</vt:lpstr>
      <vt:lpstr>ГБОУ Школа № 1552  7 зданий: 6 школ, 2 дошкольных отделения  Мусы Джалиля, 17, к.3 Мусы Джалиля, 17, к.4 Мусы Джалиля, 25 Мусы Джалиля, 29, к.2 Мусы Джалиля, 29, к.3 Мусы Джалиля, 19, к.3 Шипиловская, 58, к.2 Кустанайская, 2, к.2 </vt:lpstr>
      <vt:lpstr>КОНТИНГЕНТ И КАДРОВЫЙ СОСТАВ </vt:lpstr>
      <vt:lpstr>КОНТИНГЕНТ ШКОЛЫ. Лояльность.  </vt:lpstr>
      <vt:lpstr>КЛАССЫ ПРЕДПРОФЕССИОНАЛЬНОГО ОБРАЗОВАНИЯ ГБОУ Школа № 1552</vt:lpstr>
      <vt:lpstr>Предпрофильное образование в ГБОУ  Школа № 1552. Образовательные вертикали.</vt:lpstr>
      <vt:lpstr>ВЫСОКОЕ КАЧЕСТВО ОБРАЗОВАНИЯ ГБОУ Школа № 1552</vt:lpstr>
      <vt:lpstr>МАССОВОЕ КАЧЕСТВЕННОЕ ОБРАЗОВАНИЕ </vt:lpstr>
      <vt:lpstr>МАССОВОЕ КАЧЕСТВЕННОЕ ОБРАЗОВАНИЕ </vt:lpstr>
      <vt:lpstr>МАССОВОЕ КАЧЕСТВЕННОЕ ОБРАЗОВАНИЕ </vt:lpstr>
      <vt:lpstr>Взаимодействие с социальными партнерами  </vt:lpstr>
      <vt:lpstr>ГОРОДСКИЕ ПРОЕКТЫ В СФЕРЕ ВОСПИТАНИЯ</vt:lpstr>
      <vt:lpstr>ВОСПИТАТЕЛЬНАЯ РАБОТА </vt:lpstr>
      <vt:lpstr>Презентация PowerPoint</vt:lpstr>
      <vt:lpstr>Презентация PowerPoint</vt:lpstr>
      <vt:lpstr>Презентация PowerPoint</vt:lpstr>
      <vt:lpstr>Презентация PowerPoint</vt:lpstr>
      <vt:lpstr>Школьный спортивный клуб «ФОРА», межрайон</vt:lpstr>
      <vt:lpstr>Школьный театр</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User</cp:lastModifiedBy>
  <cp:revision>40</cp:revision>
  <dcterms:modified xsi:type="dcterms:W3CDTF">2025-03-12T11:47:33Z</dcterms:modified>
</cp:coreProperties>
</file>