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72" r:id="rId5"/>
    <p:sldId id="273" r:id="rId6"/>
    <p:sldId id="274" r:id="rId7"/>
    <p:sldId id="275" r:id="rId8"/>
    <p:sldId id="269" r:id="rId9"/>
    <p:sldId id="27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ABEE"/>
    <a:srgbClr val="B2ABED"/>
    <a:srgbClr val="C366E0"/>
    <a:srgbClr val="A23D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888F79-BADA-46B4-A968-15D9997372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9275" y="-20637"/>
            <a:ext cx="9144000" cy="2387600"/>
          </a:xfr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txBody>
          <a:bodyPr anchor="b">
            <a:normAutofit/>
          </a:bodyPr>
          <a:lstStyle>
            <a:lvl1pPr algn="ctr">
              <a:defRPr sz="88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85228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A48658B-B4E2-482B-8B8B-7324DE481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051CEB4-5605-4F92-9B39-CB24A4B77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1997CBB-1B91-4A15-AB3D-B99495A48E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B8A17F6-3A9C-46A3-ADD6-4D94F4D82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A9345B5-5EAF-42DE-A2AE-77B2CF018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76F348E-F5AA-4869-9451-E32AB17EE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32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CFD875-0AEE-48C8-AF93-04F62420D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9A74A7F0-D2CF-4EE6-AA96-C9B2DCC9FC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8A0937D-0D34-4F54-A68B-86FF73BDD1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7C7D14E-FFF7-4FDA-84CA-8AD99BEC2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5BA7F38-055A-479F-B363-322BC4274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FF837BF-5B89-4A07-9051-AF79A0093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27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0E6E698-ED68-4291-9A9D-11C65CD95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D4B61F3-BBAE-4206-A2FB-5123BE173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688D3A-0F9F-4184-932E-C1E106BED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1D58B42-401B-4A20-9BD7-963E19236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C650D4C-313F-4FF2-886F-C0CB92F6B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62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95DF0037-B7C1-49FC-BAD8-CD7CC17B29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006A6EE-020A-4A09-9F78-75AE900B67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FB1830E-D7C5-415D-B455-CF136FC26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9747B37-677C-4490-B78D-BEFCA0E7B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8494392-AE2C-497A-A194-0877E5293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74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84E534-41C5-4E76-BE4A-960384F7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B82096-7AF9-4EEA-86A1-D9D7A4423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C4570D4-2AEB-45FC-9D6E-A27F5AE84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46ED3C1-437B-47DF-9BE0-5E373E4A4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642586B-D902-414F-A2D9-5B3C948A8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39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84E534-41C5-4E76-BE4A-960384F7A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514" y="365125"/>
            <a:ext cx="8291286" cy="1325563"/>
          </a:xfrm>
        </p:spPr>
        <p:txBody>
          <a:bodyPr/>
          <a:lstStyle>
            <a:lvl1pPr>
              <a:defRPr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B82096-7AF9-4EEA-86A1-D9D7A4423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2514" y="1825625"/>
            <a:ext cx="8291286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8" name="Рисунок 7" descr="Изображение выглядит как дерево, трава, внешний, растение&#10;&#10;Автоматически созданное описание">
            <a:extLst>
              <a:ext uri="{FF2B5EF4-FFF2-40B4-BE49-F238E27FC236}">
                <a16:creationId xmlns="" xmlns:a16="http://schemas.microsoft.com/office/drawing/2014/main" id="{54CA516A-9D99-4664-BAF0-E71369B51B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93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13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дерево, внешний, природа&#10;&#10;Автоматически созданное описание">
            <a:extLst>
              <a:ext uri="{FF2B5EF4-FFF2-40B4-BE49-F238E27FC236}">
                <a16:creationId xmlns="" xmlns:a16="http://schemas.microsoft.com/office/drawing/2014/main" id="{A3D5038D-2D34-4FA1-BDC9-2DC604D7D8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950" y="0"/>
            <a:ext cx="59544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89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84E534-41C5-4E76-BE4A-960384F7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B82096-7AF9-4EEA-86A1-D9D7A4423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C4570D4-2AEB-45FC-9D6E-A27F5AE84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46ED3C1-437B-47DF-9BE0-5E373E4A4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642586B-D902-414F-A2D9-5B3C948A8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87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146F65-E40D-4E2E-9840-32E8BDC5A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5F8BDC0-FBE5-4A6C-9D74-E2E4C89DE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CD603F2-89F9-45A8-A7E7-B8997081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3077CD5-7336-45F8-BBAB-82F76BC7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CE30CB2-BF9F-41FB-B2C6-F3AA6A7DE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44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FCDDD9-ABF0-4DC9-928F-61E7FAF8F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446102F-922E-41F0-AE93-C5EF8D8ACD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8DEFA72-20A0-44BD-9EE0-F73A620312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C7C8A66-3016-4360-B5FF-A4844E537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638B945-4DC8-4634-8BF2-8E2EB6090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1271EF5-402F-433F-ACBF-CE2499EF1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4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728B93-ED70-44A2-B329-F305CE37A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18EC2BC-AB31-4AA0-941B-F63D3203A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2557C03-6949-4B43-88E2-49B50F52DE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D5F4B15-8201-4F09-B138-99CB0A73BC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EBDFA61-DF01-4A6B-A64D-6A6A062100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98316A7-11EE-4EB1-9267-121BBC2C3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7A6A1D8-00D7-4BD6-8B8A-20256B0CE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CFA1ED72-814B-4160-9AB0-EF8BAA6BF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71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5ED386-72FA-4E4D-A11F-39B6560CB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F544B33-E8C4-4807-917E-9231CD250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DF5DF59-9436-4A75-A495-3D18A6322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C76BC6D7-0407-48A5-A406-C4D36802E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99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74552CB-2298-46D9-B8AB-F4B8A098E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3F9A7F4-9853-47B5-9218-C21393530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27F95EA-B546-40E5-955E-973EA04C53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25256-EB4B-4638-A26A-2DFE18B0AEEE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FFFF830-B83E-470D-9903-33FD1DB39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4C71D2B-DD87-4F95-AE17-6A2EC1C181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4A817-2A67-4288-9E7B-92C4DDD59B14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6"/>
            <a:extLst>
              <a:ext uri="{FF2B5EF4-FFF2-40B4-BE49-F238E27FC236}">
                <a16:creationId xmlns="" xmlns:a16="http://schemas.microsoft.com/office/drawing/2014/main" id="{47B89673-269B-483F-B129-9D3CE40FFEE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30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5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18" Type="http://schemas.openxmlformats.org/officeDocument/2006/relationships/image" Target="../media/image21.png"/><Relationship Id="rId3" Type="http://schemas.openxmlformats.org/officeDocument/2006/relationships/image" Target="../media/image6.jpeg"/><Relationship Id="rId21" Type="http://schemas.openxmlformats.org/officeDocument/2006/relationships/image" Target="../media/image24.jpe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jpeg"/><Relationship Id="rId2" Type="http://schemas.openxmlformats.org/officeDocument/2006/relationships/image" Target="../media/image5.png"/><Relationship Id="rId16" Type="http://schemas.openxmlformats.org/officeDocument/2006/relationships/image" Target="../media/image19.jpe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pn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19" Type="http://schemas.openxmlformats.org/officeDocument/2006/relationships/image" Target="../media/image22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EF1700D-8834-4889-9306-C3786535A6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4780" y="1778548"/>
            <a:ext cx="9144000" cy="1886857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Информация о результатах деятельности </a:t>
            </a:r>
            <a:b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ГБОУ «Школа № 1569 «Созвездие»</a:t>
            </a:r>
            <a:b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2023/2024 учебном году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48939" y="5765370"/>
            <a:ext cx="3650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ru-RU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А.В. Воропаева, директор школы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824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5159" y="-16472"/>
            <a:ext cx="7200254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+mn-lt"/>
              </a:rPr>
              <a:t>Школа в 2023/2024 учебном году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8710" y="1244025"/>
            <a:ext cx="3738959" cy="5479682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376092"/>
              </a:buClr>
              <a:buNone/>
            </a:pPr>
            <a:r>
              <a:rPr lang="ru-RU" altLang="ru-RU" sz="1200" dirty="0" smtClean="0">
                <a:cs typeface="Times New Roman" panose="02020603050405020304" pitchFamily="18" charset="0"/>
              </a:rPr>
              <a:t>               </a:t>
            </a:r>
            <a:r>
              <a:rPr lang="ru-RU" altLang="ru-RU" sz="1700" b="1" dirty="0" smtClean="0">
                <a:cs typeface="Times New Roman" panose="02020603050405020304" pitchFamily="18" charset="0"/>
              </a:rPr>
              <a:t>  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376092"/>
              </a:buClr>
              <a:buNone/>
            </a:pPr>
            <a:r>
              <a:rPr lang="ru-RU" altLang="ru-RU" sz="1700" b="1" dirty="0">
                <a:cs typeface="Times New Roman" panose="02020603050405020304" pitchFamily="18" charset="0"/>
              </a:rPr>
              <a:t> </a:t>
            </a:r>
            <a:r>
              <a:rPr lang="ru-RU" altLang="ru-RU" sz="1700" b="1" dirty="0" smtClean="0">
                <a:cs typeface="Times New Roman" panose="02020603050405020304" pitchFamily="18" charset="0"/>
              </a:rPr>
              <a:t>             </a:t>
            </a:r>
            <a:r>
              <a:rPr lang="ru-RU" altLang="ru-RU" sz="1500" b="1" dirty="0" smtClean="0">
                <a:cs typeface="Times New Roman" panose="02020603050405020304" pitchFamily="18" charset="0"/>
              </a:rPr>
              <a:t>Задачи образовательной организации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376092"/>
              </a:buClr>
              <a:buFont typeface="Wingdings" panose="05000000000000000000" pitchFamily="2" charset="2"/>
              <a:buChar char="§"/>
            </a:pPr>
            <a:endParaRPr lang="ru-RU" altLang="ru-RU" sz="1200" dirty="0"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spcBef>
                <a:spcPts val="0"/>
              </a:spcBef>
              <a:buClr>
                <a:srgbClr val="376092"/>
              </a:buClr>
              <a:buFont typeface="Wingdings" panose="05000000000000000000" pitchFamily="2" charset="2"/>
              <a:buChar char="§"/>
            </a:pPr>
            <a:r>
              <a:rPr lang="en-US" altLang="ru-RU" sz="1200" dirty="0" smtClean="0">
                <a:cs typeface="Times New Roman" panose="02020603050405020304" pitchFamily="18" charset="0"/>
              </a:rPr>
              <a:t>Максимально </a:t>
            </a:r>
            <a:r>
              <a:rPr lang="en-US" altLang="ru-RU" sz="1200" dirty="0">
                <a:cs typeface="Times New Roman" panose="02020603050405020304" pitchFamily="18" charset="0"/>
              </a:rPr>
              <a:t>возможн</a:t>
            </a:r>
            <a:r>
              <a:rPr lang="ru-RU" altLang="ru-RU" sz="1200" dirty="0">
                <a:cs typeface="Times New Roman" panose="02020603050405020304" pitchFamily="18" charset="0"/>
              </a:rPr>
              <a:t>ая интеграция ресурсов образовательной организации и </a:t>
            </a:r>
            <a:r>
              <a:rPr lang="en-US" altLang="ru-RU" sz="1200" dirty="0">
                <a:cs typeface="Times New Roman" panose="02020603050405020304" pitchFamily="18" charset="0"/>
              </a:rPr>
              <a:t> социокультурно</a:t>
            </a:r>
            <a:r>
              <a:rPr lang="ru-RU" altLang="ru-RU" sz="1200" dirty="0">
                <a:cs typeface="Times New Roman" panose="02020603050405020304" pitchFamily="18" charset="0"/>
              </a:rPr>
              <a:t>го потенциала</a:t>
            </a:r>
            <a:r>
              <a:rPr lang="en-US" altLang="ru-RU" sz="1200" dirty="0">
                <a:cs typeface="Times New Roman" panose="02020603050405020304" pitchFamily="18" charset="0"/>
              </a:rPr>
              <a:t> города в образовательном процессе на всех уровнях образования в интересах развития талантов каждого ребёнка</a:t>
            </a:r>
            <a:r>
              <a:rPr lang="en-US" altLang="ru-RU" sz="1200" dirty="0">
                <a:ea typeface="Batang" panose="02030600000101010101" pitchFamily="18" charset="-127"/>
              </a:rPr>
              <a:t>.</a:t>
            </a:r>
            <a:endParaRPr lang="ru-RU" altLang="ru-RU" sz="1200" dirty="0">
              <a:ea typeface="Batang" panose="02030600000101010101" pitchFamily="18" charset="-127"/>
            </a:endParaRPr>
          </a:p>
          <a:p>
            <a:pPr algn="just">
              <a:lnSpc>
                <a:spcPct val="170000"/>
              </a:lnSpc>
              <a:spcBef>
                <a:spcPts val="0"/>
              </a:spcBef>
              <a:buClr>
                <a:srgbClr val="376092"/>
              </a:buClr>
              <a:buFont typeface="Wingdings" panose="05000000000000000000" pitchFamily="2" charset="2"/>
              <a:buChar char="§"/>
            </a:pPr>
            <a:r>
              <a:rPr lang="en-US" altLang="ru-RU" sz="1200" dirty="0">
                <a:ea typeface="Batang" panose="02030600000101010101" pitchFamily="18" charset="-127"/>
              </a:rPr>
              <a:t>Обеспечение </a:t>
            </a:r>
            <a:r>
              <a:rPr lang="ru-RU" altLang="ru-RU" sz="1200" dirty="0">
                <a:ea typeface="Batang" panose="02030600000101010101" pitchFamily="18" charset="-127"/>
              </a:rPr>
              <a:t>массового качества образовательных результатов.</a:t>
            </a:r>
            <a:r>
              <a:rPr lang="en-US" altLang="ru-RU" sz="1200" dirty="0">
                <a:ea typeface="Batang" panose="02030600000101010101" pitchFamily="18" charset="-127"/>
              </a:rPr>
              <a:t> </a:t>
            </a:r>
            <a:endParaRPr lang="ru-RU" altLang="ru-RU" sz="1200" dirty="0">
              <a:ea typeface="Batang" panose="02030600000101010101" pitchFamily="18" charset="-127"/>
            </a:endParaRPr>
          </a:p>
          <a:p>
            <a:pPr algn="just">
              <a:lnSpc>
                <a:spcPct val="170000"/>
              </a:lnSpc>
              <a:spcBef>
                <a:spcPts val="0"/>
              </a:spcBef>
              <a:buClr>
                <a:srgbClr val="376092"/>
              </a:buClr>
              <a:buFont typeface="Wingdings" panose="05000000000000000000" pitchFamily="2" charset="2"/>
              <a:buChar char="§"/>
            </a:pPr>
            <a:r>
              <a:rPr lang="ru-RU" altLang="ru-RU" sz="1200" dirty="0">
                <a:cs typeface="Times New Roman" panose="02020603050405020304" pitchFamily="18" charset="0"/>
              </a:rPr>
              <a:t>Усиление воспитательной составляющей, формирование у обучающихся и воспитанников лидерских качеств, ответственности, уважительного отношения к согражданам, а также к отечественной истории и культуре, развитие различных форм детского самоуправления. 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  <a:buClr>
                <a:srgbClr val="376092"/>
              </a:buClr>
              <a:buFont typeface="Wingdings" panose="05000000000000000000" pitchFamily="2" charset="2"/>
              <a:buChar char="§"/>
            </a:pPr>
            <a:r>
              <a:rPr lang="en-US" altLang="ru-RU" sz="1200" dirty="0">
                <a:cs typeface="Times New Roman" panose="02020603050405020304" pitchFamily="18" charset="0"/>
              </a:rPr>
              <a:t>Создание условий для профессионального развития и поддержки педагогических работников</a:t>
            </a:r>
            <a:r>
              <a:rPr lang="en-US" altLang="ru-RU" sz="1200" dirty="0">
                <a:ea typeface="Batang" panose="02030600000101010101" pitchFamily="18" charset="-127"/>
              </a:rPr>
              <a:t>. Изучение лучших образовательных практик Москвы и регионов, трансляция эффективного опыта </a:t>
            </a:r>
            <a:r>
              <a:rPr lang="ru-RU" altLang="ru-RU" sz="1200" dirty="0">
                <a:ea typeface="Batang" panose="02030600000101010101" pitchFamily="18" charset="-127"/>
              </a:rPr>
              <a:t>ш</a:t>
            </a:r>
            <a:r>
              <a:rPr lang="en-US" altLang="ru-RU" sz="1200" dirty="0">
                <a:ea typeface="Batang" panose="02030600000101010101" pitchFamily="18" charset="-127"/>
              </a:rPr>
              <a:t>колы.</a:t>
            </a:r>
          </a:p>
          <a:p>
            <a:pPr lvl="0" algn="just">
              <a:lnSpc>
                <a:spcPct val="170000"/>
              </a:lnSpc>
              <a:spcBef>
                <a:spcPts val="0"/>
              </a:spcBef>
              <a:buClr>
                <a:srgbClr val="376092"/>
              </a:buClr>
              <a:buFont typeface="Wingdings" panose="05000000000000000000" pitchFamily="2" charset="2"/>
              <a:buChar char="§"/>
            </a:pPr>
            <a:r>
              <a:rPr lang="en-US" altLang="ru-RU" sz="1200" dirty="0">
                <a:solidFill>
                  <a:prstClr val="black"/>
                </a:solidFill>
                <a:cs typeface="Times New Roman" panose="02020603050405020304" pitchFamily="18" charset="0"/>
              </a:rPr>
              <a:t>Повышение результативности олимпиадного движения, участия </a:t>
            </a:r>
            <a:r>
              <a:rPr lang="en-US" altLang="ru-RU" sz="1200" dirty="0">
                <a:solidFill>
                  <a:prstClr val="black"/>
                </a:solidFill>
              </a:rPr>
              <a:t>в чемпионатах профессионального  </a:t>
            </a:r>
            <a:r>
              <a:rPr lang="ru-RU" altLang="ru-RU" sz="1200" dirty="0">
                <a:solidFill>
                  <a:prstClr val="black"/>
                </a:solidFill>
              </a:rPr>
              <a:t>мастерства</a:t>
            </a:r>
            <a:r>
              <a:rPr lang="en-US" altLang="ru-RU" sz="1200" dirty="0">
                <a:solidFill>
                  <a:prstClr val="black"/>
                </a:solidFill>
                <a:ea typeface="Batang" panose="02030600000101010101" pitchFamily="18" charset="-127"/>
              </a:rPr>
              <a:t>, городских проектах предпрофессионального образования.           </a:t>
            </a:r>
          </a:p>
          <a:p>
            <a:pPr lvl="0" algn="just">
              <a:lnSpc>
                <a:spcPct val="170000"/>
              </a:lnSpc>
              <a:spcBef>
                <a:spcPts val="0"/>
              </a:spcBef>
              <a:buClr>
                <a:srgbClr val="376092"/>
              </a:buClr>
              <a:buFont typeface="Wingdings" panose="05000000000000000000" pitchFamily="2" charset="2"/>
              <a:buChar char="§"/>
            </a:pPr>
            <a:r>
              <a:rPr lang="ru-RU" altLang="ru-RU" sz="1200" dirty="0">
                <a:solidFill>
                  <a:prstClr val="black"/>
                </a:solidFill>
                <a:cs typeface="Times New Roman" panose="02020603050405020304" pitchFamily="18" charset="0"/>
              </a:rPr>
              <a:t>Развитие блока </a:t>
            </a:r>
            <a:r>
              <a:rPr lang="en-US" altLang="ru-RU" sz="1200" dirty="0">
                <a:solidFill>
                  <a:prstClr val="black"/>
                </a:solidFill>
                <a:cs typeface="Times New Roman" panose="02020603050405020304" pitchFamily="18" charset="0"/>
              </a:rPr>
              <a:t>дополнительного образования</a:t>
            </a:r>
            <a:r>
              <a:rPr lang="ru-RU" altLang="ru-RU" sz="1200" dirty="0">
                <a:solidFill>
                  <a:prstClr val="black"/>
                </a:solidFill>
                <a:cs typeface="Times New Roman" panose="02020603050405020304" pitchFamily="18" charset="0"/>
              </a:rPr>
              <a:t>, </a:t>
            </a:r>
            <a:r>
              <a:rPr lang="en-US" altLang="ru-RU" sz="1200" dirty="0">
                <a:solidFill>
                  <a:prstClr val="black"/>
                </a:solidFill>
                <a:cs typeface="Times New Roman" panose="02020603050405020304" pitchFamily="18" charset="0"/>
              </a:rPr>
              <a:t>массового спорта и спортивных достижений.</a:t>
            </a:r>
          </a:p>
          <a:p>
            <a:pPr lvl="0" algn="just">
              <a:lnSpc>
                <a:spcPct val="170000"/>
              </a:lnSpc>
              <a:spcBef>
                <a:spcPts val="0"/>
              </a:spcBef>
              <a:buClr>
                <a:srgbClr val="376092"/>
              </a:buClr>
              <a:buFont typeface="Wingdings" panose="05000000000000000000" pitchFamily="2" charset="2"/>
              <a:buChar char="§"/>
            </a:pPr>
            <a:r>
              <a:rPr lang="ru-RU" altLang="ru-RU" sz="1200" dirty="0">
                <a:solidFill>
                  <a:prstClr val="black"/>
                </a:solidFill>
                <a:cs typeface="Times New Roman" panose="02020603050405020304" pitchFamily="18" charset="0"/>
              </a:rPr>
              <a:t>Повышение</a:t>
            </a:r>
            <a:r>
              <a:rPr lang="en-US" altLang="ru-RU" sz="1200" dirty="0">
                <a:solidFill>
                  <a:prstClr val="black"/>
                </a:solidFill>
                <a:cs typeface="Times New Roman" panose="02020603050405020304" pitchFamily="18" charset="0"/>
              </a:rPr>
              <a:t> информационной открытости </a:t>
            </a:r>
            <a:r>
              <a:rPr lang="ru-RU" altLang="ru-RU" sz="1200" dirty="0">
                <a:solidFill>
                  <a:prstClr val="black"/>
                </a:solidFill>
                <a:cs typeface="Times New Roman" panose="02020603050405020304" pitchFamily="18" charset="0"/>
              </a:rPr>
              <a:t>ш</a:t>
            </a:r>
            <a:r>
              <a:rPr lang="en-US" altLang="ru-RU" sz="1200" dirty="0">
                <a:solidFill>
                  <a:prstClr val="black"/>
                </a:solidFill>
                <a:cs typeface="Times New Roman" panose="02020603050405020304" pitchFamily="18" charset="0"/>
              </a:rPr>
              <a:t>колы</a:t>
            </a:r>
            <a:r>
              <a:rPr lang="en-US" altLang="ru-RU" sz="1200" dirty="0">
                <a:solidFill>
                  <a:prstClr val="black"/>
                </a:solidFill>
                <a:ea typeface="Batang" panose="02030600000101010101" pitchFamily="18" charset="-127"/>
              </a:rPr>
              <a:t>.</a:t>
            </a:r>
            <a:endParaRPr lang="ru-RU" altLang="ru-RU" sz="1200" dirty="0">
              <a:solidFill>
                <a:prstClr val="black"/>
              </a:solidFill>
              <a:ea typeface="Batang" panose="02030600000101010101" pitchFamily="18" charset="-127"/>
            </a:endParaRPr>
          </a:p>
          <a:p>
            <a:pPr lvl="0" algn="just">
              <a:lnSpc>
                <a:spcPct val="170000"/>
              </a:lnSpc>
              <a:spcBef>
                <a:spcPts val="0"/>
              </a:spcBef>
              <a:buClr>
                <a:srgbClr val="376092"/>
              </a:buClr>
              <a:buFont typeface="Wingdings" panose="05000000000000000000" pitchFamily="2" charset="2"/>
              <a:buChar char="§"/>
            </a:pPr>
            <a:r>
              <a:rPr lang="ru-RU" altLang="ru-RU" sz="1200" dirty="0">
                <a:solidFill>
                  <a:prstClr val="black"/>
                </a:solidFill>
                <a:ea typeface="Batang" panose="02030600000101010101" pitchFamily="18" charset="-127"/>
              </a:rPr>
              <a:t>Обеспечение безопасности образовательного процесса</a:t>
            </a:r>
            <a:r>
              <a:rPr lang="ru-RU" altLang="en-US" sz="1200" dirty="0">
                <a:solidFill>
                  <a:prstClr val="black"/>
                </a:solidFill>
                <a:cs typeface="Times New Roman" panose="02020603050405020304" pitchFamily="18" charset="0"/>
              </a:rPr>
              <a:t>, стабильности деятельности образовательной организации.</a:t>
            </a:r>
            <a:endParaRPr lang="en-US" altLang="ru-RU" sz="1200" dirty="0">
              <a:solidFill>
                <a:prstClr val="black"/>
              </a:solidFill>
              <a:ea typeface="Batang" panose="02030600000101010101" pitchFamily="18" charset="-127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8710" y="1244025"/>
            <a:ext cx="3738939" cy="5479682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397628" y="1879162"/>
            <a:ext cx="3068665" cy="4370521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753025" y="1262076"/>
            <a:ext cx="4271079" cy="5479682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18487" y="1877270"/>
            <a:ext cx="251847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b="1" dirty="0" smtClean="0">
                <a:cs typeface="Times New Roman" panose="02020603050405020304" pitchFamily="18" charset="0"/>
              </a:rPr>
              <a:t>      </a:t>
            </a:r>
            <a:r>
              <a:rPr lang="ru-RU" altLang="ru-RU" sz="1200" b="1" dirty="0" smtClean="0">
                <a:cs typeface="Times New Roman" panose="02020603050405020304" pitchFamily="18" charset="0"/>
              </a:rPr>
              <a:t>Контингент образовательной</a:t>
            </a:r>
          </a:p>
          <a:p>
            <a:r>
              <a:rPr lang="ru-RU" sz="1200" b="1" dirty="0"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cs typeface="Times New Roman" panose="02020603050405020304" pitchFamily="18" charset="0"/>
              </a:rPr>
              <a:t>                     организации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451745" y="1244025"/>
            <a:ext cx="50679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cs typeface="Times New Roman" panose="02020603050405020304" pitchFamily="18" charset="0"/>
              </a:rPr>
              <a:t>    </a:t>
            </a:r>
            <a:r>
              <a:rPr lang="ru-RU" altLang="ru-RU" sz="1200" b="1" dirty="0" smtClean="0">
                <a:cs typeface="Times New Roman" panose="02020603050405020304" pitchFamily="18" charset="0"/>
              </a:rPr>
              <a:t>Структура </a:t>
            </a:r>
            <a:r>
              <a:rPr lang="ru-RU" altLang="ru-RU" sz="1200" b="1" dirty="0">
                <a:cs typeface="Times New Roman" panose="02020603050405020304" pitchFamily="18" charset="0"/>
              </a:rPr>
              <a:t>образовательной</a:t>
            </a:r>
          </a:p>
          <a:p>
            <a:r>
              <a:rPr lang="ru-RU" sz="1200" b="1" dirty="0">
                <a:cs typeface="Times New Roman" panose="02020603050405020304" pitchFamily="18" charset="0"/>
              </a:rPr>
              <a:t>                      </a:t>
            </a:r>
            <a:r>
              <a:rPr lang="ru-RU" sz="1200" b="1" dirty="0" smtClean="0">
                <a:cs typeface="Times New Roman" panose="02020603050405020304" pitchFamily="18" charset="0"/>
              </a:rPr>
              <a:t> организации</a:t>
            </a:r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36384" y="2373288"/>
            <a:ext cx="29756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1000" b="1" dirty="0"/>
              <a:t>Дошкольное </a:t>
            </a:r>
            <a:r>
              <a:rPr lang="ru-RU" altLang="en-US" sz="1000" b="1" dirty="0" smtClean="0"/>
              <a:t>образование </a:t>
            </a:r>
            <a:r>
              <a:rPr lang="ru-RU" altLang="en-US" sz="1100" dirty="0" smtClean="0"/>
              <a:t>– </a:t>
            </a:r>
          </a:p>
          <a:p>
            <a:pPr algn="ctr"/>
            <a:r>
              <a:rPr lang="ru-RU" altLang="en-US" sz="1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1017</a:t>
            </a:r>
            <a:r>
              <a:rPr lang="ru-RU" altLang="en-US" sz="1100" b="1" dirty="0" smtClean="0"/>
              <a:t> </a:t>
            </a:r>
            <a:r>
              <a:rPr lang="ru-RU" altLang="en-US" sz="1000" dirty="0" smtClean="0"/>
              <a:t>воспитанников</a:t>
            </a:r>
            <a:endParaRPr lang="ru-RU" sz="1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374381" y="2898064"/>
            <a:ext cx="300950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1200" b="1" dirty="0"/>
              <a:t> </a:t>
            </a:r>
            <a:r>
              <a:rPr lang="ru-RU" altLang="en-US" sz="1000" b="1" dirty="0" smtClean="0"/>
              <a:t>Начальное общее образование </a:t>
            </a:r>
            <a:r>
              <a:rPr lang="ru-RU" altLang="en-US" sz="1100" dirty="0" smtClean="0"/>
              <a:t>–</a:t>
            </a:r>
          </a:p>
          <a:p>
            <a:pPr algn="ctr"/>
            <a:r>
              <a:rPr lang="ru-RU" altLang="en-US" sz="1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1753</a:t>
            </a:r>
            <a:r>
              <a:rPr lang="ru-RU" altLang="en-US" sz="1100" dirty="0" smtClean="0"/>
              <a:t> </a:t>
            </a:r>
            <a:r>
              <a:rPr lang="ru-RU" altLang="en-US" sz="1000" dirty="0" smtClean="0"/>
              <a:t>обучающихся</a:t>
            </a:r>
            <a:endParaRPr lang="ru-RU" sz="1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382138" y="3438043"/>
            <a:ext cx="29911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1100" dirty="0" smtClean="0"/>
              <a:t>  </a:t>
            </a:r>
            <a:r>
              <a:rPr lang="ru-RU" altLang="en-US" sz="1000" b="1" dirty="0" smtClean="0"/>
              <a:t>Основное общее образование </a:t>
            </a:r>
            <a:r>
              <a:rPr lang="ru-RU" altLang="en-US" sz="1100" dirty="0" smtClean="0"/>
              <a:t>– </a:t>
            </a:r>
          </a:p>
          <a:p>
            <a:pPr algn="ctr"/>
            <a:r>
              <a:rPr lang="ru-RU" altLang="en-US" sz="1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2136</a:t>
            </a:r>
            <a:r>
              <a:rPr lang="ru-RU" altLang="en-US" sz="1100" b="1" dirty="0" smtClean="0"/>
              <a:t> </a:t>
            </a:r>
            <a:r>
              <a:rPr lang="ru-RU" altLang="en-US" sz="1000" dirty="0" smtClean="0"/>
              <a:t>обучающихся</a:t>
            </a:r>
            <a:endParaRPr lang="ru-RU" sz="1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408207" y="3939409"/>
            <a:ext cx="29756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1100" dirty="0" smtClean="0"/>
              <a:t>  </a:t>
            </a:r>
            <a:r>
              <a:rPr lang="ru-RU" altLang="en-US" sz="1000" b="1" dirty="0" smtClean="0"/>
              <a:t>Среднее общее образование </a:t>
            </a:r>
            <a:r>
              <a:rPr lang="ru-RU" altLang="en-US" sz="1100" dirty="0" smtClean="0"/>
              <a:t>– </a:t>
            </a:r>
          </a:p>
          <a:p>
            <a:pPr algn="ctr"/>
            <a:r>
              <a:rPr lang="ru-RU" altLang="en-US" sz="1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418</a:t>
            </a:r>
            <a:r>
              <a:rPr lang="ru-RU" altLang="en-US" sz="1100" dirty="0" smtClean="0"/>
              <a:t> </a:t>
            </a:r>
            <a:r>
              <a:rPr lang="ru-RU" altLang="en-US" sz="1000" dirty="0" smtClean="0"/>
              <a:t>обучающихся</a:t>
            </a:r>
            <a:endParaRPr lang="ru-RU" sz="1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502628" y="4849938"/>
            <a:ext cx="292917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1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91</a:t>
            </a:r>
            <a:r>
              <a:rPr lang="ru-RU" altLang="en-US" sz="1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Batang" panose="02030600000101010101" pitchFamily="18" charset="-127"/>
                <a:cs typeface="Times New Roman" panose="02020603050405020304" pitchFamily="18" charset="0"/>
              </a:rPr>
              <a:t>%</a:t>
            </a:r>
            <a:r>
              <a:rPr lang="ru-RU" altLang="en-US" sz="1100" dirty="0">
                <a:solidFill>
                  <a:srgbClr val="FF0000"/>
                </a:solidFill>
              </a:rPr>
              <a:t> </a:t>
            </a:r>
            <a:r>
              <a:rPr lang="ru-RU" altLang="en-US" sz="1100" dirty="0" smtClean="0">
                <a:solidFill>
                  <a:srgbClr val="FF0000"/>
                </a:solidFill>
              </a:rPr>
              <a:t> </a:t>
            </a:r>
            <a:r>
              <a:rPr lang="ru-RU" altLang="en-US" sz="1000" dirty="0" smtClean="0"/>
              <a:t>выпускников</a:t>
            </a:r>
            <a:r>
              <a:rPr lang="ru-RU" altLang="en-US" sz="1000" dirty="0" smtClean="0">
                <a:solidFill>
                  <a:srgbClr val="FF0000"/>
                </a:solidFill>
              </a:rPr>
              <a:t> </a:t>
            </a:r>
            <a:r>
              <a:rPr lang="ru-RU" altLang="en-US" sz="1000" dirty="0"/>
              <a:t>дошкольных групп </a:t>
            </a:r>
          </a:p>
          <a:p>
            <a:pPr algn="ctr"/>
            <a:r>
              <a:rPr lang="ru-RU" altLang="en-US" sz="1000" dirty="0" smtClean="0"/>
              <a:t>перешли </a:t>
            </a:r>
            <a:r>
              <a:rPr lang="ru-RU" altLang="en-US" sz="1000" dirty="0"/>
              <a:t>на обучение </a:t>
            </a:r>
          </a:p>
          <a:p>
            <a:pPr algn="ctr"/>
            <a:r>
              <a:rPr lang="ru-RU" altLang="en-US" sz="1000" dirty="0"/>
              <a:t>в 1</a:t>
            </a:r>
            <a:r>
              <a:rPr lang="ru-RU" altLang="en-US" sz="1000" dirty="0">
                <a:ea typeface="Batang" panose="02030600000101010101" pitchFamily="18" charset="-127"/>
              </a:rPr>
              <a:t>-</a:t>
            </a:r>
            <a:r>
              <a:rPr lang="ru-RU" altLang="en-US" sz="1000" dirty="0"/>
              <a:t>е классы нашей школы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502636" y="5498436"/>
            <a:ext cx="2929178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11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altLang="en-US" sz="1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94</a:t>
            </a:r>
            <a:r>
              <a:rPr lang="ru-RU" altLang="en-US" sz="1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Batang" panose="02030600000101010101" pitchFamily="18" charset="-127"/>
                <a:cs typeface="Times New Roman" panose="02020603050405020304" pitchFamily="18" charset="0"/>
              </a:rPr>
              <a:t>% </a:t>
            </a:r>
            <a:r>
              <a:rPr lang="ru-RU" altLang="en-US" sz="1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en-US" sz="1000" dirty="0"/>
              <a:t>выпускников начальных классов</a:t>
            </a:r>
          </a:p>
          <a:p>
            <a:pPr algn="ctr"/>
            <a:r>
              <a:rPr lang="ru-RU" altLang="en-US" sz="1000" dirty="0"/>
              <a:t>перешли на обучение </a:t>
            </a:r>
          </a:p>
          <a:p>
            <a:pPr algn="ctr"/>
            <a:r>
              <a:rPr lang="ru-RU" altLang="en-US" sz="1000" dirty="0"/>
              <a:t>в 5</a:t>
            </a:r>
            <a:r>
              <a:rPr lang="ru-RU" altLang="en-US" sz="1000" dirty="0">
                <a:ea typeface="Batang" panose="02030600000101010101" pitchFamily="18" charset="-127"/>
              </a:rPr>
              <a:t>-</a:t>
            </a:r>
            <a:r>
              <a:rPr lang="ru-RU" altLang="en-US" sz="1000" dirty="0"/>
              <a:t>е </a:t>
            </a:r>
            <a:r>
              <a:rPr lang="ru-RU" altLang="en-US" sz="1000" dirty="0" smtClean="0"/>
              <a:t>классы нашей </a:t>
            </a:r>
            <a:r>
              <a:rPr lang="ru-RU" altLang="en-US" sz="1000" dirty="0"/>
              <a:t>школы</a:t>
            </a:r>
            <a:endParaRPr lang="ru-RU" sz="1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502636" y="4473653"/>
            <a:ext cx="28890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cs typeface="Times New Roman" panose="02020603050405020304" pitchFamily="18" charset="0"/>
              </a:rPr>
              <a:t>        </a:t>
            </a:r>
            <a:r>
              <a:rPr lang="ru-RU" sz="11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Всего обучающихся </a:t>
            </a:r>
            <a:r>
              <a:rPr lang="ru-RU" sz="1100" b="1" dirty="0" smtClean="0">
                <a:cs typeface="Times New Roman" panose="02020603050405020304" pitchFamily="18" charset="0"/>
              </a:rPr>
              <a:t>– </a:t>
            </a:r>
            <a:r>
              <a:rPr lang="ru-RU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5324 </a:t>
            </a:r>
            <a:r>
              <a:rPr lang="ru-RU" sz="1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человека</a:t>
            </a:r>
            <a:endParaRPr lang="ru-RU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780845"/>
              </p:ext>
            </p:extLst>
          </p:nvPr>
        </p:nvGraphicFramePr>
        <p:xfrm>
          <a:off x="7842787" y="1828800"/>
          <a:ext cx="4091553" cy="4734901"/>
        </p:xfrm>
        <a:graphic>
          <a:graphicData uri="http://schemas.openxmlformats.org/drawingml/2006/table">
            <a:tbl>
              <a:tblPr firstRow="1" firstCol="1" bandRow="1"/>
              <a:tblGrid>
                <a:gridCol w="572159"/>
                <a:gridCol w="519193"/>
                <a:gridCol w="3000201"/>
              </a:tblGrid>
              <a:tr h="285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корпус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Классы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Программы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9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1, 5, 13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5-11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Реализуются основные образовательные программы основного и среднего общего образования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anose="02030600000101010101" pitchFamily="18" charset="-127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расширенного обучения английскому языку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anose="02030600000101010101" pitchFamily="18" charset="-127"/>
                          <a:cs typeface="Arial" panose="020B0604020202020204" pitchFamily="34" charset="0"/>
                        </a:rPr>
                        <a:t>.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Внедряется программа творческого междисциплинарного обучения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anose="02030600000101010101" pitchFamily="18" charset="-127"/>
                          <a:cs typeface="Arial" panose="020B0604020202020204" pitchFamily="34" charset="0"/>
                        </a:rPr>
                        <a:t>.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 Реализуется предпрофессиональное образование в рамках Курчатовского проекта, </a:t>
                      </a:r>
                      <a:r>
                        <a:rPr kumimoji="1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городских проектов «Естественнонаучная вертикаль», «Математическая вертикаль», «И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нж</a:t>
                      </a:r>
                      <a:r>
                        <a:rPr kumimoji="1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е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нерн</a:t>
                      </a:r>
                      <a:r>
                        <a:rPr kumimoji="1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ый класс в московской школе»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1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«М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едицинск</a:t>
                      </a:r>
                      <a:r>
                        <a:rPr kumimoji="1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ий класс…»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1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«К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адетск</a:t>
                      </a:r>
                      <a:r>
                        <a:rPr kumimoji="1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ий класс…»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1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«Предпринимательский класс…»</a:t>
                      </a:r>
                      <a:r>
                        <a:rPr kumimoji="1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anose="02030600000101010101" pitchFamily="18" charset="-127"/>
                          <a:cs typeface="Arial" panose="020B0604020202020204" pitchFamily="34" charset="0"/>
                        </a:rPr>
                        <a:t>, адаптированные образовательные программы.</a:t>
                      </a:r>
                      <a:endParaRPr lang="ru-RU" sz="900" dirty="0">
                        <a:solidFill>
                          <a:srgbClr val="00337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02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2, 6, 14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Реализуются программы начального общего образования четырёхлетнего и трёхлетнего обучения</a:t>
                      </a:r>
                      <a:r>
                        <a:rPr kumimoji="1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anose="02030600000101010101" pitchFamily="18" charset="-127"/>
                          <a:cs typeface="Arial" panose="020B0604020202020204" pitchFamily="34" charset="0"/>
                        </a:rPr>
                        <a:t>.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Внедряется программа творческого междисциплинарного обучения, адаптированные</a:t>
                      </a:r>
                      <a:r>
                        <a:rPr kumimoji="1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образовательные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программы</a:t>
                      </a:r>
                      <a:r>
                        <a:rPr kumimoji="1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, расширенное обучение английскому языку.</a:t>
                      </a:r>
                      <a:endParaRPr lang="ru-RU" sz="900" dirty="0">
                        <a:solidFill>
                          <a:srgbClr val="00337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1-9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1" lang="ru-RU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Реализуются основные образовательные программы начального </a:t>
                      </a:r>
                      <a:r>
                        <a:rPr kumimoji="1" lang="ru-RU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anose="02030600000101010101" pitchFamily="18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1" lang="ru-RU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1-4</a:t>
                      </a:r>
                      <a:r>
                        <a:rPr kumimoji="1" lang="ru-RU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anose="02030600000101010101" pitchFamily="18" charset="-127"/>
                          <a:cs typeface="Arial" panose="020B0604020202020204" pitchFamily="34" charset="0"/>
                        </a:rPr>
                        <a:t>),</a:t>
                      </a:r>
                      <a:r>
                        <a:rPr kumimoji="1" lang="ru-RU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основного общего образования (5-9)</a:t>
                      </a:r>
                      <a:r>
                        <a:rPr kumimoji="1" lang="ru-RU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anose="02030600000101010101" pitchFamily="18" charset="-127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1" lang="ru-RU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обучение в рамках проекта </a:t>
                      </a:r>
                      <a:r>
                        <a:rPr kumimoji="1" lang="ru-RU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anose="02030600000101010101" pitchFamily="18" charset="-127"/>
                          <a:cs typeface="Arial" panose="020B0604020202020204" pitchFamily="34" charset="0"/>
                        </a:rPr>
                        <a:t>«</a:t>
                      </a:r>
                      <a:r>
                        <a:rPr kumimoji="1" lang="ru-RU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Математическая вертикаль</a:t>
                      </a:r>
                      <a:r>
                        <a:rPr kumimoji="1" lang="ru-RU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anose="02030600000101010101" pitchFamily="18" charset="-127"/>
                          <a:cs typeface="Arial" panose="020B0604020202020204" pitchFamily="34" charset="0"/>
                        </a:rPr>
                        <a:t>».</a:t>
                      </a:r>
                      <a:r>
                        <a:rPr kumimoji="1" lang="ru-RU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900" dirty="0">
                        <a:solidFill>
                          <a:srgbClr val="00337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61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8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9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10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anose="02030600000101010101" pitchFamily="18" charset="-127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11, 15, 16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Дошк.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группы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Программа дошкольного образования направлена на формирование общей культуры, развитие физ</a:t>
                      </a:r>
                      <a:r>
                        <a:rPr kumimoji="1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и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ческих, интеллектуальных, нравственных, эстетических и личностных качеств воспитанников. Реали</a:t>
                      </a:r>
                      <a:r>
                        <a:rPr kumimoji="1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зуется городской</a:t>
                      </a:r>
                      <a:r>
                        <a:rPr kumimoji="1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проект “Дошкольное пространство без границ”</a:t>
                      </a:r>
                      <a:r>
                        <a:rPr kumimoji="0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74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адаптированные образовательные программы.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0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и 12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17: реализуется проект «Школа первоклассников».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12: корпус дополнительного образования,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общеобразовательные классы из корпуса 3.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9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1-11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ремонте.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7" marR="458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307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729" y="0"/>
            <a:ext cx="11863952" cy="7197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Условия для эффективного решения поставленных задач</a:t>
            </a:r>
            <a:endParaRPr lang="ru-RU" sz="4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4468" y="805911"/>
            <a:ext cx="3494868" cy="5835112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362773" y="805911"/>
            <a:ext cx="3525864" cy="5835112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459492" y="805911"/>
            <a:ext cx="3494868" cy="5835112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96498" y="888592"/>
            <a:ext cx="326110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1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Кадровое обеспечение</a:t>
            </a:r>
            <a:endParaRPr kumimoji="1" lang="ru-RU" altLang="en-US" sz="11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57053" y="888592"/>
            <a:ext cx="323010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Материально-техническая база</a:t>
            </a:r>
            <a:endParaRPr kumimoji="1" lang="ru-RU" altLang="en-US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672592" y="860587"/>
            <a:ext cx="31216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Финансовое обеспечение</a:t>
            </a:r>
            <a:endParaRPr kumimoji="1" lang="ru-RU" altLang="en-US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893049"/>
              </p:ext>
            </p:extLst>
          </p:nvPr>
        </p:nvGraphicFramePr>
        <p:xfrm>
          <a:off x="8533109" y="1163614"/>
          <a:ext cx="3347634" cy="5283680"/>
        </p:xfrm>
        <a:graphic>
          <a:graphicData uri="http://schemas.openxmlformats.org/drawingml/2006/table">
            <a:tbl>
              <a:tblPr/>
              <a:tblGrid>
                <a:gridCol w="1828440"/>
                <a:gridCol w="1519194"/>
              </a:tblGrid>
              <a:tr h="563603"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ru-RU" alt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Показатель</a:t>
                      </a: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4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ru-RU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Фактическое значение </a:t>
                      </a: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2023</a:t>
                      </a:r>
                      <a:r>
                        <a:rPr kumimoji="1" lang="ru-RU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anose="02030600000101010101" pitchFamily="18" charset="-127"/>
                          <a:cs typeface="Arial" panose="020B0604020202020204" pitchFamily="34" charset="0"/>
                        </a:rPr>
                        <a:t>-</a:t>
                      </a:r>
                      <a:r>
                        <a:rPr kumimoji="1" lang="ru-RU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2024</a:t>
                      </a: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4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11200"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12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ru-RU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12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Объем </a:t>
                      </a:r>
                      <a:r>
                        <a:rPr kumimoji="1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поступлений средств субсидии на финансовое обеспечение выполнения государственного задания  </a:t>
                      </a: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4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12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12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000" b="1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12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917 </a:t>
                      </a:r>
                      <a:r>
                        <a:rPr lang="ru-RU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874 336,29 руб.</a:t>
                      </a:r>
                      <a:endParaRPr kumimoji="1" lang="ru-RU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4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372217"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ru-RU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Доля </a:t>
                      </a:r>
                      <a:r>
                        <a:rPr kumimoji="1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фонда оплаты труда педагогических работников</a:t>
                      </a:r>
                      <a:r>
                        <a:rPr kumimoji="1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Batang" panose="02030600000101010101" pitchFamily="18" charset="-127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1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осуществляющих основной учебный процесс</a:t>
                      </a:r>
                      <a:r>
                        <a:rPr kumimoji="1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Batang" panose="02030600000101010101" pitchFamily="18" charset="-127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1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в общем фонде оплаты труда работников организации</a:t>
                      </a: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ru-RU" alt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80</a:t>
                      </a:r>
                      <a:r>
                        <a:rPr kumimoji="1" lang="ru-RU" alt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168330"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ru-RU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Средняя </a:t>
                      </a:r>
                      <a:r>
                        <a:rPr kumimoji="1" lang="ru-RU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месячная заработная плата педагогических работников</a:t>
                      </a: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129 988,91 руб. </a:t>
                      </a:r>
                      <a:endParaRPr kumimoji="1" lang="ru-RU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437" marR="91437" marT="45724" marB="45724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168330">
                <a:tc>
                  <a:txBody>
                    <a:bodyPr/>
                    <a:lstStyle/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ru-RU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ru-RU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Средняя </a:t>
                      </a:r>
                      <a:r>
                        <a:rPr kumimoji="1" lang="ru-RU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месячная заработная плата прочих работников</a:t>
                      </a:r>
                    </a:p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75 420,07 руб.</a:t>
                      </a:r>
                      <a:endParaRPr kumimoji="1" lang="ru-RU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437" marR="91437" marT="45724" marB="45724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763191"/>
              </p:ext>
            </p:extLst>
          </p:nvPr>
        </p:nvGraphicFramePr>
        <p:xfrm>
          <a:off x="4451888" y="1163614"/>
          <a:ext cx="3347634" cy="5294043"/>
        </p:xfrm>
        <a:graphic>
          <a:graphicData uri="http://schemas.openxmlformats.org/drawingml/2006/table">
            <a:tbl>
              <a:tblPr/>
              <a:tblGrid>
                <a:gridCol w="1828440"/>
                <a:gridCol w="1519194"/>
              </a:tblGrid>
              <a:tr h="547158"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ru-RU" alt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Показатель</a:t>
                      </a: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4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ru-RU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Фактическое значение </a:t>
                      </a: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2023</a:t>
                      </a:r>
                      <a:r>
                        <a:rPr kumimoji="1" lang="ru-RU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anose="02030600000101010101" pitchFamily="18" charset="-127"/>
                          <a:cs typeface="Arial" panose="020B0604020202020204" pitchFamily="34" charset="0"/>
                        </a:rPr>
                        <a:t>-</a:t>
                      </a:r>
                      <a:r>
                        <a:rPr kumimoji="1" lang="ru-RU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2024</a:t>
                      </a: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4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47158"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Учебные кабинеты/помещения дошкольных групп</a:t>
                      </a:r>
                      <a:endParaRPr kumimoji="1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4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12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000" b="1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12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250</a:t>
                      </a:r>
                      <a:endParaRPr lang="ru-RU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4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52502">
                <a:tc>
                  <a:txBody>
                    <a:bodyPr/>
                    <a:lstStyle/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Спортивные залы/стадионы/</a:t>
                      </a:r>
                    </a:p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универсальные спортивные площадки/зал для самбо</a:t>
                      </a:r>
                      <a:endParaRPr kumimoji="1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12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000" b="1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12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28</a:t>
                      </a:r>
                      <a:endParaRPr lang="ru-RU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4919"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Библиотеки</a:t>
                      </a:r>
                      <a:endParaRPr kumimoji="1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endParaRPr kumimoji="1" lang="ru-RU" alt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47158"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effectLst/>
                          <a:latin typeface="+mn-lt"/>
                        </a:rPr>
                        <a:t>Базовый комплекс учебного оборудования для </a:t>
                      </a:r>
                      <a:r>
                        <a:rPr lang="en-US" sz="1000" dirty="0" smtClean="0">
                          <a:effectLst/>
                          <a:latin typeface="+mn-lt"/>
                        </a:rPr>
                        <a:t>IT</a:t>
                      </a:r>
                      <a:r>
                        <a:rPr lang="ru-RU" sz="1000" dirty="0" smtClean="0">
                          <a:effectLst/>
                          <a:latin typeface="+mn-lt"/>
                        </a:rPr>
                        <a:t>-полигона</a:t>
                      </a:r>
                      <a:endParaRPr kumimoji="1" lang="ru-RU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1</a:t>
                      </a:r>
                      <a:endParaRPr lang="ru-RU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91437" marR="91437" marT="45724" marB="45724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169">
                <a:tc>
                  <a:txBody>
                    <a:bodyPr/>
                    <a:lstStyle/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ru-RU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Объекты для проведения практических занятий  </a:t>
                      </a:r>
                      <a:endParaRPr kumimoji="1" lang="ru-RU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  <a:endParaRPr lang="ru-RU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24" marB="45724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47158">
                <a:tc>
                  <a:txBody>
                    <a:bodyPr/>
                    <a:lstStyle/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</a:rPr>
                        <a:t>Инженерный лабораторно-исследовательский комплекс (базовый копмплект)</a:t>
                      </a:r>
                      <a:endParaRPr kumimoji="1" lang="ru-RU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000" b="1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24" marB="45724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51135">
                <a:tc>
                  <a:txBody>
                    <a:bodyPr/>
                    <a:lstStyle/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effectLst/>
                        </a:rPr>
                        <a:t>Базовый комплекс учебного оборудования для медицинского оборудования  в рамках проекта «Техносфера»</a:t>
                      </a:r>
                      <a:endParaRPr kumimoji="1" lang="ru-RU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000" b="1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24" marB="45724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5169">
                <a:tc>
                  <a:txBody>
                    <a:bodyPr/>
                    <a:lstStyle/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000" spc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Учебная лаборатория конвергентного образования</a:t>
                      </a:r>
                      <a:endParaRPr kumimoji="1" lang="ru-RU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24" marB="45724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86156">
                <a:tc>
                  <a:txBody>
                    <a:bodyPr/>
                    <a:lstStyle/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ru-RU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Столовые/посадочных мест</a:t>
                      </a:r>
                      <a:endParaRPr kumimoji="1" lang="ru-RU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8/1086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24" marB="45724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147435"/>
              </p:ext>
            </p:extLst>
          </p:nvPr>
        </p:nvGraphicFramePr>
        <p:xfrm>
          <a:off x="368085" y="1163614"/>
          <a:ext cx="3347634" cy="5387476"/>
        </p:xfrm>
        <a:graphic>
          <a:graphicData uri="http://schemas.openxmlformats.org/drawingml/2006/table">
            <a:tbl>
              <a:tblPr/>
              <a:tblGrid>
                <a:gridCol w="1828440"/>
                <a:gridCol w="1519194"/>
              </a:tblGrid>
              <a:tr h="842535"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ru-RU" alt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Показатель</a:t>
                      </a: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4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ru-RU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Фактическое значение </a:t>
                      </a: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2023</a:t>
                      </a:r>
                      <a:r>
                        <a:rPr kumimoji="1" lang="ru-RU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Batang" panose="02030600000101010101" pitchFamily="18" charset="-127"/>
                          <a:cs typeface="Arial" panose="020B0604020202020204" pitchFamily="34" charset="0"/>
                        </a:rPr>
                        <a:t>-</a:t>
                      </a:r>
                      <a:r>
                        <a:rPr kumimoji="1" lang="ru-RU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2024</a:t>
                      </a: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4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17858"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ru-RU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Количество педагогических работников</a:t>
                      </a:r>
                      <a:endParaRPr kumimoji="1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4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12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375</a:t>
                      </a: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4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9664">
                <a:tc>
                  <a:txBody>
                    <a:bodyPr/>
                    <a:lstStyle/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ru-RU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Аттестованы на первую категорию</a:t>
                      </a:r>
                      <a:endParaRPr kumimoji="1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12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8%</a:t>
                      </a: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3181"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ru-RU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Аттестованы на высшую категорию</a:t>
                      </a:r>
                      <a:endParaRPr kumimoji="1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83%</a:t>
                      </a:r>
                      <a:endParaRPr kumimoji="1" lang="ru-RU" alt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42535"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ru-RU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По результатам ознакомительного тренинга в формате ЕГЭ имеют высокий уровень</a:t>
                      </a:r>
                      <a:endParaRPr kumimoji="1" lang="ru-RU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37%</a:t>
                      </a:r>
                    </a:p>
                  </a:txBody>
                  <a:tcPr marL="91437" marR="91437" marT="45724" marB="45724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42535">
                <a:tc>
                  <a:txBody>
                    <a:bodyPr/>
                    <a:lstStyle/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ru-RU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По результатам ознакомительного тренинга в формате ЕГЭ имеют экспертный уровень</a:t>
                      </a:r>
                      <a:endParaRPr kumimoji="1" lang="ru-RU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000" b="1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61%</a:t>
                      </a:r>
                      <a:endParaRPr lang="ru-RU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24" marB="45724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17858">
                <a:tc>
                  <a:txBody>
                    <a:bodyPr/>
                    <a:lstStyle/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ru-RU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Педагогические работники имеющие высшее образование</a:t>
                      </a:r>
                      <a:endParaRPr kumimoji="1" lang="ru-RU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94%</a:t>
                      </a:r>
                      <a:endParaRPr lang="ru-RU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24" marB="45724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28253">
                <a:tc>
                  <a:txBody>
                    <a:bodyPr/>
                    <a:lstStyle/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en-US" sz="1000" dirty="0" smtClean="0">
                          <a:latin typeface="Calibri" panose="020F0502020204030204" pitchFamily="34" charset="0"/>
                        </a:rPr>
                        <a:t>Стаж педагогической работы свыше 30 лет /до 5 лет</a:t>
                      </a:r>
                      <a:endParaRPr kumimoji="1" lang="ru-RU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30,3%/9,4%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24" marB="45724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212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729" y="0"/>
            <a:ext cx="11863952" cy="7197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Условия для эффективного решения поставленных задач</a:t>
            </a:r>
            <a:endParaRPr lang="ru-RU" sz="4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2217" y="688758"/>
            <a:ext cx="3541363" cy="5834196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359544" y="719755"/>
            <a:ext cx="3525864" cy="3185818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ru-RU" sz="1000" dirty="0">
              <a:solidFill>
                <a:schemeClr val="tx1"/>
              </a:solidFill>
              <a:latin typeface="Calibri" panose="020F0502020204030204" pitchFamily="34" charset="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96206" y="687842"/>
            <a:ext cx="3579463" cy="5835112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09413" y="719755"/>
            <a:ext cx="32611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Направления предпрофессионального образования</a:t>
            </a:r>
            <a:endParaRPr kumimoji="1" lang="ru-RU" altLang="en-US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57053" y="775663"/>
            <a:ext cx="323010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Новый формат подготовки к ЕГЭ</a:t>
            </a:r>
            <a:endParaRPr kumimoji="1" lang="ru-RU" altLang="en-US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646117" y="751991"/>
            <a:ext cx="31216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Дополнительное образование</a:t>
            </a:r>
            <a:endParaRPr kumimoji="1" lang="ru-RU" altLang="en-US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409838"/>
              </p:ext>
            </p:extLst>
          </p:nvPr>
        </p:nvGraphicFramePr>
        <p:xfrm>
          <a:off x="368084" y="1163615"/>
          <a:ext cx="3405753" cy="5233148"/>
        </p:xfrm>
        <a:graphic>
          <a:graphicData uri="http://schemas.openxmlformats.org/drawingml/2006/table">
            <a:tbl>
              <a:tblPr/>
              <a:tblGrid>
                <a:gridCol w="1166248"/>
                <a:gridCol w="2239505"/>
              </a:tblGrid>
              <a:tr h="323774"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Городской проект</a:t>
                      </a:r>
                      <a:endParaRPr kumimoji="1" lang="ru-RU" alt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4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Особенности образования</a:t>
                      </a:r>
                      <a:endParaRPr kumimoji="1" lang="ru-RU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4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907099"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Инженерный класс </a:t>
                      </a:r>
                      <a:endParaRPr kumimoji="1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4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12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ru-RU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Естественнонаучное и технологическое обучение инженерной направленности для формирования у обучающихся мотивации к выбору профессиональной деятельности по инженерной специальности.</a:t>
                      </a:r>
                      <a:endParaRPr lang="ru-RU" sz="900" b="1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45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54450">
                <a:tc>
                  <a:txBody>
                    <a:bodyPr/>
                    <a:lstStyle/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ru-RU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Курчатовский проект </a:t>
                      </a: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12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и апробация метапредметного содержания образования, формирование конвергентных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способов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мыследеятельности.</a:t>
                      </a:r>
                      <a:endParaRPr lang="ru-RU" sz="900" b="1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06199"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ru-RU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Медицинский класс </a:t>
                      </a: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Изучение биологии и химию на профильном уровне.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Занятия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в лабораториях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МУ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имени Сеченова. Разработка исследовательских проектов в области профильных наук. </a:t>
                      </a:r>
                      <a:endParaRPr kumimoji="1" lang="ru-RU" alt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20737">
                <a:tc>
                  <a:txBody>
                    <a:bodyPr/>
                    <a:lstStyle>
                      <a:lvl1pPr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1004888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554163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2101850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651125" defTabSz="-45199300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31083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35655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40227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4479925" defTabSz="-45199300"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ru-RU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Кадетский класс</a:t>
                      </a:r>
                      <a:endParaRPr kumimoji="1" lang="ru-RU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fontAlgn="base" latinLnBrk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Кадеты изучают историю Вооруженных сил России,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курс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Стрессоустойчивость и бесконфликтное разрешение ситуаций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, курс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Химическая и биологическая безопасность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Этикет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и др.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Занимаются самбо,  стрельбой,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строевой подготовкой. </a:t>
                      </a:r>
                      <a:endParaRPr lang="ru-RU" sz="900" b="1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91437" marR="91437" marT="45724" marB="45724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1321">
                <a:tc>
                  <a:txBody>
                    <a:bodyPr/>
                    <a:lstStyle/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ru-RU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Предпринимате</a:t>
                      </a: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ru-RU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льский класс </a:t>
                      </a:r>
                    </a:p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ru-RU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Развитие</a:t>
                      </a:r>
                      <a:r>
                        <a:rPr lang="ru-RU" sz="9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 у </a:t>
                      </a:r>
                      <a:r>
                        <a:rPr lang="ru-RU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обучающихся предпринимательского мышления,</a:t>
                      </a:r>
                      <a:r>
                        <a:rPr lang="ru-RU" sz="9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ru-RU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навыков проектного управления, генерации бизнес-идей,</a:t>
                      </a:r>
                      <a:r>
                        <a:rPr lang="ru-RU" sz="9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ru-RU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создания стартапа и др.</a:t>
                      </a:r>
                      <a:endParaRPr lang="ru-RU" sz="10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24" marB="45724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8845">
                <a:tc>
                  <a:txBody>
                    <a:bodyPr/>
                    <a:lstStyle/>
                    <a:p>
                      <a:pPr marL="0" marR="0" lvl="0" indent="0" algn="ctr" defTabSz="-451993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ru-RU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Математическая /Естественно-научная вертикаль</a:t>
                      </a:r>
                      <a:endParaRPr kumimoji="1" lang="ru-RU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4" marR="91444" marT="45719" marB="45719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Формирование знаний и прикладных 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умений обучающихся 7–9-х классов в области естественных наук/математической науки.</a:t>
                      </a:r>
                      <a:endParaRPr lang="ru-RU" sz="9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24" marB="45724" horzOverflow="overflow">
                    <a:lnL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2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4457053" y="1013932"/>
            <a:ext cx="333084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en-US" sz="1000" b="1" dirty="0">
                <a:solidFill>
                  <a:srgbClr val="0070C0"/>
                </a:solidFill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Цель проекта -</a:t>
            </a:r>
            <a:r>
              <a:rPr lang="ru-RU" altLang="en-US" sz="1000" dirty="0">
                <a:solidFill>
                  <a:srgbClr val="0070C0"/>
                </a:solidFill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 </a:t>
            </a:r>
            <a:r>
              <a:rPr lang="ru-RU" altLang="en-US" sz="1000" dirty="0"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углубленно и качественно подготовить выпускников к ГИА, </a:t>
            </a:r>
            <a:r>
              <a:rPr lang="ru-RU" sz="1000" dirty="0"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получение обучающимися всех необходимых знаний и практических навыков для сдачи ЕГЭ по всем выбранным предметам в школе в учебные часы и бесплатно</a:t>
            </a:r>
            <a:r>
              <a:rPr lang="ru-RU" sz="1000" dirty="0" smtClean="0"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.</a:t>
            </a:r>
          </a:p>
          <a:p>
            <a:pPr algn="just">
              <a:defRPr/>
            </a:pPr>
            <a:r>
              <a:rPr lang="en-US" sz="1000" b="1" dirty="0" smtClean="0">
                <a:solidFill>
                  <a:srgbClr val="0070C0"/>
                </a:solidFill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Что </a:t>
            </a:r>
            <a:r>
              <a:rPr lang="en-US" sz="1000" b="1" dirty="0">
                <a:solidFill>
                  <a:srgbClr val="0070C0"/>
                </a:solidFill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сделано в рамках проекта</a:t>
            </a:r>
            <a:r>
              <a:rPr lang="ru-RU" sz="1000" b="1" dirty="0">
                <a:solidFill>
                  <a:srgbClr val="0070C0"/>
                </a:solidFill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:</a:t>
            </a:r>
          </a:p>
          <a:p>
            <a:pPr marL="0" lvl="1" indent="-285750" algn="just">
              <a:buFont typeface="Wingdings" panose="05000000000000000000" pitchFamily="2" charset="2"/>
              <a:buChar char="§"/>
              <a:defRPr/>
            </a:pPr>
            <a:r>
              <a:rPr lang="ru-RU" altLang="en-US" sz="1000" dirty="0"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составлен гибкий учебный план:  сфокусирован на предметы,  выбранные обучающимися для ЕГЭ;</a:t>
            </a:r>
            <a:r>
              <a:rPr lang="ru-RU" sz="1000" b="1" dirty="0"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             </a:t>
            </a:r>
          </a:p>
          <a:p>
            <a:pPr marL="0" lvl="1" indent="-285750" algn="just">
              <a:buFont typeface="Wingdings" panose="05000000000000000000" pitchFamily="2" charset="2"/>
              <a:buChar char="§"/>
              <a:defRPr/>
            </a:pPr>
            <a:r>
              <a:rPr lang="ru-RU" altLang="en-US" sz="1000" dirty="0"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в учебный план включены практикумы по подготовке к ЕГЭ;</a:t>
            </a:r>
          </a:p>
          <a:p>
            <a:pPr marL="0" lvl="1" indent="-285750" algn="just">
              <a:buFont typeface="Wingdings" panose="05000000000000000000" pitchFamily="2" charset="2"/>
              <a:buChar char="§"/>
              <a:defRPr/>
            </a:pPr>
            <a:r>
              <a:rPr lang="ru-RU" altLang="en-US" sz="1000" dirty="0"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ученики объединены в группы по схожему уровню знаний;</a:t>
            </a:r>
            <a:r>
              <a:rPr lang="en-US" sz="1000" dirty="0"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 </a:t>
            </a:r>
            <a:r>
              <a:rPr lang="ru-RU" sz="1000" dirty="0"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               </a:t>
            </a:r>
          </a:p>
          <a:p>
            <a:pPr marL="0" lvl="1" indent="-285750" algn="just"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проведена корректировка рабочих программ, освоение непрофильных предметов заканчивается до 01 февраля </a:t>
            </a:r>
            <a:r>
              <a:rPr lang="ru-RU" sz="1000" dirty="0" smtClean="0"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2025 </a:t>
            </a:r>
            <a:r>
              <a:rPr lang="ru-RU" sz="1000" dirty="0"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года;</a:t>
            </a:r>
          </a:p>
          <a:p>
            <a:pPr marL="0" lvl="1" indent="-285750" algn="just"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обеспечена методическая поддержка учителей;</a:t>
            </a:r>
          </a:p>
          <a:p>
            <a:pPr marL="0" lvl="1" indent="-285750" algn="just">
              <a:buFont typeface="Wingdings" panose="05000000000000000000" pitchFamily="2" charset="2"/>
              <a:buChar char="§"/>
              <a:defRPr/>
            </a:pPr>
            <a:r>
              <a:rPr lang="ru-RU" sz="1000" dirty="0"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проведены консультации для обучающихся и родителей</a:t>
            </a:r>
            <a:r>
              <a:rPr lang="ru-RU" sz="1000" dirty="0" smtClean="0">
                <a:latin typeface="Calibri" panose="020F0502020204030204" pitchFamily="34" charset="0"/>
                <a:ea typeface="Montserrat" panose="00000500000000000000"/>
                <a:cs typeface="Montserrat" panose="00000500000000000000"/>
                <a:sym typeface="Montserrat" panose="00000500000000000000"/>
              </a:rPr>
              <a:t>.</a:t>
            </a:r>
            <a:endParaRPr lang="ru-RU" sz="1000" dirty="0">
              <a:latin typeface="Calibri" panose="020F0502020204030204" pitchFamily="34" charset="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  <a:p>
            <a:pPr algn="just">
              <a:defRPr/>
            </a:pPr>
            <a:endParaRPr lang="ru-RU" sz="1000" dirty="0" smtClean="0">
              <a:latin typeface="Calibri" panose="020F0502020204030204" pitchFamily="34" charset="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  <a:p>
            <a:pPr algn="just">
              <a:defRPr/>
            </a:pPr>
            <a:endParaRPr lang="ru-RU" sz="1000" dirty="0">
              <a:latin typeface="Calibri" panose="020F0502020204030204" pitchFamily="34" charset="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  <a:p>
            <a:pPr algn="just">
              <a:defRPr/>
            </a:pPr>
            <a:endParaRPr lang="ru-RU" sz="1000" dirty="0" smtClean="0">
              <a:latin typeface="Calibri" panose="020F0502020204030204" pitchFamily="34" charset="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  <a:p>
            <a:pPr algn="just">
              <a:defRPr/>
            </a:pPr>
            <a:endParaRPr lang="ru-RU" sz="1000" dirty="0">
              <a:latin typeface="Calibri" panose="020F0502020204030204" pitchFamily="34" charset="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  <a:p>
            <a:pPr algn="just">
              <a:defRPr/>
            </a:pPr>
            <a:endParaRPr lang="ru-RU" sz="1000" dirty="0">
              <a:latin typeface="Calibri" panose="020F0502020204030204" pitchFamily="34" charset="0"/>
              <a:ea typeface="Montserrat" panose="00000500000000000000"/>
              <a:cs typeface="Montserrat" panose="00000500000000000000"/>
              <a:sym typeface="Montserrat" panose="0000050000000000000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575015"/>
              </p:ext>
            </p:extLst>
          </p:nvPr>
        </p:nvGraphicFramePr>
        <p:xfrm>
          <a:off x="8526536" y="1052662"/>
          <a:ext cx="3309269" cy="38168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00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52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26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813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6874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Техническая направленность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всего бюджет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61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1577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всего платно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219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85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1796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50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Естественно-научная направленность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всего бюджет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121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3071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всего платно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61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1156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182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4227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050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Социально-гуманитарная направленность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всего бюджет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928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всего платно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91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1305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>
                          <a:effectLst/>
                        </a:rPr>
                        <a:t>127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2233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9050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Физкультурно-спортивная направленность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всего бюджет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52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1209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всего внебюджет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337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84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1546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9050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Художественная направленность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всего бюджет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127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2510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всего внебюджет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56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612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183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3122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</a:tbl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8515939" y="5048273"/>
            <a:ext cx="3309269" cy="1341906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endParaRPr lang="ru-RU" sz="1000" dirty="0" smtClean="0">
              <a:solidFill>
                <a:srgbClr val="00206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ru-RU" sz="1000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Дополнительные </a:t>
            </a:r>
            <a:r>
              <a:rPr lang="ru-RU" sz="1000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образовательные услуги – </a:t>
            </a:r>
            <a:endParaRPr lang="ru-RU" sz="1000" dirty="0" smtClean="0">
              <a:solidFill>
                <a:srgbClr val="00206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ru-RU" sz="1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661 </a:t>
            </a:r>
            <a:r>
              <a:rPr lang="ru-RU" sz="1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объединение: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1000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бюджет </a:t>
            </a:r>
            <a:r>
              <a:rPr lang="ru-RU" sz="1000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1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397</a:t>
            </a:r>
            <a:r>
              <a:rPr lang="ru-RU" sz="10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(9295 чел.), </a:t>
            </a:r>
            <a:r>
              <a:rPr lang="ru-RU" sz="1000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внебюджет </a:t>
            </a:r>
            <a:r>
              <a:rPr lang="ru-RU" sz="1000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10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264</a:t>
            </a:r>
            <a:r>
              <a:rPr lang="ru-RU" sz="1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(3629 чел</a:t>
            </a:r>
            <a:r>
              <a:rPr lang="ru-RU" sz="1000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.).</a:t>
            </a:r>
          </a:p>
          <a:p>
            <a:pPr algn="ctr">
              <a:spcBef>
                <a:spcPct val="30000"/>
              </a:spcBef>
              <a:defRPr/>
            </a:pPr>
            <a:r>
              <a:rPr lang="ru-RU" sz="1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Охват </a:t>
            </a:r>
            <a:r>
              <a:rPr lang="ru-RU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дополнительным образованием от общего количества обучающихся</a:t>
            </a:r>
          </a:p>
          <a:p>
            <a:pPr algn="ctr">
              <a:spcBef>
                <a:spcPct val="30000"/>
              </a:spcBef>
              <a:defRPr/>
            </a:pPr>
            <a:r>
              <a:rPr lang="ru-RU" sz="105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105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96</a:t>
            </a:r>
            <a:r>
              <a:rPr lang="ru-RU" sz="105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ru-RU" sz="1400" b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b="1" dirty="0" smtClean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100" b="1" dirty="0">
              <a:solidFill>
                <a:srgbClr val="00206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57052" y="3961480"/>
            <a:ext cx="323010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Сетевые партнёры</a:t>
            </a:r>
            <a:endParaRPr kumimoji="1" lang="ru-RU" altLang="en-US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089" y="3961480"/>
            <a:ext cx="982071" cy="83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Рисунок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995" y="4198734"/>
            <a:ext cx="1287403" cy="486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991" y="3961480"/>
            <a:ext cx="1087085" cy="702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Рисунок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907" y="4199749"/>
            <a:ext cx="783619" cy="520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Рисунок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398" y="4796464"/>
            <a:ext cx="1242559" cy="496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Рисунок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120" y="4800125"/>
            <a:ext cx="1067426" cy="492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Рисунок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362" y="4685129"/>
            <a:ext cx="1458384" cy="603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2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930" y="5277108"/>
            <a:ext cx="1217036" cy="457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Рисунок 3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587" y="5172404"/>
            <a:ext cx="1164660" cy="593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Рисунок 3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600" y="5292671"/>
            <a:ext cx="1044308" cy="100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Рисунок 1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306" y="5177987"/>
            <a:ext cx="690339" cy="587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Рисунок 2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464" y="5734374"/>
            <a:ext cx="1351738" cy="563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Рисунок 1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66" y="5726006"/>
            <a:ext cx="1375593" cy="566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Рисунок 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596" y="4671409"/>
            <a:ext cx="757423" cy="570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Рисунок 2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963" y="6176078"/>
            <a:ext cx="626181" cy="607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Рисунок 9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701" y="6178294"/>
            <a:ext cx="1065165" cy="612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Рисунок 24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855" y="6219615"/>
            <a:ext cx="588135" cy="53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Рисунок 11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023" y="6202769"/>
            <a:ext cx="1113590" cy="58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Рисунок 30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543" y="5765440"/>
            <a:ext cx="561550" cy="63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Рисунок 10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334" y="6396763"/>
            <a:ext cx="633412" cy="38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409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729" y="0"/>
            <a:ext cx="11863952" cy="719756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+mn-lt"/>
              </a:rPr>
              <a:t>                     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Образовательные результаты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4468" y="860587"/>
            <a:ext cx="3494868" cy="5780436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362773" y="888592"/>
            <a:ext cx="3525864" cy="5752431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  <a:defRPr/>
            </a:pPr>
            <a:endParaRPr lang="ru-RU" sz="1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485967" y="888592"/>
            <a:ext cx="3494868" cy="5752431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96498" y="888592"/>
            <a:ext cx="32611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Результаты ЕГЭ</a:t>
            </a:r>
            <a:endParaRPr kumimoji="1" lang="ru-RU" altLang="en-US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57053" y="888592"/>
            <a:ext cx="3354093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Результаты олимпиад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1" lang="ru-RU" altLang="en-US" sz="1200" b="1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Всероссийская олимпиада школьников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1" lang="ru-RU" altLang="en-US" sz="10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defRPr/>
            </a:pPr>
            <a:r>
              <a:rPr lang="ru-RU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школьном этапе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приняли участие </a:t>
            </a:r>
            <a:r>
              <a:rPr lang="ru-RU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35833 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человека по 27 предметам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них стали победителями – </a:t>
            </a:r>
            <a:r>
              <a:rPr lang="ru-RU" sz="1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390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человек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призерами – </a:t>
            </a:r>
            <a:r>
              <a:rPr lang="ru-RU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1221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человек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муниципальном этапе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700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человек 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18 предметам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них стали победителями – </a:t>
            </a:r>
            <a:r>
              <a:rPr lang="ru-RU" sz="1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человек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призерами – </a:t>
            </a:r>
            <a:r>
              <a:rPr lang="ru-RU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111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человек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региональном этапе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44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человека 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16 предметам 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них стали  победителями – </a:t>
            </a:r>
            <a:r>
              <a:rPr lang="ru-RU" sz="1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человек, </a:t>
            </a:r>
            <a:endParaRPr lang="ru-RU" sz="1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defRPr/>
            </a:pP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призерами 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1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lang="ru-RU" sz="1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человек.</a:t>
            </a:r>
          </a:p>
          <a:p>
            <a:pPr algn="ctr">
              <a:spcAft>
                <a:spcPts val="0"/>
              </a:spcAft>
              <a:defRPr/>
            </a:pPr>
            <a:endParaRPr lang="ru-RU" sz="1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defRPr/>
            </a:pPr>
            <a:r>
              <a:rPr lang="ru-RU" sz="10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Московская олимпиада школьников</a:t>
            </a:r>
          </a:p>
          <a:p>
            <a:pPr algn="ctr">
              <a:spcAft>
                <a:spcPts val="0"/>
              </a:spcAft>
              <a:defRPr/>
            </a:pP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 заключительный этап было приглашено   </a:t>
            </a:r>
          </a:p>
          <a:p>
            <a:pPr algn="ctr">
              <a:defRPr/>
            </a:pPr>
            <a:r>
              <a:rPr lang="ru-RU" altLang="ru-RU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49  учащихся  по </a:t>
            </a:r>
          </a:p>
          <a:p>
            <a:pPr algn="ctr">
              <a:defRPr/>
            </a:pPr>
            <a:r>
              <a:rPr lang="ru-RU" altLang="ru-RU" sz="1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 предметам: </a:t>
            </a:r>
          </a:p>
          <a:p>
            <a:pPr algn="ctr">
              <a:defRPr/>
            </a:pPr>
            <a:r>
              <a:rPr lang="ru-RU" alt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ИЗО, астрономия, математика,  филология, физика, биология, экология, информатика</a:t>
            </a:r>
          </a:p>
          <a:p>
            <a:pPr algn="ctr">
              <a:defRPr/>
            </a:pPr>
            <a:r>
              <a:rPr lang="ru-RU" altLang="ru-RU" sz="1000" dirty="0">
                <a:latin typeface="Calibri" panose="020F0502020204030204" pitchFamily="34" charset="0"/>
                <a:ea typeface="Calibri" panose="020F0502020204030204" pitchFamily="34" charset="0"/>
              </a:rPr>
              <a:t>Из них стали </a:t>
            </a:r>
          </a:p>
          <a:p>
            <a:pPr algn="ctr">
              <a:defRPr/>
            </a:pPr>
            <a:r>
              <a:rPr lang="ru-RU" altLang="ru-RU" sz="1000" dirty="0">
                <a:latin typeface="Calibri" panose="020F0502020204030204" pitchFamily="34" charset="0"/>
                <a:ea typeface="Calibri" panose="020F0502020204030204" pitchFamily="34" charset="0"/>
              </a:rPr>
              <a:t>дипломантами </a:t>
            </a:r>
            <a:r>
              <a:rPr lang="ru-RU" altLang="ru-RU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–  2</a:t>
            </a:r>
            <a:r>
              <a:rPr lang="ru-RU" altLang="ru-RU" sz="1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altLang="ru-RU" sz="1000" dirty="0">
                <a:latin typeface="Calibri" panose="020F0502020204030204" pitchFamily="34" charset="0"/>
                <a:ea typeface="Calibri" panose="020F0502020204030204" pitchFamily="34" charset="0"/>
              </a:rPr>
              <a:t>человека, </a:t>
            </a:r>
            <a:endParaRPr lang="ru-RU" altLang="ru-RU" sz="1000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defRPr/>
            </a:pPr>
            <a:r>
              <a:rPr lang="ru-RU" altLang="ru-RU" sz="1000" dirty="0" smtClean="0">
                <a:latin typeface="Calibri" panose="020F0502020204030204" pitchFamily="34" charset="0"/>
                <a:ea typeface="Calibri" panose="020F0502020204030204" pitchFamily="34" charset="0"/>
              </a:rPr>
              <a:t>призерами </a:t>
            </a:r>
            <a:r>
              <a:rPr lang="ru-RU" altLang="ru-RU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–  23 </a:t>
            </a:r>
            <a:r>
              <a:rPr lang="ru-RU" altLang="ru-RU" sz="1000" dirty="0" smtClean="0">
                <a:latin typeface="Calibri" panose="020F0502020204030204" pitchFamily="34" charset="0"/>
                <a:ea typeface="Calibri" panose="020F0502020204030204" pitchFamily="34" charset="0"/>
              </a:rPr>
              <a:t>человека, </a:t>
            </a:r>
            <a:endParaRPr lang="ru-RU" altLang="ru-RU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defRPr/>
            </a:pPr>
            <a:r>
              <a:rPr lang="ru-RU" altLang="ru-RU" sz="1000" dirty="0">
                <a:latin typeface="Calibri" panose="020F0502020204030204" pitchFamily="34" charset="0"/>
                <a:ea typeface="Calibri" panose="020F0502020204030204" pitchFamily="34" charset="0"/>
              </a:rPr>
              <a:t>победителями </a:t>
            </a:r>
            <a:r>
              <a:rPr lang="ru-RU" altLang="ru-RU" sz="1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– 20 </a:t>
            </a:r>
            <a:r>
              <a:rPr lang="ru-RU" altLang="ru-RU" sz="1000" dirty="0" smtClean="0">
                <a:latin typeface="Calibri" panose="020F0502020204030204" pitchFamily="34" charset="0"/>
                <a:ea typeface="Calibri" panose="020F0502020204030204" pitchFamily="34" charset="0"/>
              </a:rPr>
              <a:t>человек</a:t>
            </a:r>
          </a:p>
          <a:p>
            <a:pPr algn="ctr">
              <a:defRPr/>
            </a:pPr>
            <a:endParaRPr kumimoji="1" lang="ru-RU" altLang="en-US" sz="1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Метапредметная </a:t>
            </a:r>
            <a:r>
              <a:rPr lang="ru-RU" altLang="ru-RU" sz="1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олимпиада  «Музеи. Парки. Усадьбы»</a:t>
            </a:r>
          </a:p>
          <a:p>
            <a:pPr algn="ctr"/>
            <a:endParaRPr lang="ru-RU" altLang="ru-RU" sz="1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Участников</a:t>
            </a:r>
            <a:r>
              <a:rPr lang="ru-RU" altLang="ru-RU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- 232</a:t>
            </a:r>
          </a:p>
          <a:p>
            <a:pPr algn="ctr"/>
            <a:r>
              <a:rPr lang="ru-RU" alt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Победителей – </a:t>
            </a:r>
            <a:r>
              <a:rPr lang="ru-RU" altLang="ru-RU" sz="1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199</a:t>
            </a:r>
          </a:p>
          <a:p>
            <a:pPr algn="ctr"/>
            <a:r>
              <a:rPr lang="ru-RU" alt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Призёров</a:t>
            </a:r>
            <a:r>
              <a:rPr lang="ru-RU" altLang="ru-RU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- 21</a:t>
            </a:r>
            <a:endParaRPr lang="ru-RU" sz="1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1" lang="ru-RU" altLang="en-US" sz="14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1" lang="ru-RU" altLang="en-US" sz="14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672592" y="860587"/>
            <a:ext cx="31216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Результаты ОГЭ</a:t>
            </a:r>
            <a:endParaRPr kumimoji="1" lang="ru-RU" altLang="en-US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Таблица 17">
            <a:extLst>
              <a:ext uri="{FF2B5EF4-FFF2-40B4-BE49-F238E27FC236}">
                <a16:creationId xmlns="" xmlns:a16="http://schemas.microsoft.com/office/drawing/2014/main" id="{0522E7A0-2A5A-E45D-C492-8B8A777064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097937"/>
              </p:ext>
            </p:extLst>
          </p:nvPr>
        </p:nvGraphicFramePr>
        <p:xfrm>
          <a:off x="396499" y="1193596"/>
          <a:ext cx="3291453" cy="35688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35953">
                  <a:extLst>
                    <a:ext uri="{9D8B030D-6E8A-4147-A177-3AD203B41FA5}">
                      <a16:colId xmlns="" xmlns:a16="http://schemas.microsoft.com/office/drawing/2014/main" val="997698607"/>
                    </a:ext>
                  </a:extLst>
                </a:gridCol>
                <a:gridCol w="651098">
                  <a:extLst>
                    <a:ext uri="{9D8B030D-6E8A-4147-A177-3AD203B41FA5}">
                      <a16:colId xmlns="" xmlns:a16="http://schemas.microsoft.com/office/drawing/2014/main" val="458131770"/>
                    </a:ext>
                  </a:extLst>
                </a:gridCol>
                <a:gridCol w="791386">
                  <a:extLst>
                    <a:ext uri="{9D8B030D-6E8A-4147-A177-3AD203B41FA5}">
                      <a16:colId xmlns="" xmlns:a16="http://schemas.microsoft.com/office/drawing/2014/main" val="2431099523"/>
                    </a:ext>
                  </a:extLst>
                </a:gridCol>
                <a:gridCol w="813016">
                  <a:extLst>
                    <a:ext uri="{9D8B030D-6E8A-4147-A177-3AD203B41FA5}">
                      <a16:colId xmlns="" xmlns:a16="http://schemas.microsoft.com/office/drawing/2014/main" val="3074134440"/>
                    </a:ext>
                  </a:extLst>
                </a:gridCol>
              </a:tblGrid>
              <a:tr h="28133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Предмет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Всего сдавали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Ниже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мин.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балла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Выше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мин.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</a:rPr>
                        <a:t>балла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59477081"/>
                  </a:ext>
                </a:extLst>
              </a:tr>
              <a:tr h="2597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(П)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6672533"/>
                  </a:ext>
                </a:extLst>
              </a:tr>
              <a:tr h="2876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175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175</a:t>
                      </a:r>
                      <a:endParaRPr lang="ru-RU" sz="10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70119689"/>
                  </a:ext>
                </a:extLst>
              </a:tr>
              <a:tr h="2857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Английский язык 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0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54477736"/>
                  </a:ext>
                </a:extLst>
              </a:tr>
              <a:tr h="2690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1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15383537"/>
                  </a:ext>
                </a:extLst>
              </a:tr>
              <a:tr h="2979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 и ИКТ</a:t>
                      </a:r>
                      <a:endParaRPr lang="ru-RU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72114230"/>
                  </a:ext>
                </a:extLst>
              </a:tr>
              <a:tr h="2465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3891667"/>
                  </a:ext>
                </a:extLst>
              </a:tr>
              <a:tr h="2671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64800331"/>
                  </a:ext>
                </a:extLst>
              </a:tr>
              <a:tr h="2671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13125925"/>
                  </a:ext>
                </a:extLst>
              </a:tr>
              <a:tr h="2465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8625730"/>
                  </a:ext>
                </a:extLst>
              </a:tr>
              <a:tr h="2568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1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41821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04854418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AC0AA4F-D3CB-D5D5-5D85-BF4B36484000}"/>
              </a:ext>
            </a:extLst>
          </p:cNvPr>
          <p:cNvSpPr txBox="1"/>
          <p:nvPr/>
        </p:nvSpPr>
        <p:spPr>
          <a:xfrm>
            <a:off x="686445" y="4871184"/>
            <a:ext cx="2681207" cy="164660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000" b="1" dirty="0"/>
              <a:t>Количество баллов за </a:t>
            </a:r>
          </a:p>
          <a:p>
            <a:pPr algn="ctr"/>
            <a:r>
              <a:rPr lang="ru-RU" sz="1000" b="1" dirty="0"/>
              <a:t>3 </a:t>
            </a:r>
            <a:r>
              <a:rPr lang="ru-RU" sz="1000" b="1" dirty="0" smtClean="0"/>
              <a:t>предмета</a:t>
            </a:r>
          </a:p>
          <a:p>
            <a:pPr algn="ctr"/>
            <a:r>
              <a:rPr lang="ru-RU" sz="1000" dirty="0" smtClean="0"/>
              <a:t>от 169 баллов до 189 баллов –  </a:t>
            </a:r>
            <a:r>
              <a:rPr lang="ru-RU" sz="1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</a:t>
            </a:r>
          </a:p>
          <a:p>
            <a:pPr algn="ctr"/>
            <a:r>
              <a:rPr lang="ru-RU" sz="1000" dirty="0" smtClean="0"/>
              <a:t> от 190 баллов до 219 баллов  –  </a:t>
            </a:r>
            <a:r>
              <a:rPr lang="ru-RU" sz="1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</a:t>
            </a:r>
          </a:p>
          <a:p>
            <a:pPr algn="ctr"/>
            <a:r>
              <a:rPr lang="ru-RU" sz="1000" dirty="0"/>
              <a:t>о</a:t>
            </a:r>
            <a:r>
              <a:rPr lang="ru-RU" sz="1000" dirty="0" smtClean="0"/>
              <a:t>т 220 баллов до 249 баллов –  </a:t>
            </a:r>
            <a:r>
              <a:rPr lang="ru-RU" sz="1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37</a:t>
            </a:r>
          </a:p>
          <a:p>
            <a:pPr algn="ctr"/>
            <a:r>
              <a:rPr lang="ru-RU" sz="1000" dirty="0"/>
              <a:t>о</a:t>
            </a:r>
            <a:r>
              <a:rPr lang="ru-RU" sz="1000" dirty="0" smtClean="0"/>
              <a:t>т 250 баллов до 279 баллов –  </a:t>
            </a:r>
            <a:r>
              <a:rPr lang="ru-RU" sz="1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</a:p>
          <a:p>
            <a:pPr algn="ctr"/>
            <a:r>
              <a:rPr lang="ru-RU" sz="1000" dirty="0"/>
              <a:t>о</a:t>
            </a:r>
            <a:r>
              <a:rPr lang="ru-RU" sz="1000" dirty="0" smtClean="0"/>
              <a:t>т 280 баллов и выше - </a:t>
            </a:r>
            <a:r>
              <a:rPr lang="ru-RU" sz="1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  <a:p>
            <a:pPr algn="ctr"/>
            <a:r>
              <a:rPr lang="ru-RU" sz="1000" b="1" dirty="0" smtClean="0">
                <a:solidFill>
                  <a:srgbClr val="FF0000"/>
                </a:solidFill>
              </a:rPr>
              <a:t>ИТОГО</a:t>
            </a:r>
            <a:r>
              <a:rPr lang="ru-RU" sz="1000" dirty="0" smtClean="0"/>
              <a:t>: 133 выпускника/</a:t>
            </a:r>
            <a:r>
              <a:rPr lang="ru-RU" sz="1000" b="1" dirty="0" smtClean="0">
                <a:solidFill>
                  <a:srgbClr val="FF0000"/>
                </a:solidFill>
              </a:rPr>
              <a:t>76% </a:t>
            </a:r>
            <a:r>
              <a:rPr lang="ru-RU" sz="1000" dirty="0" smtClean="0"/>
              <a:t>от общего числа сдававших ЕГЭ</a:t>
            </a:r>
          </a:p>
          <a:p>
            <a:pPr algn="ctr"/>
            <a:endParaRPr lang="ru-RU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435259"/>
              </p:ext>
            </p:extLst>
          </p:nvPr>
        </p:nvGraphicFramePr>
        <p:xfrm>
          <a:off x="8556354" y="1270894"/>
          <a:ext cx="3299848" cy="33339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60859"/>
                <a:gridCol w="854521"/>
                <a:gridCol w="693291"/>
                <a:gridCol w="591177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Предметы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сдававших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Получили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«2»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Сдали</a:t>
                      </a:r>
                      <a:endParaRPr lang="ru-RU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73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352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344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348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336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Английский язык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73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194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181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73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 и ИКТ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185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174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25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12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51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Литература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12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География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2AC0AA4F-D3CB-D5D5-5D85-BF4B36484000}"/>
              </a:ext>
            </a:extLst>
          </p:cNvPr>
          <p:cNvSpPr txBox="1"/>
          <p:nvPr/>
        </p:nvSpPr>
        <p:spPr>
          <a:xfrm>
            <a:off x="8978038" y="4962833"/>
            <a:ext cx="2681207" cy="133882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000" b="1" dirty="0"/>
              <a:t>Количество баллов за </a:t>
            </a:r>
          </a:p>
          <a:p>
            <a:pPr algn="ctr"/>
            <a:r>
              <a:rPr lang="ru-RU" sz="1000" b="1" dirty="0"/>
              <a:t>3 </a:t>
            </a:r>
            <a:r>
              <a:rPr lang="ru-RU" sz="1000" b="1" dirty="0" smtClean="0"/>
              <a:t>предмета</a:t>
            </a:r>
          </a:p>
          <a:p>
            <a:pPr algn="just"/>
            <a:r>
              <a:rPr lang="ru-RU" sz="1000" dirty="0" smtClean="0"/>
              <a:t>                             12 баллов  –  </a:t>
            </a:r>
            <a:r>
              <a:rPr lang="ru-RU" sz="1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37</a:t>
            </a:r>
          </a:p>
          <a:p>
            <a:pPr algn="ctr"/>
            <a:r>
              <a:rPr lang="ru-RU" sz="1000" dirty="0"/>
              <a:t>о</a:t>
            </a:r>
            <a:r>
              <a:rPr lang="ru-RU" sz="1000" dirty="0" smtClean="0"/>
              <a:t>т 12 баллов до 13 баллов –  </a:t>
            </a:r>
            <a:r>
              <a:rPr lang="ru-RU" sz="1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120</a:t>
            </a:r>
          </a:p>
          <a:p>
            <a:pPr algn="ctr"/>
            <a:r>
              <a:rPr lang="ru-RU" sz="1000" dirty="0" smtClean="0"/>
              <a:t>14 баллов –  </a:t>
            </a:r>
            <a:r>
              <a:rPr lang="ru-RU" sz="1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99</a:t>
            </a:r>
          </a:p>
          <a:p>
            <a:pPr algn="ctr"/>
            <a:r>
              <a:rPr lang="ru-RU" sz="1000" b="1" dirty="0" smtClean="0">
                <a:solidFill>
                  <a:srgbClr val="FF0000"/>
                </a:solidFill>
              </a:rPr>
              <a:t>ИТОГО</a:t>
            </a:r>
            <a:r>
              <a:rPr lang="ru-RU" sz="1000" dirty="0" smtClean="0"/>
              <a:t>: 256 выпускников/</a:t>
            </a:r>
            <a:r>
              <a:rPr lang="ru-RU" sz="1000" b="1" dirty="0" smtClean="0">
                <a:solidFill>
                  <a:srgbClr val="FF0000"/>
                </a:solidFill>
              </a:rPr>
              <a:t>71% </a:t>
            </a:r>
            <a:r>
              <a:rPr lang="ru-RU" sz="1000" dirty="0" smtClean="0"/>
              <a:t>от общего числа сдававших ОГЭ</a:t>
            </a:r>
          </a:p>
          <a:p>
            <a:pPr algn="ctr"/>
            <a:endParaRPr lang="ru-RU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076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729" y="0"/>
            <a:ext cx="11863952" cy="719756"/>
          </a:xfrm>
        </p:spPr>
        <p:txBody>
          <a:bodyPr>
            <a:normAutofit/>
          </a:bodyPr>
          <a:lstStyle/>
          <a:p>
            <a:r>
              <a:rPr lang="ru-RU" b="1" smtClean="0">
                <a:solidFill>
                  <a:srgbClr val="7030A0"/>
                </a:solidFill>
              </a:rPr>
              <a:t>                  </a:t>
            </a:r>
            <a:r>
              <a:rPr lang="ru-RU" sz="3600" b="1" smtClean="0">
                <a:solidFill>
                  <a:srgbClr val="FF0000"/>
                </a:solidFill>
                <a:latin typeface="+mn-lt"/>
              </a:rPr>
              <a:t>Образовательные 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результаты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7050" y="805911"/>
            <a:ext cx="3494868" cy="5835112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 dirty="0" smtClean="0">
              <a:solidFill>
                <a:srgbClr val="003374"/>
              </a:solidFill>
            </a:endParaRPr>
          </a:p>
          <a:p>
            <a:pPr algn="ctr"/>
            <a:endParaRPr lang="ru-RU" sz="1000" b="1" dirty="0" smtClean="0">
              <a:solidFill>
                <a:srgbClr val="003374"/>
              </a:solidFill>
            </a:endParaRPr>
          </a:p>
          <a:p>
            <a:pPr algn="ctr"/>
            <a:endParaRPr lang="ru-RU" sz="1000" b="1" dirty="0" smtClean="0">
              <a:solidFill>
                <a:srgbClr val="003374"/>
              </a:solidFill>
            </a:endParaRPr>
          </a:p>
          <a:p>
            <a:pPr algn="ctr"/>
            <a:endParaRPr lang="ru-RU" sz="1000" b="1" dirty="0" smtClean="0">
              <a:solidFill>
                <a:srgbClr val="003374"/>
              </a:solidFill>
            </a:endParaRPr>
          </a:p>
          <a:p>
            <a:pPr algn="ctr"/>
            <a:endParaRPr lang="ru-RU" sz="1000" b="1" dirty="0" smtClean="0">
              <a:solidFill>
                <a:srgbClr val="003374"/>
              </a:solidFill>
            </a:endParaRPr>
          </a:p>
          <a:p>
            <a:pPr algn="ctr"/>
            <a:endParaRPr lang="ru-RU" sz="1000" b="1" dirty="0" smtClean="0">
              <a:solidFill>
                <a:srgbClr val="003374"/>
              </a:solidFill>
            </a:endParaRPr>
          </a:p>
          <a:p>
            <a:pPr algn="ctr"/>
            <a:endParaRPr lang="ru-RU" sz="1000" b="1" dirty="0" smtClean="0">
              <a:solidFill>
                <a:srgbClr val="003374"/>
              </a:solidFill>
            </a:endParaRPr>
          </a:p>
          <a:p>
            <a:pPr algn="ctr"/>
            <a:endParaRPr lang="ru-RU" sz="1000" b="1" dirty="0" smtClean="0">
              <a:solidFill>
                <a:srgbClr val="003374"/>
              </a:solidFill>
            </a:endParaRPr>
          </a:p>
          <a:p>
            <a:pPr algn="ctr"/>
            <a:endParaRPr lang="ru-RU" sz="1000" b="1" dirty="0" smtClean="0">
              <a:solidFill>
                <a:srgbClr val="003374"/>
              </a:solidFill>
            </a:endParaRPr>
          </a:p>
          <a:p>
            <a:pPr algn="ctr"/>
            <a:endParaRPr lang="ru-RU" sz="1000" b="1" dirty="0" smtClean="0">
              <a:solidFill>
                <a:srgbClr val="003374"/>
              </a:solidFill>
            </a:endParaRPr>
          </a:p>
          <a:p>
            <a:pPr algn="ctr"/>
            <a:endParaRPr lang="ru-RU" sz="1000" b="1" dirty="0" smtClean="0">
              <a:solidFill>
                <a:srgbClr val="003374"/>
              </a:solidFill>
            </a:endParaRPr>
          </a:p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Московская предпрофессиональная олимпиада  по профилю</a:t>
            </a:r>
            <a:r>
              <a:rPr lang="ru-RU" sz="1000" b="1" dirty="0" smtClean="0">
                <a:solidFill>
                  <a:srgbClr val="0070C0"/>
                </a:solidFill>
              </a:rPr>
              <a:t> «Электронные системы» 2023-2024</a:t>
            </a:r>
          </a:p>
          <a:p>
            <a:pPr algn="ctr"/>
            <a:r>
              <a:rPr lang="ru-RU" sz="1000" b="1" dirty="0" smtClean="0">
                <a:solidFill>
                  <a:srgbClr val="FF0000"/>
                </a:solidFill>
              </a:rPr>
              <a:t>Победитель </a:t>
            </a:r>
            <a:endParaRPr lang="ru-RU" sz="10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62773" y="805911"/>
            <a:ext cx="3525864" cy="5835112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459492" y="805911"/>
            <a:ext cx="3494868" cy="5835112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96498" y="888592"/>
            <a:ext cx="32611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Профессиональные конкурсы</a:t>
            </a:r>
            <a:endParaRPr kumimoji="1" lang="ru-RU" altLang="en-US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57052" y="821498"/>
            <a:ext cx="323010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Творческие конкурсы</a:t>
            </a:r>
            <a:endParaRPr kumimoji="1" lang="ru-RU" altLang="en-US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672592" y="860587"/>
            <a:ext cx="31216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Спортивные соревнования</a:t>
            </a:r>
            <a:endParaRPr kumimoji="1" lang="ru-RU" altLang="en-US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959687"/>
              </p:ext>
            </p:extLst>
          </p:nvPr>
        </p:nvGraphicFramePr>
        <p:xfrm>
          <a:off x="4457052" y="1150202"/>
          <a:ext cx="3330846" cy="5387422"/>
        </p:xfrm>
        <a:graphic>
          <a:graphicData uri="http://schemas.openxmlformats.org/drawingml/2006/table">
            <a:tbl>
              <a:tblPr/>
              <a:tblGrid>
                <a:gridCol w="11378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8709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059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68072"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Коллектив</a:t>
                      </a:r>
                    </a:p>
                  </a:txBody>
                  <a:tcPr marL="48337" marR="483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</a:t>
                      </a:r>
                    </a:p>
                  </a:txBody>
                  <a:tcPr marL="48337" marR="483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kumimoji="0" lang="ru-RU" alt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37" marR="483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8434"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Театр-моды «Облик»</a:t>
                      </a:r>
                    </a:p>
                  </a:txBody>
                  <a:tcPr marL="48337" marR="483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Фестиваль петербургского движения «Юность планеты» в г. Казани</a:t>
                      </a: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37" marR="483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Лауреат 1, 2 и 3 </a:t>
                      </a: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степени </a:t>
                      </a: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37" marR="483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0391"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Театр моды «Облик»</a:t>
                      </a:r>
                    </a:p>
                  </a:txBody>
                  <a:tcPr marL="48337" marR="483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Многожанровый конкурс «Золотой ключик»</a:t>
                      </a: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37" marR="483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Лауреат 1 </a:t>
                      </a: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степени</a:t>
                      </a: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37" marR="483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28506"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Студия современной хореографии «Гармония»</a:t>
                      </a:r>
                    </a:p>
                  </a:txBody>
                  <a:tcPr marL="48337" marR="483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XXXIII 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Международный  конкурс-фестиваль музыкального сценического творчества «Славянские встречи»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8337" marR="483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Лауреат 1   </a:t>
                      </a: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степени</a:t>
                      </a: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37" marR="483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31565"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Хореографический ансамбль «Надежда»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37" marR="483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Международный конкурс-фестиваль хореографического искусства «Ярославская ярмарка»</a:t>
                      </a: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8337" marR="483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Лауреат 1  степени в 2-х </a:t>
                      </a: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номинациях +</a:t>
                      </a: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Гран-при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37" marR="483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852235"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Театральная студия «Поколение» </a:t>
                      </a: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37" marR="483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algn="just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Выступление в центрах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реабилитации, госпиталях для  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участников СВО. Демонстрация спектаклей на значимых городских площадках :Красная площадь, Музей Победы и др.</a:t>
                      </a:r>
                    </a:p>
                    <a:p>
                      <a:pPr algn="just"/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8337" marR="483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 latinLnBrk="1">
                        <a:lnSpc>
                          <a:spcPct val="110000"/>
                        </a:lnSpc>
                        <a:buClr>
                          <a:schemeClr val="tx1"/>
                        </a:buClr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 latinLnBrk="1">
                        <a:lnSpc>
                          <a:spcPct val="110000"/>
                        </a:lnSpc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latinLnBrk="1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Благодарственные письма в адрес школы и театральной студии</a:t>
                      </a: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37" marR="483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841379"/>
              </p:ext>
            </p:extLst>
          </p:nvPr>
        </p:nvGraphicFramePr>
        <p:xfrm>
          <a:off x="8555064" y="1192262"/>
          <a:ext cx="3293390" cy="45659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24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1096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211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Мероприятие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63" marR="489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Место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63" marR="489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5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ШСЛ мини –футбол юноши 2008-2009 г.р.  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63" marR="489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 место межрайонный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63" marR="489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0712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ШСЛ мини –футбол юноши 2008-2009 г.р.  </a:t>
                      </a: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ШСЛ волейбол юноши 9-11 классы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63" marR="489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 место межрайонный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 2 место межрайонный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63" marR="489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5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«КЭС- Баскет» среди юношей 9-11 классы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63" marR="489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 место межрайонный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63" marR="489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17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ШСЛ волейбол юноши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9-11 классы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«КЭС- Баскет» среди юношей 9-11 классы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63" marR="489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 место межрайонный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 место межрайонный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63" marR="489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1172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«Белая ладья» 4 классы</a:t>
                      </a: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«Чудо шашки» 4-5 классы 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63" marR="489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 место межрайонный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 место межрайонный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63" marR="489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5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«Веселые старты»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63" marR="489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 место межрайонный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63" marR="489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13187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«КЭС- Баскет» среди юношей 9-11 классы</a:t>
                      </a: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ШСЛ волейбол юноши 9-11 классы</a:t>
                      </a: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«Пешка и ферзь»</a:t>
                      </a: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Олимпиада ВОШ </a:t>
                      </a:r>
                    </a:p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63" marR="489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Два</a:t>
                      </a:r>
                      <a:r>
                        <a:rPr lang="ru-RU" sz="1000" baseline="0" dirty="0">
                          <a:effectLst/>
                        </a:rPr>
                        <a:t>  1-х</a:t>
                      </a:r>
                      <a:r>
                        <a:rPr lang="ru-RU" sz="1000" dirty="0">
                          <a:effectLst/>
                        </a:rPr>
                        <a:t> места межрайонный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Два</a:t>
                      </a:r>
                      <a:r>
                        <a:rPr lang="ru-RU" sz="1000" baseline="0" dirty="0">
                          <a:effectLst/>
                        </a:rPr>
                        <a:t> </a:t>
                      </a:r>
                      <a:r>
                        <a:rPr lang="ru-RU" sz="1000" dirty="0">
                          <a:effectLst/>
                        </a:rPr>
                        <a:t>2-х места межрайонный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</a:t>
                      </a:r>
                      <a:r>
                        <a:rPr lang="ru-RU" sz="1000" baseline="0" dirty="0">
                          <a:effectLst/>
                        </a:rPr>
                        <a:t> –е, </a:t>
                      </a:r>
                      <a:r>
                        <a:rPr lang="ru-RU" sz="1000" dirty="0">
                          <a:effectLst/>
                        </a:rPr>
                        <a:t>2- е место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1- победитель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 призер межрайонный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63" marR="4896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8555065" y="5846107"/>
            <a:ext cx="3293390" cy="651274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5764" y="5924834"/>
            <a:ext cx="2651990" cy="493819"/>
          </a:xfrm>
          <a:prstGeom prst="rect">
            <a:avLst/>
          </a:prstGeom>
        </p:spPr>
      </p:pic>
      <p:sp>
        <p:nvSpPr>
          <p:cNvPr id="21" name="Rectangle 538"/>
          <p:cNvSpPr>
            <a:spLocks noChangeArrowheads="1"/>
          </p:cNvSpPr>
          <p:nvPr/>
        </p:nvSpPr>
        <p:spPr bwMode="auto">
          <a:xfrm>
            <a:off x="396498" y="1258508"/>
            <a:ext cx="3261102" cy="721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latinLnBrk="0">
              <a:lnSpc>
                <a:spcPct val="100000"/>
              </a:lnSpc>
              <a:buClrTx/>
              <a:buFontTx/>
              <a:buNone/>
              <a:defRPr/>
            </a:pPr>
            <a:r>
              <a:rPr lang="ru-RU" altLang="ru-RU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Московский детский чемпионат </a:t>
            </a:r>
            <a:r>
              <a:rPr lang="ru-RU" altLang="ru-RU" sz="10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«Мастерята» </a:t>
            </a:r>
            <a:endParaRPr lang="ru-RU" altLang="en-US" sz="1000" b="1" dirty="0">
              <a:solidFill>
                <a:srgbClr val="0070C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latinLnBrk="0">
              <a:lnSpc>
                <a:spcPct val="100000"/>
              </a:lnSpc>
              <a:buClrTx/>
              <a:buFontTx/>
              <a:buNone/>
              <a:defRPr/>
            </a:pPr>
            <a:r>
              <a:rPr lang="en-US" altLang="en-US" sz="1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ru-RU" altLang="en-US" sz="1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место </a:t>
            </a:r>
          </a:p>
          <a:p>
            <a:pPr algn="ctr" latinLnBrk="0">
              <a:lnSpc>
                <a:spcPct val="100000"/>
              </a:lnSpc>
              <a:buClrTx/>
              <a:buFontTx/>
              <a:buNone/>
              <a:defRPr/>
            </a:pPr>
            <a:r>
              <a:rPr lang="ru-RU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 компетенции «Электроника»  1-2 класс </a:t>
            </a:r>
          </a:p>
        </p:txBody>
      </p:sp>
      <p:sp>
        <p:nvSpPr>
          <p:cNvPr id="22" name="Rectangle 538"/>
          <p:cNvSpPr>
            <a:spLocks noChangeArrowheads="1"/>
          </p:cNvSpPr>
          <p:nvPr/>
        </p:nvSpPr>
        <p:spPr bwMode="auto">
          <a:xfrm>
            <a:off x="396498" y="1887817"/>
            <a:ext cx="3261102" cy="813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latinLnBrk="0">
              <a:lnSpc>
                <a:spcPct val="100000"/>
              </a:lnSpc>
              <a:buClrTx/>
              <a:buFontTx/>
              <a:buNone/>
              <a:defRPr/>
            </a:pPr>
            <a:r>
              <a:rPr lang="ru-RU" sz="1000" dirty="0">
                <a:latin typeface="Calibri" panose="020F0502020204030204" pitchFamily="34" charset="0"/>
              </a:rPr>
              <a:t>Московский детский чемпионат </a:t>
            </a:r>
            <a:r>
              <a:rPr lang="ru-RU" sz="1000" b="1" dirty="0">
                <a:solidFill>
                  <a:srgbClr val="0070C0"/>
                </a:solidFill>
                <a:latin typeface="Calibri" panose="020F0502020204030204" pitchFamily="34" charset="0"/>
              </a:rPr>
              <a:t>«Мастерята» </a:t>
            </a:r>
          </a:p>
          <a:p>
            <a:pPr algn="ctr" latinLnBrk="0">
              <a:lnSpc>
                <a:spcPct val="100000"/>
              </a:lnSpc>
              <a:buClrTx/>
              <a:buFontTx/>
              <a:buNone/>
              <a:defRPr/>
            </a:pPr>
            <a:r>
              <a:rPr lang="en-US" altLang="en-US" sz="1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ru-RU" altLang="en-US" sz="1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место </a:t>
            </a:r>
            <a:r>
              <a:rPr lang="ru-RU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 компетенции «Электроника» </a:t>
            </a:r>
          </a:p>
          <a:p>
            <a:pPr algn="ctr" latinLnBrk="0">
              <a:lnSpc>
                <a:spcPct val="100000"/>
              </a:lnSpc>
              <a:buClrTx/>
              <a:buFontTx/>
              <a:buNone/>
              <a:defRPr/>
            </a:pPr>
            <a:r>
              <a:rPr lang="ru-RU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3-4 </a:t>
            </a:r>
            <a:r>
              <a:rPr lang="ru-RU" altLang="en-US" sz="10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класс</a:t>
            </a:r>
            <a:endParaRPr lang="ru-RU" altLang="en-US" sz="10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9A44522E-F043-9F83-6171-4C57E26E6205}"/>
              </a:ext>
            </a:extLst>
          </p:cNvPr>
          <p:cNvSpPr txBox="1"/>
          <p:nvPr/>
        </p:nvSpPr>
        <p:spPr>
          <a:xfrm>
            <a:off x="446422" y="2648963"/>
            <a:ext cx="3196121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Чемпионат профессионального мастерства </a:t>
            </a:r>
          </a:p>
          <a:p>
            <a:pPr algn="ctr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«Московские мастера»  2024</a:t>
            </a:r>
          </a:p>
          <a:p>
            <a:pPr algn="ctr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</a:t>
            </a:r>
            <a:r>
              <a:rPr lang="ru-RU" sz="1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</a:t>
            </a:r>
            <a:r>
              <a:rPr 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компетенции «Управление жизненным циклом</a:t>
            </a:r>
            <a:r>
              <a:rPr lang="ru-RU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 522"/>
          <p:cNvSpPr>
            <a:spLocks noChangeArrowheads="1"/>
          </p:cNvSpPr>
          <p:nvPr/>
        </p:nvSpPr>
        <p:spPr bwMode="auto">
          <a:xfrm>
            <a:off x="381939" y="3339713"/>
            <a:ext cx="3275661" cy="10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buClr>
                <a:prstClr val="black"/>
              </a:buClr>
              <a:buFont typeface="Arial" panose="020B0604020202020204" pitchFamily="34" charset="0"/>
              <a:buNone/>
              <a:defRPr/>
            </a:pPr>
            <a:r>
              <a:rPr lang="en-US" alt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alt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отборочный тур Московского чемпионата</a:t>
            </a:r>
            <a:r>
              <a:rPr lang="en-US" alt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alt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buClr>
                <a:prstClr val="black"/>
              </a:buClr>
              <a:buFont typeface="Arial" panose="020B0604020202020204" pitchFamily="34" charset="0"/>
              <a:buNone/>
              <a:defRPr/>
            </a:pPr>
            <a:r>
              <a:rPr lang="ru-RU" altLang="ru-RU" sz="1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«Абилимпикс-2024»</a:t>
            </a:r>
          </a:p>
          <a:p>
            <a:pPr algn="ctr" latinLnBrk="0">
              <a:lnSpc>
                <a:spcPct val="100000"/>
              </a:lnSpc>
              <a:buClrTx/>
              <a:buFontTx/>
              <a:buNone/>
              <a:defRPr/>
            </a:pPr>
            <a:r>
              <a:rPr lang="ru-RU" altLang="en-US" sz="1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altLang="en-US" sz="1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altLang="en-US" sz="1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место </a:t>
            </a:r>
            <a:r>
              <a:rPr lang="ru-RU" altLang="en-US" sz="1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компетенции «Сервис на воздушном транспорте</a:t>
            </a:r>
            <a:r>
              <a:rPr lang="ru-RU" altLang="en-US" sz="1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altLang="en-US" sz="1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 522"/>
          <p:cNvSpPr>
            <a:spLocks noChangeArrowheads="1"/>
          </p:cNvSpPr>
          <p:nvPr/>
        </p:nvSpPr>
        <p:spPr bwMode="auto">
          <a:xfrm>
            <a:off x="406653" y="4319658"/>
            <a:ext cx="3275661" cy="10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buClr>
                <a:prstClr val="black"/>
              </a:buClr>
              <a:buFont typeface="Arial" panose="020B0604020202020204" pitchFamily="34" charset="0"/>
              <a:buNone/>
              <a:defRPr/>
            </a:pPr>
            <a:endParaRPr lang="ru-RU" altLang="en-US" sz="1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 522"/>
          <p:cNvSpPr>
            <a:spLocks noChangeArrowheads="1"/>
          </p:cNvSpPr>
          <p:nvPr/>
        </p:nvSpPr>
        <p:spPr bwMode="auto">
          <a:xfrm>
            <a:off x="372628" y="4875521"/>
            <a:ext cx="3309686" cy="764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buClr>
                <a:prstClr val="black"/>
              </a:buClr>
              <a:buFont typeface="Arial" panose="020B0604020202020204" pitchFamily="34" charset="0"/>
              <a:buNone/>
              <a:defRPr/>
            </a:pPr>
            <a:endParaRPr lang="ru-RU" sz="1200" b="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buClr>
                <a:prstClr val="black"/>
              </a:buClr>
              <a:buFont typeface="Arial" panose="020B0604020202020204" pitchFamily="34" charset="0"/>
              <a:buNone/>
              <a:defRPr/>
            </a:pPr>
            <a:r>
              <a:rPr lang="ru-RU" sz="1000" dirty="0">
                <a:latin typeface="Calibri" panose="020F0502020204030204" pitchFamily="34" charset="0"/>
              </a:rPr>
              <a:t>Чемпионат профессионального мастерства </a:t>
            </a:r>
            <a:endParaRPr lang="ru-RU" sz="1000" dirty="0" smtClean="0">
              <a:latin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buClr>
                <a:prstClr val="black"/>
              </a:buClr>
              <a:buFont typeface="Arial" panose="020B0604020202020204" pitchFamily="34" charset="0"/>
              <a:buNone/>
              <a:defRPr/>
            </a:pPr>
            <a:r>
              <a:rPr lang="ru-RU" sz="1000" dirty="0" smtClean="0">
                <a:latin typeface="Calibri" panose="020F0502020204030204" pitchFamily="34" charset="0"/>
              </a:rPr>
              <a:t>города </a:t>
            </a:r>
            <a:r>
              <a:rPr lang="ru-RU" sz="1000" dirty="0">
                <a:latin typeface="Calibri" panose="020F0502020204030204" pitchFamily="34" charset="0"/>
              </a:rPr>
              <a:t>Москвы </a:t>
            </a:r>
            <a:r>
              <a:rPr lang="ru-RU" sz="1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«</a:t>
            </a:r>
            <a:r>
              <a:rPr lang="ru-RU" sz="1000" b="1" dirty="0">
                <a:solidFill>
                  <a:srgbClr val="0070C0"/>
                </a:solidFill>
                <a:latin typeface="Calibri" panose="020F0502020204030204" pitchFamily="34" charset="0"/>
              </a:rPr>
              <a:t>Московские мастера» 2024</a:t>
            </a:r>
          </a:p>
          <a:p>
            <a:pPr algn="just" latinLnBrk="0">
              <a:lnSpc>
                <a:spcPct val="100000"/>
              </a:lnSpc>
              <a:buClrTx/>
              <a:buFontTx/>
              <a:buNone/>
              <a:defRPr/>
            </a:pPr>
            <a:r>
              <a:rPr lang="ru-RU" altLang="en-US" sz="1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en-US" altLang="en-US" sz="1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II </a:t>
            </a:r>
            <a:r>
              <a:rPr lang="ru-RU" altLang="en-US" sz="1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место </a:t>
            </a:r>
            <a:r>
              <a:rPr lang="ru-RU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 компетенции «Электроника» </a:t>
            </a:r>
            <a:r>
              <a:rPr lang="ru-RU" altLang="en-US" sz="10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11-13 </a:t>
            </a:r>
            <a:r>
              <a:rPr lang="ru-RU" altLang="en-US" sz="10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лет</a:t>
            </a:r>
          </a:p>
          <a:p>
            <a:pPr algn="ctr">
              <a:lnSpc>
                <a:spcPct val="100000"/>
              </a:lnSpc>
              <a:buClr>
                <a:prstClr val="black"/>
              </a:buClr>
              <a:buFont typeface="Arial" panose="020B0604020202020204" pitchFamily="34" charset="0"/>
              <a:buNone/>
              <a:defRPr/>
            </a:pPr>
            <a:endParaRPr lang="ru-RU" altLang="en-US" sz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tangle 522"/>
          <p:cNvSpPr>
            <a:spLocks noChangeArrowheads="1"/>
          </p:cNvSpPr>
          <p:nvPr/>
        </p:nvSpPr>
        <p:spPr bwMode="auto">
          <a:xfrm>
            <a:off x="347914" y="5678151"/>
            <a:ext cx="3309686" cy="764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buClr>
                <a:prstClr val="black"/>
              </a:buClr>
              <a:buFont typeface="Arial" panose="020B0604020202020204" pitchFamily="34" charset="0"/>
              <a:buNone/>
              <a:defRPr/>
            </a:pPr>
            <a:endParaRPr lang="ru-RU" sz="1200" b="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buClr>
                <a:prstClr val="black"/>
              </a:buClr>
              <a:buFont typeface="Arial" panose="020B0604020202020204" pitchFamily="34" charset="0"/>
              <a:buNone/>
              <a:defRPr/>
            </a:pPr>
            <a:r>
              <a:rPr lang="ru-RU" sz="1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Школа реальных дел 2023/2024</a:t>
            </a:r>
          </a:p>
          <a:p>
            <a:pPr algn="ctr">
              <a:lnSpc>
                <a:spcPct val="100000"/>
              </a:lnSpc>
              <a:buClr>
                <a:prstClr val="black"/>
              </a:buClr>
              <a:buFont typeface="Arial" panose="020B0604020202020204" pitchFamily="34" charset="0"/>
              <a:buNone/>
              <a:defRPr/>
            </a:pPr>
            <a:r>
              <a:rPr lang="ru-RU" sz="1000" dirty="0">
                <a:latin typeface="Calibri" panose="020F0502020204030204" pitchFamily="34" charset="0"/>
              </a:rPr>
              <a:t>к</a:t>
            </a:r>
            <a:r>
              <a:rPr lang="ru-RU" sz="1000" dirty="0" smtClean="0">
                <a:latin typeface="Calibri" panose="020F0502020204030204" pitchFamily="34" charset="0"/>
              </a:rPr>
              <a:t>онкурс проектов и прикладных исследований</a:t>
            </a:r>
            <a:endParaRPr lang="ru-RU" sz="1000" dirty="0">
              <a:latin typeface="Calibri" panose="020F0502020204030204" pitchFamily="34" charset="0"/>
            </a:endParaRPr>
          </a:p>
          <a:p>
            <a:pPr algn="ctr" latinLnBrk="0">
              <a:lnSpc>
                <a:spcPct val="100000"/>
              </a:lnSpc>
              <a:buClrTx/>
              <a:buFontTx/>
              <a:buNone/>
              <a:defRPr/>
            </a:pPr>
            <a:r>
              <a:rPr lang="ru-RU" altLang="en-US" sz="1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en-US" altLang="en-US" sz="1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ru-RU" altLang="en-US" sz="1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место </a:t>
            </a:r>
            <a:r>
              <a:rPr lang="ru-RU" altLang="en-US" sz="1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– 3 класс, </a:t>
            </a:r>
            <a:r>
              <a:rPr lang="en-US" altLang="en-US" sz="1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ru-RU" altLang="en-US" sz="1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место </a:t>
            </a:r>
            <a:r>
              <a:rPr lang="ru-RU" alt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altLang="en-US" sz="1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ru-RU" alt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класс, </a:t>
            </a:r>
            <a:endParaRPr lang="ru-RU" altLang="en-US" sz="10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latinLnBrk="0">
              <a:lnSpc>
                <a:spcPct val="100000"/>
              </a:lnSpc>
              <a:buClrTx/>
              <a:buFontTx/>
              <a:buNone/>
              <a:defRPr/>
            </a:pPr>
            <a:r>
              <a:rPr lang="en-US" altLang="en-US" sz="1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ru-RU" altLang="en-US" sz="10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место </a:t>
            </a:r>
            <a:r>
              <a:rPr lang="ru-RU" altLang="en-US" sz="1000" dirty="0">
                <a:latin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altLang="en-US" sz="1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9 и 10 класс</a:t>
            </a:r>
            <a:endParaRPr lang="ru-RU" altLang="en-US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buClr>
                <a:prstClr val="black"/>
              </a:buClr>
              <a:buFont typeface="Arial" panose="020B0604020202020204" pitchFamily="34" charset="0"/>
              <a:buNone/>
              <a:defRPr/>
            </a:pPr>
            <a:endParaRPr lang="ru-RU" altLang="en-US" sz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85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729" y="0"/>
            <a:ext cx="11863952" cy="71975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                       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Образовательные результаты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7050" y="798250"/>
            <a:ext cx="3494868" cy="5835112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1000">
                <a:cs typeface="Times New Roman" panose="02020603050405020304" pitchFamily="18" charset="0"/>
              </a:rPr>
              <a:t>Максимально возможн</a:t>
            </a:r>
            <a:r>
              <a:rPr lang="ru-RU" altLang="ru-RU" sz="1000">
                <a:cs typeface="Times New Roman" panose="02020603050405020304" pitchFamily="18" charset="0"/>
              </a:rPr>
              <a:t>ая интеграция ресурсов</a:t>
            </a:r>
            <a:endParaRPr lang="ru-RU" sz="1000" b="1" dirty="0" smtClean="0">
              <a:solidFill>
                <a:srgbClr val="003374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70351" y="798250"/>
            <a:ext cx="3525864" cy="5835112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474648" y="798250"/>
            <a:ext cx="3494868" cy="5835112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96498" y="888592"/>
            <a:ext cx="32611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Конкурсы для предпрофессиональных классов</a:t>
            </a:r>
            <a:endParaRPr kumimoji="1" lang="ru-RU" altLang="en-US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57052" y="821498"/>
            <a:ext cx="32301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Развитие исследовательских умений и навыков</a:t>
            </a:r>
            <a:endParaRPr kumimoji="1" lang="ru-RU" altLang="en-US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672592" y="860587"/>
            <a:ext cx="31216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Конкурсы профессионального мастерства для учителей</a:t>
            </a:r>
            <a:endParaRPr kumimoji="1" lang="ru-RU" altLang="en-US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538"/>
          <p:cNvSpPr>
            <a:spLocks noChangeArrowheads="1"/>
          </p:cNvSpPr>
          <p:nvPr/>
        </p:nvSpPr>
        <p:spPr bwMode="auto">
          <a:xfrm>
            <a:off x="396498" y="1258508"/>
            <a:ext cx="3261102" cy="721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latinLnBrk="0">
              <a:lnSpc>
                <a:spcPct val="100000"/>
              </a:lnSpc>
              <a:buClrTx/>
              <a:buFontTx/>
              <a:buNone/>
              <a:defRPr/>
            </a:pPr>
            <a:endParaRPr lang="ru-RU" altLang="en-US" sz="10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Rectangle 538"/>
          <p:cNvSpPr>
            <a:spLocks noChangeArrowheads="1"/>
          </p:cNvSpPr>
          <p:nvPr/>
        </p:nvSpPr>
        <p:spPr bwMode="auto">
          <a:xfrm>
            <a:off x="396498" y="1887817"/>
            <a:ext cx="3261102" cy="813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latinLnBrk="0">
              <a:lnSpc>
                <a:spcPct val="100000"/>
              </a:lnSpc>
              <a:buClrTx/>
              <a:buFontTx/>
              <a:buNone/>
              <a:defRPr/>
            </a:pPr>
            <a:endParaRPr lang="ru-RU" altLang="en-US" sz="10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 522"/>
          <p:cNvSpPr>
            <a:spLocks noChangeArrowheads="1"/>
          </p:cNvSpPr>
          <p:nvPr/>
        </p:nvSpPr>
        <p:spPr bwMode="auto">
          <a:xfrm>
            <a:off x="381939" y="3339713"/>
            <a:ext cx="3275661" cy="10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buClr>
                <a:prstClr val="black"/>
              </a:buClr>
              <a:buFont typeface="Arial" panose="020B0604020202020204" pitchFamily="34" charset="0"/>
              <a:buNone/>
              <a:defRPr/>
            </a:pPr>
            <a:endParaRPr lang="ru-RU" altLang="en-US" sz="1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 522"/>
          <p:cNvSpPr>
            <a:spLocks noChangeArrowheads="1"/>
          </p:cNvSpPr>
          <p:nvPr/>
        </p:nvSpPr>
        <p:spPr bwMode="auto">
          <a:xfrm>
            <a:off x="406653" y="4319658"/>
            <a:ext cx="3275661" cy="10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buClr>
                <a:prstClr val="black"/>
              </a:buClr>
              <a:buFont typeface="Arial" panose="020B0604020202020204" pitchFamily="34" charset="0"/>
              <a:buNone/>
              <a:defRPr/>
            </a:pPr>
            <a:endParaRPr lang="ru-RU" altLang="en-US" sz="1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 522"/>
          <p:cNvSpPr>
            <a:spLocks noChangeArrowheads="1"/>
          </p:cNvSpPr>
          <p:nvPr/>
        </p:nvSpPr>
        <p:spPr bwMode="auto">
          <a:xfrm>
            <a:off x="372628" y="4875521"/>
            <a:ext cx="3309686" cy="764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buClr>
                <a:prstClr val="black"/>
              </a:buClr>
              <a:buFont typeface="Arial" panose="020B0604020202020204" pitchFamily="34" charset="0"/>
              <a:buNone/>
              <a:defRPr/>
            </a:pPr>
            <a:endParaRPr lang="ru-RU" sz="1200" b="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buClr>
                <a:prstClr val="black"/>
              </a:buClr>
              <a:buFont typeface="Arial" panose="020B0604020202020204" pitchFamily="34" charset="0"/>
              <a:buNone/>
              <a:defRPr/>
            </a:pPr>
            <a:endParaRPr lang="ru-RU" altLang="en-US" sz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tangle 522"/>
          <p:cNvSpPr>
            <a:spLocks noChangeArrowheads="1"/>
          </p:cNvSpPr>
          <p:nvPr/>
        </p:nvSpPr>
        <p:spPr bwMode="auto">
          <a:xfrm>
            <a:off x="633342" y="1570194"/>
            <a:ext cx="2722041" cy="764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buClr>
                <a:prstClr val="black"/>
              </a:buClr>
              <a:buFont typeface="Arial" panose="020B0604020202020204" pitchFamily="34" charset="0"/>
              <a:buNone/>
              <a:defRPr/>
            </a:pPr>
            <a:endParaRPr lang="ru-RU" sz="1200" b="1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buClr>
                <a:prstClr val="black"/>
              </a:buClr>
              <a:buFont typeface="Arial" panose="020B0604020202020204" pitchFamily="34" charset="0"/>
              <a:buNone/>
              <a:defRPr/>
            </a:pPr>
            <a:endParaRPr lang="ru-RU" altLang="en-US" sz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" name="Таблица 23">
            <a:extLst>
              <a:ext uri="{FF2B5EF4-FFF2-40B4-BE49-F238E27FC236}">
                <a16:creationId xmlns="" xmlns:a16="http://schemas.microsoft.com/office/drawing/2014/main" id="{DB9C1798-8B4D-D099-640B-C4AC3C507B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32988"/>
              </p:ext>
            </p:extLst>
          </p:nvPr>
        </p:nvGraphicFramePr>
        <p:xfrm>
          <a:off x="381939" y="1359974"/>
          <a:ext cx="3317387" cy="2370124"/>
        </p:xfrm>
        <a:graphic>
          <a:graphicData uri="http://schemas.openxmlformats.org/drawingml/2006/table">
            <a:tbl>
              <a:tblPr firstRow="1" firstCol="1" bandRow="1"/>
              <a:tblGrid>
                <a:gridCol w="1400366">
                  <a:extLst>
                    <a:ext uri="{9D8B030D-6E8A-4147-A177-3AD203B41FA5}">
                      <a16:colId xmlns="" xmlns:a16="http://schemas.microsoft.com/office/drawing/2014/main" val="2006820680"/>
                    </a:ext>
                  </a:extLst>
                </a:gridCol>
                <a:gridCol w="728420">
                  <a:extLst>
                    <a:ext uri="{9D8B030D-6E8A-4147-A177-3AD203B41FA5}">
                      <a16:colId xmlns="" xmlns:a16="http://schemas.microsoft.com/office/drawing/2014/main" val="98704659"/>
                    </a:ext>
                  </a:extLst>
                </a:gridCol>
                <a:gridCol w="550190">
                  <a:extLst>
                    <a:ext uri="{9D8B030D-6E8A-4147-A177-3AD203B41FA5}">
                      <a16:colId xmlns="" xmlns:a16="http://schemas.microsoft.com/office/drawing/2014/main" val="2952223951"/>
                    </a:ext>
                  </a:extLst>
                </a:gridCol>
                <a:gridCol w="638411">
                  <a:extLst>
                    <a:ext uri="{9D8B030D-6E8A-4147-A177-3AD203B41FA5}">
                      <a16:colId xmlns="" xmlns:a16="http://schemas.microsoft.com/office/drawing/2014/main" val="2255705696"/>
                    </a:ext>
                  </a:extLst>
                </a:gridCol>
              </a:tblGrid>
              <a:tr h="576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Городские 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мероприятия</a:t>
                      </a:r>
                    </a:p>
                  </a:txBody>
                  <a:tcPr marL="58925" marR="589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Победитель (</a:t>
                      </a: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100-120 баллов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58925" marR="58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Призер </a:t>
                      </a: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80-99 баллов)</a:t>
                      </a:r>
                    </a:p>
                  </a:txBody>
                  <a:tcPr marL="58925" marR="58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25" marR="58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53589222"/>
                  </a:ext>
                </a:extLst>
              </a:tr>
              <a:tr h="5944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Московский конкурс межпредметных навыков и знаний «Интеллектуальный мегаполис. Потенциал». </a:t>
                      </a:r>
                      <a:r>
                        <a:rPr lang="ru-RU" sz="10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Медицинский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0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25" marR="58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925" marR="58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925" marR="58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58925" marR="58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52279659"/>
                  </a:ext>
                </a:extLst>
              </a:tr>
              <a:tr h="7639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Московский конкурс межпредметных навыков и знаний «Интеллектуальный мегаполис. Потенциал». </a:t>
                      </a:r>
                      <a:r>
                        <a:rPr lang="ru-RU" sz="1000" b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Инженерный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000" b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25" marR="58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8925" marR="58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58925" marR="58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58925" marR="589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31567015"/>
                  </a:ext>
                </a:extLst>
              </a:tr>
            </a:tbl>
          </a:graphicData>
        </a:graphic>
      </p:graphicFrame>
      <p:graphicFrame>
        <p:nvGraphicFramePr>
          <p:cNvPr id="25" name="Таблица 24">
            <a:extLst>
              <a:ext uri="{FF2B5EF4-FFF2-40B4-BE49-F238E27FC236}">
                <a16:creationId xmlns="" xmlns:a16="http://schemas.microsoft.com/office/drawing/2014/main" id="{7DF7070E-A495-DE15-34AB-5C78F5EE6D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323580"/>
              </p:ext>
            </p:extLst>
          </p:nvPr>
        </p:nvGraphicFramePr>
        <p:xfrm>
          <a:off x="381939" y="3842057"/>
          <a:ext cx="3317388" cy="1549903"/>
        </p:xfrm>
        <a:graphic>
          <a:graphicData uri="http://schemas.openxmlformats.org/drawingml/2006/table">
            <a:tbl>
              <a:tblPr firstRow="1" firstCol="1" bandRow="1"/>
              <a:tblGrid>
                <a:gridCol w="1431363">
                  <a:extLst>
                    <a:ext uri="{9D8B030D-6E8A-4147-A177-3AD203B41FA5}">
                      <a16:colId xmlns="" xmlns:a16="http://schemas.microsoft.com/office/drawing/2014/main" val="4269834792"/>
                    </a:ext>
                  </a:extLst>
                </a:gridCol>
                <a:gridCol w="720671">
                  <a:extLst>
                    <a:ext uri="{9D8B030D-6E8A-4147-A177-3AD203B41FA5}">
                      <a16:colId xmlns="" xmlns:a16="http://schemas.microsoft.com/office/drawing/2014/main" val="369782283"/>
                    </a:ext>
                  </a:extLst>
                </a:gridCol>
                <a:gridCol w="503695">
                  <a:extLst>
                    <a:ext uri="{9D8B030D-6E8A-4147-A177-3AD203B41FA5}">
                      <a16:colId xmlns="" xmlns:a16="http://schemas.microsoft.com/office/drawing/2014/main" val="1665865126"/>
                    </a:ext>
                  </a:extLst>
                </a:gridCol>
                <a:gridCol w="661659">
                  <a:extLst>
                    <a:ext uri="{9D8B030D-6E8A-4147-A177-3AD203B41FA5}">
                      <a16:colId xmlns="" xmlns:a16="http://schemas.microsoft.com/office/drawing/2014/main" val="3268328540"/>
                    </a:ext>
                  </a:extLst>
                </a:gridCol>
              </a:tblGrid>
              <a:tr h="3889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Предпрофессиональные</a:t>
                      </a:r>
                      <a:r>
                        <a:rPr lang="ru-RU" sz="900" b="1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конференции </a:t>
                      </a:r>
                      <a:r>
                        <a:rPr lang="ru-RU" sz="9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016" marR="58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Победитель </a:t>
                      </a:r>
                    </a:p>
                  </a:txBody>
                  <a:tcPr marL="58016" marR="58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Призер </a:t>
                      </a:r>
                      <a:endParaRPr lang="ru-RU" sz="9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16" marR="58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Участники </a:t>
                      </a:r>
                      <a:r>
                        <a:rPr lang="ru-RU" sz="9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з/э</a:t>
                      </a:r>
                      <a:endParaRPr lang="ru-RU" sz="9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16" marR="58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95876862"/>
                  </a:ext>
                </a:extLst>
              </a:tr>
              <a:tr h="38138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Научно-практическая конференция 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«Старт в медицину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16" marR="58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1 </a:t>
                      </a:r>
                    </a:p>
                  </a:txBody>
                  <a:tcPr marL="58016" marR="58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ru-RU" sz="10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8016" marR="58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58016" marR="58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45621951"/>
                  </a:ext>
                </a:extLst>
              </a:tr>
              <a:tr h="56656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Научно-практическая конференция 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«Инженеры будущего»</a:t>
                      </a:r>
                    </a:p>
                  </a:txBody>
                  <a:tcPr marL="58016" marR="58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58016" marR="58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58016" marR="58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58016" marR="58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813954578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06653" y="5500775"/>
            <a:ext cx="3292673" cy="914400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04716" y="5712802"/>
            <a:ext cx="323010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000" b="1" dirty="0" smtClean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Московская предпрофессиональная олимпиада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Победитель</a:t>
            </a:r>
            <a:r>
              <a:rPr kumimoji="1" lang="ru-RU" altLang="en-US" sz="1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kumimoji="1" lang="ru-RU" altLang="en-US" sz="1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ru-RU" altLang="en-US" sz="10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Призёр</a:t>
            </a:r>
            <a:r>
              <a:rPr kumimoji="1" lang="ru-RU" altLang="en-US" sz="10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kumimoji="1" lang="ru-RU" altLang="en-US" sz="1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kumimoji="1" lang="ru-RU" altLang="en-US" sz="1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 538"/>
          <p:cNvSpPr>
            <a:spLocks noChangeArrowheads="1"/>
          </p:cNvSpPr>
          <p:nvPr/>
        </p:nvSpPr>
        <p:spPr bwMode="auto">
          <a:xfrm>
            <a:off x="4415971" y="1359973"/>
            <a:ext cx="3403966" cy="519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latinLnBrk="0">
              <a:lnSpc>
                <a:spcPct val="100000"/>
              </a:lnSpc>
              <a:buClrTx/>
              <a:buFontTx/>
              <a:buNone/>
              <a:defRPr/>
            </a:pPr>
            <a:endParaRPr lang="ru-RU" sz="11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ctr" latinLnBrk="0">
              <a:lnSpc>
                <a:spcPct val="100000"/>
              </a:lnSpc>
              <a:buClrTx/>
              <a:buFontTx/>
              <a:buNone/>
              <a:defRPr/>
            </a:pPr>
            <a:r>
              <a:rPr lang="ru-RU" sz="1000" b="1" dirty="0">
                <a:solidFill>
                  <a:srgbClr val="0070C0"/>
                </a:solidFill>
                <a:latin typeface="+mn-lt"/>
              </a:rPr>
              <a:t>IV Всемирный изобретательский Форум</a:t>
            </a:r>
          </a:p>
          <a:p>
            <a:pPr algn="ctr" latinLnBrk="0">
              <a:lnSpc>
                <a:spcPct val="100000"/>
              </a:lnSpc>
              <a:buClrTx/>
              <a:buFontTx/>
              <a:buNone/>
              <a:defRPr/>
            </a:pPr>
            <a:r>
              <a:rPr lang="ru-RU" sz="1000" b="1" dirty="0">
                <a:solidFill>
                  <a:srgbClr val="FF0000"/>
                </a:solidFill>
                <a:latin typeface="+mn-lt"/>
              </a:rPr>
              <a:t>Серебряные медали международного жюри вручены</a:t>
            </a:r>
          </a:p>
          <a:p>
            <a:pPr algn="ctr" latinLnBrk="0">
              <a:lnSpc>
                <a:spcPct val="100000"/>
              </a:lnSpc>
              <a:buClrTx/>
              <a:buFontTx/>
              <a:buNone/>
              <a:defRPr/>
            </a:pPr>
            <a:r>
              <a:rPr lang="ru-RU" sz="1000" dirty="0">
                <a:latin typeface="+mn-lt"/>
              </a:rPr>
              <a:t>ученице 3 класса «О» и ученице 6 класса «А»</a:t>
            </a:r>
          </a:p>
          <a:p>
            <a:pPr algn="ctr" latinLnBrk="0">
              <a:lnSpc>
                <a:spcPct val="100000"/>
              </a:lnSpc>
              <a:buClrTx/>
              <a:buFontTx/>
              <a:buNone/>
              <a:defRPr/>
            </a:pPr>
            <a:endParaRPr lang="ru-RU" sz="1100" dirty="0"/>
          </a:p>
          <a:p>
            <a:pPr algn="ctr" latinLnBrk="0">
              <a:lnSpc>
                <a:spcPct val="100000"/>
              </a:lnSpc>
              <a:buClrTx/>
              <a:buFontTx/>
              <a:buNone/>
              <a:defRPr/>
            </a:pPr>
            <a:endParaRPr lang="ru-RU" altLang="en-US" sz="1100" i="1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487440" y="1791380"/>
            <a:ext cx="3300680" cy="1000274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ea typeface="Times New Roman" panose="02020603050405020304" pitchFamily="18" charset="0"/>
              </a:rPr>
              <a:t>XVIII </a:t>
            </a:r>
            <a:r>
              <a:rPr lang="ru-RU" sz="1000" dirty="0" smtClean="0">
                <a:ea typeface="Times New Roman" panose="02020603050405020304" pitchFamily="18" charset="0"/>
              </a:rPr>
              <a:t>Городской ежегодный конкурс </a:t>
            </a:r>
            <a:r>
              <a:rPr lang="ru-RU" sz="1000" dirty="0">
                <a:ea typeface="Times New Roman" panose="02020603050405020304" pitchFamily="18" charset="0"/>
              </a:rPr>
              <a:t>исследовательских работ</a:t>
            </a:r>
            <a:r>
              <a:rPr lang="ru-RU" sz="1000" b="1" dirty="0">
                <a:solidFill>
                  <a:srgbClr val="0070C0"/>
                </a:solidFill>
                <a:ea typeface="Times New Roman" panose="02020603050405020304" pitchFamily="18" charset="0"/>
              </a:rPr>
              <a:t> «Мы и биосфера» </a:t>
            </a:r>
            <a:r>
              <a:rPr lang="ru-RU" sz="900" dirty="0">
                <a:ea typeface="Times New Roman" panose="02020603050405020304" pitchFamily="18" charset="0"/>
              </a:rPr>
              <a:t>(в рамках Городской конкурсной программы «Новые вершины») </a:t>
            </a:r>
            <a:endParaRPr lang="ru-RU" sz="900" dirty="0" smtClean="0">
              <a:ea typeface="Times New Roman" panose="02020603050405020304" pitchFamily="18" charset="0"/>
            </a:endParaRPr>
          </a:p>
          <a:p>
            <a:pPr algn="ctr"/>
            <a:r>
              <a:rPr lang="ru-RU" sz="1000" dirty="0" smtClean="0"/>
              <a:t>Секция </a:t>
            </a:r>
            <a:r>
              <a:rPr lang="ru-RU" sz="1000" dirty="0"/>
              <a:t>«Ботаника»: </a:t>
            </a:r>
            <a:r>
              <a:rPr lang="en-US" sz="1000" b="1" dirty="0">
                <a:solidFill>
                  <a:srgbClr val="FF0000"/>
                </a:solidFill>
              </a:rPr>
              <a:t>I </a:t>
            </a:r>
            <a:r>
              <a:rPr lang="ru-RU" sz="1000" b="1" dirty="0" smtClean="0">
                <a:solidFill>
                  <a:srgbClr val="FF0000"/>
                </a:solidFill>
              </a:rPr>
              <a:t>место, </a:t>
            </a:r>
            <a:r>
              <a:rPr lang="en-US" sz="1000" b="1" dirty="0" smtClean="0">
                <a:solidFill>
                  <a:srgbClr val="FF0000"/>
                </a:solidFill>
              </a:rPr>
              <a:t>III</a:t>
            </a:r>
            <a:r>
              <a:rPr lang="ru-RU" sz="1000" b="1" dirty="0" smtClean="0">
                <a:solidFill>
                  <a:srgbClr val="FF0000"/>
                </a:solidFill>
              </a:rPr>
              <a:t> </a:t>
            </a:r>
            <a:r>
              <a:rPr lang="ru-RU" sz="1000" b="1" dirty="0">
                <a:solidFill>
                  <a:srgbClr val="FF0000"/>
                </a:solidFill>
              </a:rPr>
              <a:t>место </a:t>
            </a:r>
            <a:r>
              <a:rPr lang="ru-RU" sz="1000" dirty="0"/>
              <a:t> </a:t>
            </a:r>
            <a:endParaRPr lang="ru-RU" sz="1000" dirty="0" smtClean="0"/>
          </a:p>
          <a:p>
            <a:pPr algn="ctr"/>
            <a:r>
              <a:rPr lang="ru-RU" sz="1000" dirty="0" smtClean="0"/>
              <a:t>Секция </a:t>
            </a:r>
            <a:r>
              <a:rPr lang="ru-RU" sz="1000" dirty="0"/>
              <a:t>«Биоэкология»: </a:t>
            </a:r>
            <a:r>
              <a:rPr lang="en-US" sz="1000" b="1" dirty="0">
                <a:solidFill>
                  <a:srgbClr val="FF0000"/>
                </a:solidFill>
              </a:rPr>
              <a:t>I </a:t>
            </a:r>
            <a:r>
              <a:rPr lang="ru-RU" sz="1000" b="1" dirty="0" smtClean="0">
                <a:solidFill>
                  <a:srgbClr val="FF0000"/>
                </a:solidFill>
              </a:rPr>
              <a:t>место, </a:t>
            </a:r>
            <a:r>
              <a:rPr lang="en-US" sz="1000" b="1" dirty="0" smtClean="0">
                <a:solidFill>
                  <a:srgbClr val="FF0000"/>
                </a:solidFill>
              </a:rPr>
              <a:t>II</a:t>
            </a:r>
            <a:r>
              <a:rPr lang="ru-RU" sz="1000" b="1" dirty="0" smtClean="0">
                <a:solidFill>
                  <a:srgbClr val="FF0000"/>
                </a:solidFill>
              </a:rPr>
              <a:t> место </a:t>
            </a:r>
          </a:p>
          <a:p>
            <a:pPr algn="ctr"/>
            <a:r>
              <a:rPr lang="ru-RU" sz="1000" dirty="0" smtClean="0"/>
              <a:t>Секция </a:t>
            </a:r>
            <a:r>
              <a:rPr lang="ru-RU" sz="1000" dirty="0"/>
              <a:t>«Химия и физика»: </a:t>
            </a:r>
            <a:r>
              <a:rPr lang="en-US" sz="1000" dirty="0"/>
              <a:t> </a:t>
            </a:r>
            <a:r>
              <a:rPr lang="en-US" sz="1000" b="1" dirty="0">
                <a:solidFill>
                  <a:srgbClr val="FF0000"/>
                </a:solidFill>
              </a:rPr>
              <a:t>III </a:t>
            </a:r>
            <a:r>
              <a:rPr lang="ru-RU" sz="1000" b="1" dirty="0">
                <a:solidFill>
                  <a:srgbClr val="FF0000"/>
                </a:solidFill>
              </a:rPr>
              <a:t> место </a:t>
            </a:r>
            <a:endParaRPr lang="ru-RU" sz="1000" dirty="0"/>
          </a:p>
        </p:txBody>
      </p:sp>
      <p:sp>
        <p:nvSpPr>
          <p:cNvPr id="36" name="Rectangle 522"/>
          <p:cNvSpPr>
            <a:spLocks noChangeArrowheads="1"/>
          </p:cNvSpPr>
          <p:nvPr/>
        </p:nvSpPr>
        <p:spPr bwMode="auto">
          <a:xfrm>
            <a:off x="4556504" y="2580015"/>
            <a:ext cx="3138403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ru-RU" sz="1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Всероссийский конкурс исследовательских работ и творческих проектов дошкольников и </a:t>
            </a:r>
            <a:endParaRPr lang="ru-RU" sz="10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1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младших </a:t>
            </a:r>
            <a:r>
              <a:rPr lang="ru-RU" sz="1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школьников</a:t>
            </a:r>
            <a:r>
              <a:rPr lang="ru-RU" sz="1000" b="1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b="1" dirty="0" smtClean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1000" b="1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Я – исследователь» </a:t>
            </a:r>
            <a:r>
              <a:rPr lang="ru-RU" sz="1000" b="1" dirty="0">
                <a:solidFill>
                  <a:srgbClr val="003374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buNone/>
            </a:pPr>
            <a:r>
              <a:rPr lang="ru-RU" sz="1000" b="1" dirty="0" smtClean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Победитель</a:t>
            </a:r>
            <a:endParaRPr lang="ru-RU" sz="1000" i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83210448-22D7-F69F-2AC0-EFD26AA0B3D7}"/>
              </a:ext>
            </a:extLst>
          </p:cNvPr>
          <p:cNvSpPr txBox="1"/>
          <p:nvPr/>
        </p:nvSpPr>
        <p:spPr>
          <a:xfrm>
            <a:off x="4456295" y="3577530"/>
            <a:ext cx="3338820" cy="101566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ea typeface="Times New Roman" panose="02020603050405020304" pitchFamily="18" charset="0"/>
              </a:rPr>
              <a:t>XVIII Городского ежегодного конкурса исследовательских работ </a:t>
            </a:r>
            <a:r>
              <a:rPr lang="ru-RU" sz="1000" b="1" dirty="0">
                <a:solidFill>
                  <a:srgbClr val="0070C0"/>
                </a:solidFill>
                <a:ea typeface="Times New Roman" panose="02020603050405020304" pitchFamily="18" charset="0"/>
              </a:rPr>
              <a:t>«Мы и биосфера» </a:t>
            </a:r>
            <a:r>
              <a:rPr lang="ru-RU" sz="1000" dirty="0">
                <a:ea typeface="Times New Roman" panose="02020603050405020304" pitchFamily="18" charset="0"/>
              </a:rPr>
              <a:t>(в рамках Городской конкурсной программы «Новые вершины</a:t>
            </a:r>
            <a:r>
              <a:rPr lang="ru-RU" sz="1000" dirty="0" smtClean="0">
                <a:ea typeface="Times New Roman" panose="02020603050405020304" pitchFamily="18" charset="0"/>
              </a:rPr>
              <a:t>»)</a:t>
            </a:r>
            <a:endParaRPr lang="ru-RU" sz="1000" b="1" dirty="0">
              <a:solidFill>
                <a:srgbClr val="003374"/>
              </a:solidFill>
              <a:ea typeface="Times New Roman" panose="02020603050405020304" pitchFamily="18" charset="0"/>
            </a:endParaRPr>
          </a:p>
          <a:p>
            <a:pPr algn="ctr"/>
            <a:r>
              <a:rPr lang="ru-RU" sz="1000" dirty="0"/>
              <a:t>Секция «Медицина»: </a:t>
            </a:r>
            <a:r>
              <a:rPr lang="en-US" sz="1000" b="1" dirty="0">
                <a:solidFill>
                  <a:srgbClr val="FF0000"/>
                </a:solidFill>
              </a:rPr>
              <a:t>III </a:t>
            </a:r>
            <a:r>
              <a:rPr lang="ru-RU" sz="1000" b="1" dirty="0">
                <a:solidFill>
                  <a:srgbClr val="FF0000"/>
                </a:solidFill>
              </a:rPr>
              <a:t>место </a:t>
            </a:r>
            <a:endParaRPr lang="ru-RU" sz="1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000" dirty="0" smtClean="0"/>
              <a:t>Секция </a:t>
            </a:r>
            <a:r>
              <a:rPr lang="ru-RU" sz="1000" dirty="0"/>
              <a:t>«Астрономия и астробиология»: </a:t>
            </a:r>
            <a:r>
              <a:rPr lang="en-US" sz="1000" b="1" dirty="0">
                <a:solidFill>
                  <a:srgbClr val="FF0000"/>
                </a:solidFill>
              </a:rPr>
              <a:t>III </a:t>
            </a:r>
            <a:r>
              <a:rPr lang="ru-RU" sz="1000" b="1" dirty="0">
                <a:solidFill>
                  <a:srgbClr val="FF0000"/>
                </a:solidFill>
              </a:rPr>
              <a:t>место </a:t>
            </a:r>
            <a:endParaRPr lang="ru-RU" sz="1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000" dirty="0" smtClean="0"/>
              <a:t>Секция </a:t>
            </a:r>
            <a:r>
              <a:rPr lang="ru-RU" sz="1000" dirty="0"/>
              <a:t>«География и геология»: </a:t>
            </a:r>
            <a:r>
              <a:rPr lang="en-US" sz="1000" b="1" dirty="0">
                <a:solidFill>
                  <a:srgbClr val="FF0000"/>
                </a:solidFill>
              </a:rPr>
              <a:t>III </a:t>
            </a:r>
            <a:r>
              <a:rPr lang="ru-RU" sz="1000" b="1" dirty="0" smtClean="0">
                <a:solidFill>
                  <a:srgbClr val="FF0000"/>
                </a:solidFill>
              </a:rPr>
              <a:t>место</a:t>
            </a:r>
            <a:endParaRPr lang="ru-RU" sz="1000" b="1" dirty="0">
              <a:solidFill>
                <a:srgbClr val="FF0000"/>
              </a:solidFill>
            </a:endParaRPr>
          </a:p>
        </p:txBody>
      </p:sp>
      <p:sp>
        <p:nvSpPr>
          <p:cNvPr id="38" name="Rectangle 522"/>
          <p:cNvSpPr>
            <a:spLocks noChangeArrowheads="1"/>
          </p:cNvSpPr>
          <p:nvPr/>
        </p:nvSpPr>
        <p:spPr bwMode="auto">
          <a:xfrm>
            <a:off x="4479952" y="4559307"/>
            <a:ext cx="3291505" cy="572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buClr>
                <a:prstClr val="black"/>
              </a:buClr>
              <a:buNone/>
              <a:defRPr/>
            </a:pPr>
            <a:endParaRPr lang="ru-RU" sz="11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ctr">
              <a:lnSpc>
                <a:spcPct val="100000"/>
              </a:lnSpc>
              <a:buClr>
                <a:prstClr val="black"/>
              </a:buClr>
              <a:buNone/>
              <a:defRPr/>
            </a:pPr>
            <a:r>
              <a:rPr lang="ru-RU" sz="1000" dirty="0" smtClean="0">
                <a:latin typeface="+mn-lt"/>
              </a:rPr>
              <a:t>Московская этнографическая  олимпиада </a:t>
            </a:r>
            <a:r>
              <a:rPr lang="ru-RU" sz="1000" b="1" dirty="0">
                <a:solidFill>
                  <a:srgbClr val="0070C0"/>
                </a:solidFill>
                <a:latin typeface="+mn-lt"/>
              </a:rPr>
              <a:t>«Москва – </a:t>
            </a:r>
            <a:endParaRPr lang="ru-RU" sz="1000" b="1" dirty="0" smtClean="0">
              <a:solidFill>
                <a:srgbClr val="0070C0"/>
              </a:solidFill>
              <a:latin typeface="+mn-lt"/>
            </a:endParaRPr>
          </a:p>
          <a:p>
            <a:pPr algn="ctr">
              <a:lnSpc>
                <a:spcPct val="100000"/>
              </a:lnSpc>
              <a:buClr>
                <a:prstClr val="black"/>
              </a:buClr>
              <a:buNone/>
              <a:defRPr/>
            </a:pPr>
            <a:r>
              <a:rPr lang="ru-RU" sz="1000" b="1" dirty="0" smtClean="0">
                <a:solidFill>
                  <a:srgbClr val="0070C0"/>
                </a:solidFill>
                <a:latin typeface="+mn-lt"/>
              </a:rPr>
              <a:t>столица </a:t>
            </a:r>
            <a:r>
              <a:rPr lang="ru-RU" sz="1000" b="1" dirty="0">
                <a:solidFill>
                  <a:srgbClr val="0070C0"/>
                </a:solidFill>
                <a:latin typeface="+mn-lt"/>
              </a:rPr>
              <a:t>многонациональной России</a:t>
            </a:r>
            <a:r>
              <a:rPr lang="ru-RU" sz="1000" b="1" dirty="0" smtClean="0">
                <a:solidFill>
                  <a:srgbClr val="0070C0"/>
                </a:solidFill>
                <a:latin typeface="+mn-lt"/>
              </a:rPr>
              <a:t>»</a:t>
            </a:r>
            <a:endParaRPr lang="en-US" sz="1000" b="1" dirty="0">
              <a:solidFill>
                <a:srgbClr val="0070C0"/>
              </a:solidFill>
              <a:latin typeface="+mn-lt"/>
            </a:endParaRPr>
          </a:p>
          <a:p>
            <a:pPr algn="ctr">
              <a:lnSpc>
                <a:spcPct val="100000"/>
              </a:lnSpc>
              <a:buClr>
                <a:prstClr val="black"/>
              </a:buClr>
              <a:buNone/>
              <a:defRPr/>
            </a:pPr>
            <a:r>
              <a:rPr lang="ru-RU" altLang="en-US" sz="1000" b="1" dirty="0" smtClean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Призёр</a:t>
            </a:r>
            <a:endParaRPr lang="ru-RU" altLang="en-US" sz="11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56092F14-FF6E-BD73-1439-B0A28778EF30}"/>
              </a:ext>
            </a:extLst>
          </p:cNvPr>
          <p:cNvSpPr txBox="1"/>
          <p:nvPr/>
        </p:nvSpPr>
        <p:spPr>
          <a:xfrm>
            <a:off x="4457052" y="5190731"/>
            <a:ext cx="3331068" cy="70788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000" dirty="0"/>
              <a:t>Московский региональный этап Всероссийского конкурса исследовательских работ и творческих проектов дошкольников и младших школьников </a:t>
            </a:r>
            <a:r>
              <a:rPr lang="ru-RU" sz="1000" b="1" dirty="0">
                <a:solidFill>
                  <a:srgbClr val="0070C0"/>
                </a:solidFill>
              </a:rPr>
              <a:t>«Я – исследователь» </a:t>
            </a:r>
            <a:r>
              <a:rPr lang="ru-RU" sz="1000" b="1" dirty="0" smtClean="0">
                <a:solidFill>
                  <a:srgbClr val="0070C0"/>
                </a:solidFill>
              </a:rPr>
              <a:t> </a:t>
            </a:r>
            <a:r>
              <a:rPr lang="ru-RU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Courier New" panose="02070309020205020404" pitchFamily="49" charset="0"/>
              </a:rPr>
              <a:t>Победители </a:t>
            </a:r>
            <a:r>
              <a:rPr lang="ru-RU" sz="1000" dirty="0" smtClean="0">
                <a:ea typeface="Calibri" panose="020F0502020204030204" pitchFamily="34" charset="0"/>
                <a:cs typeface="Courier New" panose="02070309020205020404" pitchFamily="49" charset="0"/>
              </a:rPr>
              <a:t>(4 команды)</a:t>
            </a:r>
            <a:endParaRPr lang="ru-RU" sz="1000" i="1" dirty="0">
              <a:ea typeface="Calibri" panose="020F0502020204030204" pitchFamily="34" charset="0"/>
              <a:cs typeface="Courier New" panose="02070309020205020404" pitchFamily="49" charset="0"/>
            </a:endParaRPr>
          </a:p>
        </p:txBody>
      </p:sp>
      <p:sp>
        <p:nvSpPr>
          <p:cNvPr id="40" name="Rectangle 538"/>
          <p:cNvSpPr>
            <a:spLocks noChangeArrowheads="1"/>
          </p:cNvSpPr>
          <p:nvPr/>
        </p:nvSpPr>
        <p:spPr bwMode="auto">
          <a:xfrm>
            <a:off x="4479952" y="6016207"/>
            <a:ext cx="3339986" cy="479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latinLnBrk="0">
              <a:lnSpc>
                <a:spcPct val="100000"/>
              </a:lnSpc>
              <a:buClrTx/>
              <a:buFontTx/>
              <a:buNone/>
              <a:defRPr/>
            </a:pPr>
            <a:r>
              <a:rPr lang="ru-RU" sz="1000" dirty="0">
                <a:latin typeface="+mn-lt"/>
              </a:rPr>
              <a:t>XXVII Московский Международный Салон изобретений и инновационных технологий </a:t>
            </a:r>
            <a:r>
              <a:rPr lang="ru-RU" sz="1000" b="1" dirty="0">
                <a:solidFill>
                  <a:srgbClr val="0070C0"/>
                </a:solidFill>
                <a:latin typeface="+mn-lt"/>
              </a:rPr>
              <a:t>«Архимед»</a:t>
            </a:r>
            <a:r>
              <a:rPr lang="ru-RU" sz="1000" b="1" dirty="0">
                <a:solidFill>
                  <a:srgbClr val="003374"/>
                </a:solidFill>
                <a:latin typeface="+mn-lt"/>
              </a:rPr>
              <a:t> </a:t>
            </a:r>
          </a:p>
          <a:p>
            <a:pPr algn="ctr" latinLnBrk="0">
              <a:lnSpc>
                <a:spcPct val="100000"/>
              </a:lnSpc>
              <a:buClrTx/>
              <a:buNone/>
              <a:defRPr/>
            </a:pPr>
            <a:r>
              <a:rPr lang="ru-RU" sz="1000" b="1" dirty="0" smtClean="0">
                <a:solidFill>
                  <a:srgbClr val="FF0000"/>
                </a:solidFill>
                <a:latin typeface="+mn-lt"/>
              </a:rPr>
              <a:t>3 серебряные медали</a:t>
            </a:r>
            <a:endParaRPr lang="ru-RU" altLang="en-US" sz="1100" i="1" dirty="0">
              <a:solidFill>
                <a:srgbClr val="0000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8550574" y="1295127"/>
            <a:ext cx="3297880" cy="8322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1000" b="1" dirty="0">
                <a:solidFill>
                  <a:srgbClr val="FF0000"/>
                </a:solidFill>
                <a:cs typeface="Times New Roman" panose="02020603050405020304" pitchFamily="18" charset="0"/>
              </a:rPr>
              <a:t>Победитель</a:t>
            </a:r>
            <a:r>
              <a:rPr lang="ru-RU" altLang="en-US" sz="1000" b="1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1000" dirty="0">
                <a:solidFill>
                  <a:prstClr val="black"/>
                </a:solidFill>
                <a:cs typeface="Times New Roman" panose="02020603050405020304" pitchFamily="18" charset="0"/>
              </a:rPr>
              <a:t>IX</a:t>
            </a:r>
            <a:r>
              <a:rPr lang="ru-RU" altLang="en-US" sz="1000" dirty="0">
                <a:solidFill>
                  <a:prstClr val="black"/>
                </a:solidFill>
                <a:cs typeface="Times New Roman" panose="02020603050405020304" pitchFamily="18" charset="0"/>
              </a:rPr>
              <a:t> метапредметной олимпиады «Московский учитель</a:t>
            </a:r>
            <a:r>
              <a:rPr lang="ru-RU" altLang="en-US" sz="10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»</a:t>
            </a:r>
            <a:endParaRPr lang="ru-RU" altLang="en-US" sz="120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altLang="en-US" sz="1200" b="1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endParaRPr lang="ru-RU" sz="1200" dirty="0">
              <a:solidFill>
                <a:prstClr val="white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608829" y="2721092"/>
            <a:ext cx="3297880" cy="6886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1000" b="1" dirty="0">
                <a:solidFill>
                  <a:srgbClr val="FF0000"/>
                </a:solidFill>
                <a:cs typeface="Times New Roman" panose="02020603050405020304" pitchFamily="18" charset="0"/>
              </a:rPr>
              <a:t>Призёр </a:t>
            </a:r>
            <a:r>
              <a:rPr lang="ru-RU" altLang="en-US" sz="1000" dirty="0">
                <a:solidFill>
                  <a:prstClr val="black"/>
                </a:solidFill>
                <a:cs typeface="Times New Roman" panose="02020603050405020304" pitchFamily="18" charset="0"/>
              </a:rPr>
              <a:t>Московской этнографической олимпиады «Москва –столица многонациональной России» </a:t>
            </a:r>
            <a:r>
              <a:rPr lang="ru-RU" altLang="en-US" sz="1200" dirty="0">
                <a:solidFill>
                  <a:prstClr val="black"/>
                </a:solidFill>
                <a:cs typeface="Times New Roman" panose="02020603050405020304" pitchFamily="18" charset="0"/>
              </a:rPr>
              <a:t>- </a:t>
            </a:r>
          </a:p>
          <a:p>
            <a:pPr algn="ctr"/>
            <a:r>
              <a:rPr lang="ru-RU" altLang="en-US" sz="1200" b="1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endParaRPr lang="ru-RU" sz="1200" dirty="0">
              <a:solidFill>
                <a:prstClr val="white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672592" y="3140473"/>
            <a:ext cx="3063161" cy="1452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 sz="1200" b="1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altLang="en-US" sz="1000" dirty="0">
                <a:solidFill>
                  <a:prstClr val="black"/>
                </a:solidFill>
                <a:cs typeface="Times New Roman" panose="02020603050405020304" pitchFamily="18" charset="0"/>
              </a:rPr>
              <a:t>Конкурс </a:t>
            </a:r>
            <a:r>
              <a:rPr lang="ru-RU" sz="1000" dirty="0">
                <a:solidFill>
                  <a:prstClr val="black"/>
                </a:solidFill>
                <a:cs typeface="Times New Roman" panose="02020603050405020304" pitchFamily="18" charset="0"/>
              </a:rPr>
              <a:t>«Педагоги Москвы»</a:t>
            </a:r>
          </a:p>
          <a:p>
            <a:pPr algn="ctr"/>
            <a:r>
              <a:rPr lang="ru-RU" sz="1000" b="1" dirty="0">
                <a:solidFill>
                  <a:srgbClr val="FF0000"/>
                </a:solidFill>
              </a:rPr>
              <a:t>Полуфиналист</a:t>
            </a:r>
            <a:r>
              <a:rPr lang="ru-RU" sz="1000" dirty="0">
                <a:solidFill>
                  <a:prstClr val="black"/>
                </a:solidFill>
              </a:rPr>
              <a:t> в номинации «Сердце отдаю </a:t>
            </a:r>
            <a:r>
              <a:rPr lang="ru-RU" sz="1000" dirty="0" smtClean="0">
                <a:solidFill>
                  <a:prstClr val="black"/>
                </a:solidFill>
              </a:rPr>
              <a:t>детям</a:t>
            </a:r>
            <a:r>
              <a:rPr lang="ru-RU" sz="1000" b="1" dirty="0" smtClean="0">
                <a:solidFill>
                  <a:prstClr val="black"/>
                </a:solidFill>
              </a:rPr>
              <a:t>»</a:t>
            </a:r>
          </a:p>
          <a:p>
            <a:pPr algn="ctr"/>
            <a:endParaRPr lang="ru-RU" sz="1000" b="1" dirty="0">
              <a:solidFill>
                <a:prstClr val="black"/>
              </a:solidFill>
            </a:endParaRPr>
          </a:p>
          <a:p>
            <a:pPr algn="ctr"/>
            <a:endParaRPr lang="ru-RU" sz="1000" b="1" dirty="0" smtClean="0">
              <a:solidFill>
                <a:prstClr val="black"/>
              </a:solidFill>
            </a:endParaRPr>
          </a:p>
          <a:p>
            <a:pPr algn="ctr"/>
            <a:r>
              <a:rPr lang="ru-RU" altLang="en-US" sz="1000" dirty="0">
                <a:solidFill>
                  <a:prstClr val="black"/>
                </a:solidFill>
                <a:cs typeface="Times New Roman" panose="02020603050405020304" pitchFamily="18" charset="0"/>
              </a:rPr>
              <a:t>Конкурс </a:t>
            </a:r>
            <a:r>
              <a:rPr lang="ru-RU" sz="1000" dirty="0">
                <a:solidFill>
                  <a:prstClr val="black"/>
                </a:solidFill>
                <a:cs typeface="Times New Roman" panose="02020603050405020304" pitchFamily="18" charset="0"/>
              </a:rPr>
              <a:t>«Педагоги Москвы</a:t>
            </a:r>
            <a:r>
              <a:rPr lang="ru-RU" sz="10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»</a:t>
            </a:r>
            <a:r>
              <a:rPr lang="ru-RU" sz="1000" b="1" dirty="0" smtClean="0">
                <a:solidFill>
                  <a:prstClr val="black"/>
                </a:solidFill>
              </a:rPr>
              <a:t>                                          </a:t>
            </a:r>
          </a:p>
          <a:p>
            <a:pPr algn="ctr"/>
            <a:r>
              <a:rPr lang="ru-RU" sz="1000" b="1" dirty="0" smtClean="0">
                <a:solidFill>
                  <a:srgbClr val="FF0000"/>
                </a:solidFill>
              </a:rPr>
              <a:t>Полуфиналист</a:t>
            </a:r>
            <a:r>
              <a:rPr lang="ru-RU" sz="1000" b="1" dirty="0" smtClean="0">
                <a:solidFill>
                  <a:prstClr val="black"/>
                </a:solidFill>
              </a:rPr>
              <a:t> </a:t>
            </a:r>
            <a:r>
              <a:rPr lang="ru-RU" sz="1000" dirty="0">
                <a:solidFill>
                  <a:prstClr val="black"/>
                </a:solidFill>
              </a:rPr>
              <a:t>в номинации «Учитель года Москвы»</a:t>
            </a:r>
          </a:p>
          <a:p>
            <a:pPr algn="ctr"/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8608829" y="4367772"/>
            <a:ext cx="3126923" cy="11769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Конкурс </a:t>
            </a: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«Педагоги Москвы»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</a:rPr>
              <a:t>Полуфиналист</a:t>
            </a:r>
            <a:r>
              <a:rPr kumimoji="0" lang="ru-RU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 в номинации «Воспитатель года Москвы</a:t>
            </a:r>
            <a:r>
              <a:rPr kumimoji="0" lang="ru-RU" sz="1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»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53247F3F-A1E6-FDE7-E6F0-70974760E244}"/>
              </a:ext>
            </a:extLst>
          </p:cNvPr>
          <p:cNvSpPr/>
          <p:nvPr/>
        </p:nvSpPr>
        <p:spPr>
          <a:xfrm>
            <a:off x="8640709" y="5368788"/>
            <a:ext cx="3063161" cy="904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>
              <a:solidFill>
                <a:prstClr val="black"/>
              </a:solidFill>
              <a:latin typeface="Calibri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1" dirty="0" smtClean="0">
                <a:solidFill>
                  <a:srgbClr val="FF0000"/>
                </a:solidFill>
                <a:latin typeface="Calibri"/>
                <a:cs typeface="Times New Roman" panose="02020603050405020304" pitchFamily="18" charset="0"/>
              </a:rPr>
              <a:t>Дипломанты</a:t>
            </a:r>
            <a:r>
              <a:rPr lang="ru-RU" sz="1000" dirty="0" smtClean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 </a:t>
            </a:r>
            <a:r>
              <a:rPr lang="en-US" sz="1000" dirty="0" smtClean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XIII</a:t>
            </a:r>
            <a:r>
              <a:rPr lang="ru-RU" sz="1000" dirty="0" smtClean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 Международной научно-практической конференции </a:t>
            </a:r>
            <a:r>
              <a:rPr lang="ru-RU" sz="10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«Исследовательская деятельность учащихся в современном образовательном пространстве»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496330" y="1980148"/>
            <a:ext cx="3297880" cy="835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1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Финалисты</a:t>
            </a:r>
            <a:r>
              <a:rPr lang="ru-RU" altLang="en-US" sz="10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solidFill>
                  <a:schemeClr val="tx1"/>
                </a:solidFill>
              </a:rPr>
              <a:t>конкурса </a:t>
            </a:r>
          </a:p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«</a:t>
            </a:r>
            <a:r>
              <a:rPr lang="ru-RU" sz="1000" dirty="0">
                <a:solidFill>
                  <a:schemeClr val="tx1"/>
                </a:solidFill>
              </a:rPr>
              <a:t>Наставник молодых педагогов – </a:t>
            </a:r>
            <a:r>
              <a:rPr lang="ru-RU" sz="1000" dirty="0" smtClean="0">
                <a:solidFill>
                  <a:schemeClr val="tx1"/>
                </a:solidFill>
              </a:rPr>
              <a:t>2024/2025</a:t>
            </a:r>
            <a:r>
              <a:rPr lang="ru-RU" sz="1000" dirty="0">
                <a:solidFill>
                  <a:schemeClr val="tx1"/>
                </a:solidFill>
              </a:rPr>
              <a:t>».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</a:rPr>
              <a:t>Номинация </a:t>
            </a:r>
            <a:endParaRPr lang="ru-RU" sz="1000" dirty="0" smtClean="0">
              <a:solidFill>
                <a:schemeClr val="tx1"/>
              </a:solidFill>
            </a:endParaRPr>
          </a:p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«</a:t>
            </a:r>
            <a:r>
              <a:rPr lang="ru-RU" sz="1000" dirty="0">
                <a:solidFill>
                  <a:schemeClr val="tx1"/>
                </a:solidFill>
              </a:rPr>
              <a:t>Лучшая система наставничества».</a:t>
            </a:r>
          </a:p>
          <a:p>
            <a:pPr algn="ctr"/>
            <a:r>
              <a:rPr lang="ru-RU" altLang="en-US" sz="10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endParaRPr lang="ru-RU" altLang="en-US" sz="12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altLang="en-US" sz="1200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32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3597" y="-232169"/>
            <a:ext cx="9894376" cy="1325563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Школа – открытая образовательная система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6" name="Рисунок 29" descr="https://pbs.twimg.com/media/EKkMN0xXkAAaiT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4077" y="5580817"/>
            <a:ext cx="751591" cy="74843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29" descr="https://vedtver.ru/wp-content/uploads/2017/12/829be3c17c63f1eccaab39600e2bfab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079" y="5632172"/>
            <a:ext cx="815204" cy="7539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28" descr="https://img.favpng.com/8/15/15/post-box-logo-angle-brand-png-favpng-vQuZy6gjFywkeLSUR1Y7AbUN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688" y="5632172"/>
            <a:ext cx="869757" cy="7556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055609" y="4656868"/>
            <a:ext cx="7969923" cy="68114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29562" y="4781994"/>
            <a:ext cx="76832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kern="1800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Международный проект МП РФ «Распространение лучших российских практик психологического и коррекционного </a:t>
            </a:r>
            <a:endParaRPr lang="ru-RU" sz="1100" kern="1800" dirty="0" smtClean="0">
              <a:solidFill>
                <a:srgbClr val="444444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100" kern="1800" dirty="0" smtClean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педагогического </a:t>
            </a:r>
            <a:r>
              <a:rPr lang="ru-RU" sz="1100" kern="1800" dirty="0">
                <a:solidFill>
                  <a:srgbClr val="444444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обеспечения общего образования в дружественных странах»</a:t>
            </a:r>
            <a:r>
              <a:rPr lang="ru-RU" sz="1100" kern="1800" dirty="0">
                <a:solidFill>
                  <a:srgbClr val="444444"/>
                </a:solidFill>
                <a:ea typeface="Times New Roman" panose="02020603050405020304" pitchFamily="18" charset="0"/>
              </a:rPr>
              <a:t> </a:t>
            </a:r>
            <a:endParaRPr lang="ru-RU" sz="1100" dirty="0"/>
          </a:p>
        </p:txBody>
      </p:sp>
      <p:sp>
        <p:nvSpPr>
          <p:cNvPr id="11" name="Rectangle 526"/>
          <p:cNvSpPr>
            <a:spLocks noChangeArrowheads="1"/>
          </p:cNvSpPr>
          <p:nvPr/>
        </p:nvSpPr>
        <p:spPr bwMode="auto">
          <a:xfrm>
            <a:off x="4041019" y="1035050"/>
            <a:ext cx="1911917" cy="107587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txBody>
          <a:bodyPr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latinLnBrk="0">
              <a:lnSpc>
                <a:spcPct val="100000"/>
              </a:lnSpc>
              <a:buClrTx/>
              <a:buFontTx/>
              <a:buNone/>
            </a:pPr>
            <a:endParaRPr lang="ru-RU" altLang="ko-KR" sz="1000" dirty="0">
              <a:solidFill>
                <a:srgbClr val="000000"/>
              </a:solidFill>
              <a:latin typeface="Calibri" panose="020F0502020204030204" pitchFamily="34" charset="0"/>
              <a:ea typeface="Gulim" panose="020B0600000101010101" pitchFamily="34" charset="-127"/>
              <a:cs typeface="Times New Roman" panose="02020603050405020304" pitchFamily="18" charset="0"/>
            </a:endParaRPr>
          </a:p>
          <a:p>
            <a:pPr algn="ctr" latinLnBrk="0">
              <a:lnSpc>
                <a:spcPct val="100000"/>
              </a:lnSpc>
              <a:buClrTx/>
              <a:buFontTx/>
              <a:buNone/>
            </a:pPr>
            <a:r>
              <a:rPr lang="ko-KR" altLang="en-US" sz="1000" dirty="0" smtClean="0">
                <a:solidFill>
                  <a:srgbClr val="000000"/>
                </a:solidFill>
                <a:latin typeface="Calibri" panose="020F0502020204030204" pitchFamily="34" charset="0"/>
                <a:ea typeface="Gulim" panose="020B0600000101010101" pitchFamily="34" charset="-127"/>
                <a:cs typeface="Times New Roman" panose="02020603050405020304" pitchFamily="18" charset="0"/>
              </a:rPr>
              <a:t>Официальный </a:t>
            </a:r>
            <a:r>
              <a:rPr lang="ko-KR" altLang="en-US" sz="1000" dirty="0">
                <a:solidFill>
                  <a:srgbClr val="000000"/>
                </a:solidFill>
                <a:latin typeface="Calibri" panose="020F0502020204030204" pitchFamily="34" charset="0"/>
                <a:ea typeface="Gulim" panose="020B0600000101010101" pitchFamily="34" charset="-127"/>
                <a:cs typeface="Times New Roman" panose="02020603050405020304" pitchFamily="18" charset="0"/>
              </a:rPr>
              <a:t>сайт </a:t>
            </a:r>
            <a:endParaRPr lang="ru-RU" altLang="ko-KR" sz="1000" dirty="0">
              <a:solidFill>
                <a:srgbClr val="000000"/>
              </a:solidFill>
              <a:latin typeface="Calibri" panose="020F0502020204030204" pitchFamily="34" charset="0"/>
              <a:ea typeface="Gulim" panose="020B0600000101010101" pitchFamily="34" charset="-127"/>
              <a:cs typeface="Times New Roman" panose="02020603050405020304" pitchFamily="18" charset="0"/>
            </a:endParaRPr>
          </a:p>
          <a:p>
            <a:pPr algn="ctr" latinLnBrk="0">
              <a:lnSpc>
                <a:spcPct val="100000"/>
              </a:lnSpc>
              <a:buClrTx/>
              <a:buFontTx/>
              <a:buNone/>
            </a:pPr>
            <a:r>
              <a:rPr lang="ko-KR" altLang="en-US" sz="1000" dirty="0">
                <a:solidFill>
                  <a:srgbClr val="000000"/>
                </a:solidFill>
                <a:latin typeface="Calibri" panose="020F0502020204030204" pitchFamily="34" charset="0"/>
                <a:ea typeface="Gulim" panose="020B0600000101010101" pitchFamily="34" charset="-127"/>
                <a:cs typeface="Times New Roman" panose="02020603050405020304" pitchFamily="18" charset="0"/>
              </a:rPr>
              <a:t>образовательной организации:</a:t>
            </a:r>
            <a:endParaRPr lang="ru-RU" altLang="ko-KR" sz="1000" dirty="0">
              <a:solidFill>
                <a:srgbClr val="000000"/>
              </a:solidFill>
              <a:latin typeface="Calibri" panose="020F0502020204030204" pitchFamily="34" charset="0"/>
              <a:ea typeface="Gulim" panose="020B0600000101010101" pitchFamily="34" charset="-127"/>
              <a:cs typeface="Times New Roman" panose="02020603050405020304" pitchFamily="18" charset="0"/>
            </a:endParaRPr>
          </a:p>
          <a:p>
            <a:pPr algn="ctr" latinLnBrk="0">
              <a:lnSpc>
                <a:spcPct val="100000"/>
              </a:lnSpc>
              <a:buClrTx/>
              <a:buFontTx/>
              <a:buNone/>
            </a:pPr>
            <a:r>
              <a:rPr lang="en-US" altLang="ko-KR" sz="1000" dirty="0">
                <a:solidFill>
                  <a:srgbClr val="0070C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https://gym1569u.mskobr.ru</a:t>
            </a:r>
            <a:r>
              <a:rPr lang="en-US" altLang="ko-KR" sz="1000" dirty="0" smtClean="0">
                <a:solidFill>
                  <a:srgbClr val="0070C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/</a:t>
            </a:r>
            <a:endParaRPr lang="ru-RU" altLang="ko-KR" sz="1000" dirty="0" smtClean="0">
              <a:solidFill>
                <a:srgbClr val="0070C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algn="ctr" latinLnBrk="0">
              <a:lnSpc>
                <a:spcPct val="100000"/>
              </a:lnSpc>
              <a:buClrTx/>
              <a:buFontTx/>
              <a:buNone/>
            </a:pPr>
            <a:endParaRPr lang="ko-KR" altLang="en-US" sz="1000" dirty="0">
              <a:solidFill>
                <a:srgbClr val="0070C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2" name="Rectangle 526"/>
          <p:cNvSpPr>
            <a:spLocks noChangeArrowheads="1"/>
          </p:cNvSpPr>
          <p:nvPr/>
        </p:nvSpPr>
        <p:spPr bwMode="auto">
          <a:xfrm>
            <a:off x="6054175" y="1052100"/>
            <a:ext cx="1930587" cy="105695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/>
        </p:spPr>
        <p:txBody>
          <a:bodyPr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latinLnBrk="0">
              <a:lnSpc>
                <a:spcPct val="100000"/>
              </a:lnSpc>
              <a:buClrTx/>
              <a:buFontTx/>
              <a:buNone/>
            </a:pPr>
            <a:endParaRPr lang="en-US" altLang="ko-KR" sz="1000" dirty="0" smtClean="0">
              <a:solidFill>
                <a:srgbClr val="00000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algn="ctr" latinLnBrk="0">
              <a:lnSpc>
                <a:spcPct val="100000"/>
              </a:lnSpc>
              <a:buClrTx/>
              <a:buFontTx/>
              <a:buNone/>
            </a:pPr>
            <a:r>
              <a:rPr lang="ru-RU" altLang="ko-KR" sz="1000" dirty="0" smtClean="0">
                <a:solidFill>
                  <a:srgbClr val="0000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 Ученическое самоуправление «СТАР»:</a:t>
            </a:r>
          </a:p>
          <a:p>
            <a:pPr algn="ctr" latinLnBrk="0">
              <a:lnSpc>
                <a:spcPct val="100000"/>
              </a:lnSpc>
              <a:buClrTx/>
              <a:buFontTx/>
              <a:buNone/>
            </a:pPr>
            <a:r>
              <a:rPr lang="en-US" altLang="ko-KR" sz="1000" dirty="0">
                <a:solidFill>
                  <a:srgbClr val="0070C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https://gym1569u.mskobr.ru/info_edu/vospitanie-i-socializaciya</a:t>
            </a:r>
            <a:endParaRPr lang="ru-RU" altLang="ko-KR" sz="1000" dirty="0" smtClean="0">
              <a:solidFill>
                <a:srgbClr val="0070C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3" name="Rectangle 526"/>
          <p:cNvSpPr>
            <a:spLocks noChangeArrowheads="1"/>
          </p:cNvSpPr>
          <p:nvPr/>
        </p:nvSpPr>
        <p:spPr bwMode="auto">
          <a:xfrm>
            <a:off x="8071200" y="1052100"/>
            <a:ext cx="1930587" cy="1069839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txBody>
          <a:bodyPr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latinLnBrk="0">
              <a:lnSpc>
                <a:spcPct val="100000"/>
              </a:lnSpc>
              <a:buClrTx/>
              <a:buFontTx/>
              <a:buNone/>
            </a:pPr>
            <a:endParaRPr lang="ko-KR" altLang="en-US" sz="1000" dirty="0">
              <a:solidFill>
                <a:srgbClr val="00000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4" name="Rectangle 526"/>
          <p:cNvSpPr>
            <a:spLocks noChangeArrowheads="1"/>
          </p:cNvSpPr>
          <p:nvPr/>
        </p:nvSpPr>
        <p:spPr bwMode="auto">
          <a:xfrm>
            <a:off x="10094945" y="1053321"/>
            <a:ext cx="1930587" cy="106861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/>
        </p:spPr>
        <p:txBody>
          <a:bodyPr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latinLnBrk="0">
              <a:lnSpc>
                <a:spcPct val="100000"/>
              </a:lnSpc>
              <a:buClrTx/>
              <a:buFontTx/>
              <a:buNone/>
            </a:pPr>
            <a:endParaRPr lang="ru-RU" altLang="ko-KR" sz="1000" dirty="0">
              <a:solidFill>
                <a:srgbClr val="00000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algn="ctr" latinLnBrk="0">
              <a:lnSpc>
                <a:spcPct val="100000"/>
              </a:lnSpc>
              <a:buClrTx/>
              <a:buFontTx/>
              <a:buNone/>
            </a:pPr>
            <a:r>
              <a:rPr lang="ru-RU" altLang="ko-KR" sz="1000" dirty="0">
                <a:solidFill>
                  <a:srgbClr val="0000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Управляющий совет школы:</a:t>
            </a:r>
          </a:p>
          <a:p>
            <a:pPr algn="ctr" latinLnBrk="0">
              <a:lnSpc>
                <a:spcPct val="100000"/>
              </a:lnSpc>
              <a:buClrTx/>
              <a:buFontTx/>
              <a:buNone/>
            </a:pPr>
            <a:r>
              <a:rPr lang="en-US" altLang="ko-KR" sz="1000" dirty="0">
                <a:solidFill>
                  <a:srgbClr val="0070C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https://gym1569u.mskobr.ru/o-nas/organy-upravleniya/upravlyayushchij-sovet</a:t>
            </a:r>
            <a:endParaRPr lang="ko-KR" altLang="en-US" sz="1000" dirty="0">
              <a:solidFill>
                <a:srgbClr val="00000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72458" y="1102452"/>
            <a:ext cx="214994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altLang="ko-KR" sz="1000" dirty="0">
              <a:solidFill>
                <a:srgbClr val="00000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algn="ctr"/>
            <a:r>
              <a:rPr lang="ru-RU" altLang="ko-KR" sz="1000" dirty="0">
                <a:solidFill>
                  <a:srgbClr val="0000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Сотрудничество с Советом </a:t>
            </a:r>
          </a:p>
          <a:p>
            <a:pPr algn="ctr"/>
            <a:r>
              <a:rPr lang="ru-RU" altLang="ko-KR" sz="1000" dirty="0">
                <a:solidFill>
                  <a:srgbClr val="0000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ветеранов района Зябликово</a:t>
            </a:r>
            <a:r>
              <a:rPr lang="ru-RU" altLang="ko-KR" sz="1000" dirty="0" smtClean="0">
                <a:solidFill>
                  <a:srgbClr val="0000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:</a:t>
            </a:r>
            <a:endParaRPr lang="en-US" altLang="ko-KR" sz="1000" dirty="0" smtClean="0">
              <a:solidFill>
                <a:srgbClr val="00000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algn="ctr"/>
            <a:r>
              <a:rPr lang="en-US" altLang="ko-KR" sz="1000" dirty="0">
                <a:solidFill>
                  <a:srgbClr val="0070C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https://</a:t>
            </a:r>
            <a:r>
              <a:rPr lang="en-US" altLang="ko-KR" sz="1000" dirty="0" smtClean="0">
                <a:solidFill>
                  <a:srgbClr val="0070C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gym1569u.mskobr.ru/attach</a:t>
            </a:r>
          </a:p>
          <a:p>
            <a:pPr algn="ctr"/>
            <a:r>
              <a:rPr lang="en-US" sz="1000" dirty="0">
                <a:solidFill>
                  <a:srgbClr val="0070C0"/>
                </a:solidFill>
              </a:rPr>
              <a:t>f</a:t>
            </a:r>
            <a:r>
              <a:rPr lang="en-US" sz="1000" dirty="0" smtClean="0">
                <a:solidFill>
                  <a:srgbClr val="0070C0"/>
                </a:solidFill>
              </a:rPr>
              <a:t>iles/plansv.pdf</a:t>
            </a:r>
            <a:endParaRPr lang="ru-RU" sz="1000" dirty="0">
              <a:solidFill>
                <a:srgbClr val="0070C0"/>
              </a:solidFill>
            </a:endParaRPr>
          </a:p>
          <a:p>
            <a:pPr algn="ctr"/>
            <a:endParaRPr lang="ru-RU" altLang="ko-KR" sz="1000" dirty="0" smtClean="0">
              <a:solidFill>
                <a:srgbClr val="00000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6" name="Rectangle 526"/>
          <p:cNvSpPr>
            <a:spLocks noChangeArrowheads="1"/>
          </p:cNvSpPr>
          <p:nvPr/>
        </p:nvSpPr>
        <p:spPr bwMode="auto">
          <a:xfrm>
            <a:off x="4033154" y="2265396"/>
            <a:ext cx="1927645" cy="98979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/>
        </p:spPr>
        <p:txBody>
          <a:bodyPr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latinLnBrk="0">
              <a:lnSpc>
                <a:spcPct val="100000"/>
              </a:lnSpc>
              <a:buClrTx/>
              <a:buFontTx/>
              <a:buNone/>
            </a:pPr>
            <a:endParaRPr lang="ru-RU" altLang="ko-KR" sz="1000" dirty="0">
              <a:solidFill>
                <a:srgbClr val="00000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algn="ctr" latinLnBrk="0">
              <a:lnSpc>
                <a:spcPct val="100000"/>
              </a:lnSpc>
              <a:buClrTx/>
              <a:buFontTx/>
              <a:buNone/>
            </a:pPr>
            <a:r>
              <a:rPr lang="ru-RU" altLang="ko-KR" sz="1000" dirty="0">
                <a:solidFill>
                  <a:srgbClr val="0000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Городской образовательный проект «Школы городов России-партнёры школ Москвы»</a:t>
            </a:r>
            <a:endParaRPr lang="ko-KR" altLang="en-US" sz="1000" dirty="0">
              <a:solidFill>
                <a:srgbClr val="00000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7" name="Rectangle 526"/>
          <p:cNvSpPr>
            <a:spLocks noChangeArrowheads="1"/>
          </p:cNvSpPr>
          <p:nvPr/>
        </p:nvSpPr>
        <p:spPr bwMode="auto">
          <a:xfrm>
            <a:off x="6054175" y="2265396"/>
            <a:ext cx="1922506" cy="99218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txBody>
          <a:bodyPr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latinLnBrk="0">
              <a:lnSpc>
                <a:spcPct val="100000"/>
              </a:lnSpc>
              <a:buClrTx/>
              <a:buFontTx/>
              <a:buNone/>
            </a:pPr>
            <a:endParaRPr lang="ko-KR" altLang="en-US" sz="1000" dirty="0">
              <a:solidFill>
                <a:srgbClr val="00000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83824" y="2429248"/>
            <a:ext cx="1663019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ko-KR" sz="1000" dirty="0">
                <a:solidFill>
                  <a:srgbClr val="0000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Городской </a:t>
            </a:r>
          </a:p>
          <a:p>
            <a:pPr algn="ctr"/>
            <a:r>
              <a:rPr lang="ru-RU" altLang="ko-KR" sz="1000" dirty="0">
                <a:solidFill>
                  <a:srgbClr val="0000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образовательный проект «Взаимообучение школ»</a:t>
            </a:r>
            <a:endParaRPr lang="ru-RU" sz="1000" dirty="0"/>
          </a:p>
        </p:txBody>
      </p:sp>
      <p:sp>
        <p:nvSpPr>
          <p:cNvPr id="19" name="Rectangle 526"/>
          <p:cNvSpPr>
            <a:spLocks noChangeArrowheads="1"/>
          </p:cNvSpPr>
          <p:nvPr/>
        </p:nvSpPr>
        <p:spPr bwMode="auto">
          <a:xfrm>
            <a:off x="8093078" y="2265396"/>
            <a:ext cx="1908709" cy="99461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/>
        </p:spPr>
        <p:txBody>
          <a:bodyPr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latinLnBrk="0">
              <a:lnSpc>
                <a:spcPct val="100000"/>
              </a:lnSpc>
              <a:buClrTx/>
              <a:buFontTx/>
              <a:buNone/>
            </a:pPr>
            <a:endParaRPr lang="ko-KR" altLang="en-US" sz="1000" dirty="0">
              <a:solidFill>
                <a:srgbClr val="00000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169236" y="2429248"/>
            <a:ext cx="16851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Стажировочная площадка ФГБНУ Психологического института РАО</a:t>
            </a:r>
            <a:endParaRPr lang="ru-RU" sz="1000" dirty="0"/>
          </a:p>
        </p:txBody>
      </p:sp>
      <p:sp>
        <p:nvSpPr>
          <p:cNvPr id="21" name="Rectangle 526"/>
          <p:cNvSpPr>
            <a:spLocks noChangeArrowheads="1"/>
          </p:cNvSpPr>
          <p:nvPr/>
        </p:nvSpPr>
        <p:spPr bwMode="auto">
          <a:xfrm>
            <a:off x="10117670" y="2265396"/>
            <a:ext cx="1924937" cy="100601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txBody>
          <a:bodyPr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latinLnBrk="0">
              <a:lnSpc>
                <a:spcPct val="100000"/>
              </a:lnSpc>
              <a:buClrTx/>
              <a:buFontTx/>
              <a:buNone/>
            </a:pPr>
            <a:endParaRPr lang="ko-KR" altLang="en-US" sz="1000" dirty="0">
              <a:solidFill>
                <a:srgbClr val="C0000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254580" y="2386107"/>
            <a:ext cx="161131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ko-KR" sz="1000" dirty="0">
                <a:solidFill>
                  <a:srgbClr val="0000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Городской проект «Московское долголетие»</a:t>
            </a:r>
            <a:endParaRPr lang="ko-KR" altLang="en-US" sz="1000" dirty="0">
              <a:solidFill>
                <a:srgbClr val="00000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23" name="Rectangle 526"/>
          <p:cNvSpPr>
            <a:spLocks noChangeArrowheads="1"/>
          </p:cNvSpPr>
          <p:nvPr/>
        </p:nvSpPr>
        <p:spPr bwMode="auto">
          <a:xfrm>
            <a:off x="4041019" y="3404046"/>
            <a:ext cx="1930587" cy="98241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txBody>
          <a:bodyPr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latinLnBrk="0">
              <a:lnSpc>
                <a:spcPct val="100000"/>
              </a:lnSpc>
              <a:buClrTx/>
              <a:buFontTx/>
              <a:buNone/>
            </a:pPr>
            <a:endParaRPr lang="ru-RU" altLang="ko-KR" sz="1000" dirty="0">
              <a:solidFill>
                <a:srgbClr val="00000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algn="ctr" latinLnBrk="0">
              <a:lnSpc>
                <a:spcPct val="100000"/>
              </a:lnSpc>
              <a:buClrTx/>
              <a:buFontTx/>
              <a:buNone/>
            </a:pPr>
            <a:r>
              <a:rPr lang="ru-RU" altLang="ko-KR" sz="1000" dirty="0">
                <a:solidFill>
                  <a:srgbClr val="0000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Городской пилотный проект «Стратовая дифференциация обучения»</a:t>
            </a:r>
            <a:endParaRPr lang="ko-KR" altLang="en-US" sz="1000" dirty="0">
              <a:solidFill>
                <a:srgbClr val="00000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24" name="Rectangle 526"/>
          <p:cNvSpPr>
            <a:spLocks noChangeArrowheads="1"/>
          </p:cNvSpPr>
          <p:nvPr/>
        </p:nvSpPr>
        <p:spPr bwMode="auto">
          <a:xfrm>
            <a:off x="6054175" y="3406269"/>
            <a:ext cx="1930587" cy="9826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/>
        </p:spPr>
        <p:txBody>
          <a:bodyPr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latinLnBrk="0">
              <a:lnSpc>
                <a:spcPct val="100000"/>
              </a:lnSpc>
              <a:buClrTx/>
              <a:buFontTx/>
              <a:buNone/>
            </a:pPr>
            <a:endParaRPr lang="ru-RU" altLang="ko-KR" sz="1000" dirty="0">
              <a:solidFill>
                <a:srgbClr val="C0000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algn="ctr" latinLnBrk="0">
              <a:lnSpc>
                <a:spcPct val="100000"/>
              </a:lnSpc>
              <a:buClrTx/>
              <a:buFontTx/>
              <a:buNone/>
            </a:pPr>
            <a:r>
              <a:rPr lang="ru-RU" altLang="ko-KR" sz="1000" dirty="0"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Федеральная инновационная </a:t>
            </a:r>
            <a:r>
              <a:rPr lang="ru-RU" altLang="ko-KR" sz="1000" dirty="0" smtClean="0"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площадка</a:t>
            </a:r>
          </a:p>
          <a:p>
            <a:pPr algn="ctr" latinLnBrk="0">
              <a:lnSpc>
                <a:spcPct val="100000"/>
              </a:lnSpc>
              <a:buClrTx/>
              <a:buFontTx/>
              <a:buNone/>
            </a:pPr>
            <a:r>
              <a:rPr lang="ru-RU" altLang="ko-KR" sz="1000" dirty="0" smtClean="0"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ru-RU" altLang="ko-KR" sz="1000" dirty="0"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«</a:t>
            </a:r>
            <a:r>
              <a:rPr lang="ru-RU" altLang="ko-KR" sz="1000" dirty="0" smtClean="0"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Самбо в </a:t>
            </a:r>
            <a:r>
              <a:rPr lang="ru-RU" altLang="ko-KR" sz="1000" dirty="0"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школу»</a:t>
            </a:r>
            <a:endParaRPr lang="ko-KR" altLang="en-US" sz="1000" dirty="0"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25" name="Rectangle 526"/>
          <p:cNvSpPr>
            <a:spLocks noChangeArrowheads="1"/>
          </p:cNvSpPr>
          <p:nvPr/>
        </p:nvSpPr>
        <p:spPr bwMode="auto">
          <a:xfrm>
            <a:off x="8093078" y="3403468"/>
            <a:ext cx="1930587" cy="96764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txBody>
          <a:bodyPr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latinLnBrk="0">
              <a:lnSpc>
                <a:spcPct val="100000"/>
              </a:lnSpc>
              <a:buClrTx/>
              <a:buFontTx/>
              <a:buNone/>
            </a:pPr>
            <a:endParaRPr lang="ru-RU" altLang="ko-KR" sz="1000" dirty="0">
              <a:solidFill>
                <a:srgbClr val="C0000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algn="ctr" latinLnBrk="0">
              <a:lnSpc>
                <a:spcPct val="100000"/>
              </a:lnSpc>
              <a:buClrTx/>
              <a:buFontTx/>
              <a:buNone/>
            </a:pPr>
            <a:r>
              <a:rPr lang="ru-RU" altLang="ko-KR" sz="1000" dirty="0"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Сотрудничество с Ассоциацией негосударственных образовательных организаций РФ</a:t>
            </a:r>
          </a:p>
        </p:txBody>
      </p:sp>
      <p:sp>
        <p:nvSpPr>
          <p:cNvPr id="26" name="Rectangle 526"/>
          <p:cNvSpPr>
            <a:spLocks noChangeArrowheads="1"/>
          </p:cNvSpPr>
          <p:nvPr/>
        </p:nvSpPr>
        <p:spPr bwMode="auto">
          <a:xfrm>
            <a:off x="10131981" y="3398506"/>
            <a:ext cx="1919286" cy="97260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/>
        </p:spPr>
        <p:txBody>
          <a:bodyPr/>
          <a:lstStyle>
            <a:lvl1pPr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1004888" indent="-285750" latinLnBrk="1">
              <a:lnSpc>
                <a:spcPct val="110000"/>
              </a:lnSpc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554163" indent="-228600" latinLnBrk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2101850" indent="-228600" latinLnBrk="1">
              <a:lnSpc>
                <a:spcPct val="110000"/>
              </a:lnSpc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651125" indent="-228600" latinLnBrk="1">
              <a:lnSpc>
                <a:spcPct val="110000"/>
              </a:lnSpc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31083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35655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40227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4479925" indent="-228600" eaLnBrk="0" fontAlgn="base" latinLnBrk="1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latinLnBrk="0">
              <a:lnSpc>
                <a:spcPct val="100000"/>
              </a:lnSpc>
              <a:buClrTx/>
              <a:buFontTx/>
              <a:buNone/>
            </a:pPr>
            <a:endParaRPr lang="ru-RU" altLang="ko-KR" sz="1000" dirty="0">
              <a:solidFill>
                <a:srgbClr val="00000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algn="ctr" latinLnBrk="0">
              <a:lnSpc>
                <a:spcPct val="100000"/>
              </a:lnSpc>
              <a:buClrTx/>
              <a:buFontTx/>
              <a:buNone/>
            </a:pPr>
            <a:r>
              <a:rPr lang="ru-RU" altLang="ko-KR" sz="1000" dirty="0">
                <a:solidFill>
                  <a:srgbClr val="0000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Межучрежденческий проект «Содружество»:</a:t>
            </a:r>
          </a:p>
          <a:p>
            <a:pPr algn="ctr" latinLnBrk="0">
              <a:lnSpc>
                <a:spcPct val="100000"/>
              </a:lnSpc>
              <a:buClrTx/>
              <a:buFontTx/>
              <a:buNone/>
            </a:pPr>
            <a:r>
              <a:rPr lang="ru-RU" altLang="ko-KR" sz="1000" dirty="0">
                <a:solidFill>
                  <a:srgbClr val="000000"/>
                </a:solidFill>
                <a:latin typeface="Calibri" panose="020F0502020204030204" pitchFamily="34" charset="0"/>
                <a:ea typeface="Batang" panose="02030600000101010101" pitchFamily="18" charset="-127"/>
                <a:cs typeface="Times New Roman" panose="02020603050405020304" pitchFamily="18" charset="0"/>
              </a:rPr>
              <a:t> ГБОУ № 949 и ГБОУ № 1569 «Созвездие» </a:t>
            </a:r>
            <a:endParaRPr lang="ko-KR" altLang="en-US" sz="1000" dirty="0">
              <a:solidFill>
                <a:srgbClr val="000000"/>
              </a:solidFill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23155" y="1035049"/>
            <a:ext cx="3733287" cy="5605973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t"/>
            <a:r>
              <a:rPr lang="ru-RU" sz="1000" b="1"/>
              <a:t>Формы трансляции передового педагогического опыта</a:t>
            </a:r>
            <a:endParaRPr lang="ru-RU" sz="1000"/>
          </a:p>
          <a:p>
            <a:r>
              <a:rPr lang="ru-RU" sz="1000"/>
              <a:t>Семинар для школьных команд московских школ по созданию условий для образовательной и социальной успешности обучающихся.</a:t>
            </a:r>
          </a:p>
          <a:p>
            <a:r>
              <a:rPr lang="ru-RU" sz="1000"/>
              <a:t>Семинар «Говорящие стены» как часть развивающей среды образовательного учреждения» для воспитателей ГБОУ Школа № 949.</a:t>
            </a:r>
          </a:p>
          <a:p>
            <a:r>
              <a:rPr lang="ru-RU" sz="1000"/>
              <a:t>Стажировка для учителей начальных классов школ  г. Якутска</a:t>
            </a:r>
          </a:p>
          <a:p>
            <a:pPr fontAlgn="t"/>
            <a:r>
              <a:rPr lang="ru-RU" sz="1000"/>
              <a:t>Презентация программы ТМДО в рамках международного проекта (в МГППУ).</a:t>
            </a:r>
          </a:p>
          <a:p>
            <a:r>
              <a:rPr lang="ru-RU" sz="1000"/>
              <a:t>Семинар «Школа первоклассников: организация эффективного образовательного пространства» для учителей начальных классов ГБОУ Школа № 949.</a:t>
            </a:r>
          </a:p>
          <a:p>
            <a:pPr fontAlgn="t"/>
            <a:r>
              <a:rPr lang="ru-RU" sz="1000"/>
              <a:t>Открытый урок по программе ТМДО для учителей начальных классов ГБОУ Школа № 949.</a:t>
            </a:r>
          </a:p>
          <a:p>
            <a:pPr fontAlgn="t"/>
            <a:r>
              <a:rPr lang="ru-RU" sz="1000"/>
              <a:t>Представление опыта работы по организации уровневой дифференциации</a:t>
            </a:r>
          </a:p>
          <a:p>
            <a:pPr fontAlgn="t"/>
            <a:r>
              <a:rPr lang="ru-RU" sz="1000"/>
              <a:t>Консультации по формированию и реализации эффективного учебного плана для директоров НОУ.</a:t>
            </a:r>
          </a:p>
        </p:txBody>
      </p:sp>
      <p:graphicFrame>
        <p:nvGraphicFramePr>
          <p:cNvPr id="28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5350248"/>
              </p:ext>
            </p:extLst>
          </p:nvPr>
        </p:nvGraphicFramePr>
        <p:xfrm>
          <a:off x="209227" y="1102451"/>
          <a:ext cx="3556861" cy="54691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3979"/>
                <a:gridCol w="1242882"/>
              </a:tblGrid>
              <a:tr h="39236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Формы трансляции передового педагогического опыта</a:t>
                      </a:r>
                      <a:endParaRPr lang="ru-RU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Количество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мероприятий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4509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Семинар для школьных команд </a:t>
                      </a:r>
                      <a:r>
                        <a:rPr lang="ru-RU" sz="1000" b="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московских школ по созданию условий для образовательной и социальной успешности 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обучающихся.</a:t>
                      </a:r>
                      <a:endParaRPr lang="ru-RU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</a:p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(корпус №№ 1 и 2)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9418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Семинар </a:t>
                      </a:r>
                      <a:r>
                        <a:rPr lang="ru-RU" sz="10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ru-RU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Говорящие стены» как часть развивающей среды образовательного учреждения» </a:t>
                      </a:r>
                      <a:r>
                        <a:rPr lang="ru-RU" sz="1000" dirty="0"/>
                        <a:t>для воспитателей</a:t>
                      </a:r>
                      <a:r>
                        <a:rPr lang="ru-RU" sz="1000" baseline="0" dirty="0"/>
                        <a:t> </a:t>
                      </a:r>
                      <a:r>
                        <a:rPr lang="ru-RU" sz="1000" dirty="0"/>
                        <a:t>ГБОУ</a:t>
                      </a:r>
                      <a:r>
                        <a:rPr lang="ru-RU" sz="1000" baseline="0" dirty="0"/>
                        <a:t> Школа № </a:t>
                      </a:r>
                      <a:r>
                        <a:rPr lang="ru-RU" sz="1000" baseline="0" dirty="0" smtClean="0"/>
                        <a:t>949.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</a:p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(корпус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№ 10)</a:t>
                      </a:r>
                      <a:endParaRPr lang="ru-RU" sz="1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236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Стажировка</a:t>
                      </a:r>
                      <a:r>
                        <a:rPr lang="ru-RU" sz="1000" b="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 учителей начальных классов школ  г. Якутска</a:t>
                      </a:r>
                      <a:endParaRPr lang="ru-RU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ru-RU" sz="1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(корпус № 2)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43276"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/>
                        <a:t>Презентация программы ТМДО</a:t>
                      </a:r>
                      <a:r>
                        <a:rPr lang="ru-RU" sz="1000" baseline="0" dirty="0"/>
                        <a:t> в </a:t>
                      </a:r>
                      <a:r>
                        <a:rPr lang="ru-RU" sz="1000" baseline="0" dirty="0" smtClean="0"/>
                        <a:t>рамках </a:t>
                      </a:r>
                      <a:r>
                        <a:rPr lang="ru-RU" sz="1000" dirty="0" smtClean="0"/>
                        <a:t>международного </a:t>
                      </a:r>
                      <a:r>
                        <a:rPr lang="ru-RU" sz="1000" dirty="0"/>
                        <a:t>проекта (в МГППУ</a:t>
                      </a:r>
                      <a:r>
                        <a:rPr lang="ru-RU" sz="1000" dirty="0" smtClean="0"/>
                        <a:t>).</a:t>
                      </a:r>
                      <a:endParaRPr lang="ru-RU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(корпус № 2)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4509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Семинар «Школа первоклассников: организация эффективного образовательного пространства» для учителей начальных классов ГБОУ</a:t>
                      </a:r>
                      <a:r>
                        <a:rPr lang="ru-RU" sz="1000" baseline="0" dirty="0"/>
                        <a:t> Школа № </a:t>
                      </a:r>
                      <a:r>
                        <a:rPr lang="ru-RU" sz="1000" baseline="0" dirty="0" smtClean="0"/>
                        <a:t>949.</a:t>
                      </a:r>
                      <a:endParaRPr lang="ru-RU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</a:p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(корпус № 17)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43276"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/>
                        <a:t>Открытый урок по программе ТМДО для учителей начальных классов ГБОУ</a:t>
                      </a:r>
                      <a:r>
                        <a:rPr lang="ru-RU" sz="1000" baseline="0" dirty="0"/>
                        <a:t> Школа № </a:t>
                      </a:r>
                      <a:r>
                        <a:rPr lang="ru-RU" sz="1000" baseline="0" dirty="0" smtClean="0"/>
                        <a:t>949.</a:t>
                      </a:r>
                      <a:endParaRPr lang="ru-RU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</a:p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(корпус № 2)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43276"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/>
                        <a:t>Представление опыта работы по организации</a:t>
                      </a:r>
                      <a:r>
                        <a:rPr lang="ru-RU" sz="1000" baseline="0" dirty="0"/>
                        <a:t> уровневой дифференциации</a:t>
                      </a:r>
                      <a:endParaRPr lang="ru-RU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ru-RU" sz="1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(корпус №№</a:t>
                      </a:r>
                      <a:r>
                        <a:rPr lang="ru-RU" sz="1000" baseline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1 и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31147">
                <a:tc>
                  <a:txBody>
                    <a:bodyPr/>
                    <a:lstStyle/>
                    <a:p>
                      <a:pPr algn="just"/>
                      <a:r>
                        <a:rPr lang="ru-RU" sz="1000" dirty="0"/>
                        <a:t>Консультации по формированию</a:t>
                      </a:r>
                      <a:r>
                        <a:rPr lang="ru-RU" sz="1000" baseline="0" dirty="0"/>
                        <a:t> и реализации эффективного учебного плана для директоров </a:t>
                      </a:r>
                      <a:r>
                        <a:rPr lang="ru-RU" sz="1000" baseline="0" dirty="0" smtClean="0"/>
                        <a:t>НОУ.</a:t>
                      </a:r>
                      <a:endParaRPr lang="ru-RU" sz="10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</a:p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(корпус № 5)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846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040" y="3038582"/>
            <a:ext cx="8531817" cy="132556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          </a:t>
            </a:r>
            <a:r>
              <a:rPr lang="en-US" sz="3600" b="1" dirty="0" smtClean="0">
                <a:solidFill>
                  <a:srgbClr val="FF0000"/>
                </a:solidFill>
              </a:rPr>
              <a:t>   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Благодарю за внимание!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6396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1611</TotalTime>
  <Words>2477</Words>
  <Application>Microsoft Office PowerPoint</Application>
  <PresentationFormat>Широкоэкранный</PresentationFormat>
  <Paragraphs>620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Arial</vt:lpstr>
      <vt:lpstr>Batang</vt:lpstr>
      <vt:lpstr>Calibri</vt:lpstr>
      <vt:lpstr>Calibri Light</vt:lpstr>
      <vt:lpstr>Courier New</vt:lpstr>
      <vt:lpstr>Gulim</vt:lpstr>
      <vt:lpstr>Montserrat</vt:lpstr>
      <vt:lpstr>Times New Roman</vt:lpstr>
      <vt:lpstr>Wingdings</vt:lpstr>
      <vt:lpstr>Тема Office</vt:lpstr>
      <vt:lpstr>Информация о результатах деятельности  ГБОУ «Школа № 1569 «Созвездие» в 2023/2024 учебном году</vt:lpstr>
      <vt:lpstr>Школа в 2023/2024 учебном году</vt:lpstr>
      <vt:lpstr> Условия для эффективного решения поставленных задач</vt:lpstr>
      <vt:lpstr> Условия для эффективного решения поставленных задач</vt:lpstr>
      <vt:lpstr>                     Образовательные результаты</vt:lpstr>
      <vt:lpstr>                  Образовательные результаты</vt:lpstr>
      <vt:lpstr>                       Образовательные результаты</vt:lpstr>
      <vt:lpstr> Школа – открытая образовательная система</vt:lpstr>
      <vt:lpstr>             Благодарю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User</cp:lastModifiedBy>
  <cp:revision>100</cp:revision>
  <dcterms:created xsi:type="dcterms:W3CDTF">2021-05-05T06:13:49Z</dcterms:created>
  <dcterms:modified xsi:type="dcterms:W3CDTF">2025-03-12T06:47:58Z</dcterms:modified>
</cp:coreProperties>
</file>