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5" r:id="rId2"/>
    <p:sldId id="293" r:id="rId3"/>
    <p:sldId id="258" r:id="rId4"/>
    <p:sldId id="259" r:id="rId5"/>
    <p:sldId id="263" r:id="rId6"/>
    <p:sldId id="302" r:id="rId7"/>
    <p:sldId id="277" r:id="rId8"/>
    <p:sldId id="276" r:id="rId9"/>
    <p:sldId id="265" r:id="rId10"/>
    <p:sldId id="269" r:id="rId11"/>
    <p:sldId id="266" r:id="rId12"/>
    <p:sldId id="301" r:id="rId13"/>
    <p:sldId id="278" r:id="rId14"/>
    <p:sldId id="279" r:id="rId15"/>
    <p:sldId id="303" r:id="rId16"/>
    <p:sldId id="304" r:id="rId17"/>
    <p:sldId id="281" r:id="rId18"/>
    <p:sldId id="280" r:id="rId19"/>
    <p:sldId id="311" r:id="rId20"/>
    <p:sldId id="312" r:id="rId21"/>
    <p:sldId id="300" r:id="rId22"/>
    <p:sldId id="282" r:id="rId23"/>
    <p:sldId id="283" r:id="rId24"/>
    <p:sldId id="284" r:id="rId25"/>
    <p:sldId id="298" r:id="rId26"/>
    <p:sldId id="285" r:id="rId27"/>
    <p:sldId id="297" r:id="rId28"/>
    <p:sldId id="296" r:id="rId29"/>
    <p:sldId id="286" r:id="rId30"/>
    <p:sldId id="287" r:id="rId31"/>
    <p:sldId id="261" r:id="rId32"/>
    <p:sldId id="272" r:id="rId33"/>
    <p:sldId id="273" r:id="rId34"/>
    <p:sldId id="274" r:id="rId35"/>
    <p:sldId id="307" r:id="rId36"/>
    <p:sldId id="308" r:id="rId37"/>
    <p:sldId id="290" r:id="rId38"/>
    <p:sldId id="294" r:id="rId39"/>
    <p:sldId id="295" r:id="rId40"/>
    <p:sldId id="292" r:id="rId41"/>
    <p:sldId id="288" r:id="rId42"/>
    <p:sldId id="291" r:id="rId43"/>
    <p:sldId id="289" r:id="rId44"/>
    <p:sldId id="305" r:id="rId45"/>
    <p:sldId id="306" r:id="rId46"/>
    <p:sldId id="309" r:id="rId47"/>
    <p:sldId id="310" r:id="rId48"/>
    <p:sldId id="271" r:id="rId49"/>
  </p:sldIdLst>
  <p:sldSz cx="12192000" cy="6858000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13" autoAdjust="0"/>
    <p:restoredTop sz="94660"/>
  </p:normalViewPr>
  <p:slideViewPr>
    <p:cSldViewPr snapToGrid="0">
      <p:cViewPr varScale="1">
        <p:scale>
          <a:sx n="78" d="100"/>
          <a:sy n="78" d="100"/>
        </p:scale>
        <p:origin x="62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E2F95-ACFD-473C-8EF4-5EEB81AFFCB2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20530-2E08-47AE-BA29-EFE29B3FFC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04471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E2F95-ACFD-473C-8EF4-5EEB81AFFCB2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20530-2E08-47AE-BA29-EFE29B3FFC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00617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E2F95-ACFD-473C-8EF4-5EEB81AFFCB2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20530-2E08-47AE-BA29-EFE29B3FFCFE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408067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E2F95-ACFD-473C-8EF4-5EEB81AFFCB2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20530-2E08-47AE-BA29-EFE29B3FFC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77398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E2F95-ACFD-473C-8EF4-5EEB81AFFCB2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20530-2E08-47AE-BA29-EFE29B3FFCFE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11714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E2F95-ACFD-473C-8EF4-5EEB81AFFCB2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20530-2E08-47AE-BA29-EFE29B3FFC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58737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E2F95-ACFD-473C-8EF4-5EEB81AFFCB2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20530-2E08-47AE-BA29-EFE29B3FFC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7674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E2F95-ACFD-473C-8EF4-5EEB81AFFCB2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20530-2E08-47AE-BA29-EFE29B3FFC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6224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E2F95-ACFD-473C-8EF4-5EEB81AFFCB2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20530-2E08-47AE-BA29-EFE29B3FFC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7256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E2F95-ACFD-473C-8EF4-5EEB81AFFCB2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20530-2E08-47AE-BA29-EFE29B3FFC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9564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E2F95-ACFD-473C-8EF4-5EEB81AFFCB2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20530-2E08-47AE-BA29-EFE29B3FFC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1613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E2F95-ACFD-473C-8EF4-5EEB81AFFCB2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20530-2E08-47AE-BA29-EFE29B3FFC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0011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E2F95-ACFD-473C-8EF4-5EEB81AFFCB2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20530-2E08-47AE-BA29-EFE29B3FFC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6655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E2F95-ACFD-473C-8EF4-5EEB81AFFCB2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20530-2E08-47AE-BA29-EFE29B3FFC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5738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E2F95-ACFD-473C-8EF4-5EEB81AFFCB2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20530-2E08-47AE-BA29-EFE29B3FFC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3918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E2F95-ACFD-473C-8EF4-5EEB81AFFCB2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20530-2E08-47AE-BA29-EFE29B3FFC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5247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4E2F95-ACFD-473C-8EF4-5EEB81AFFCB2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7120530-2E08-47AE-BA29-EFE29B3FFC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8105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shtag/%D0%BE%D0%BC%D0%BE%D0%BD?__eep__=6&amp;__cft__%5b0%5d=AZWUAijK6Cs6-eM6ZG4_GK-ZkjPx_qV_wXZR_0ZD9dtNQyrNXdj4tszQQrDcn1cp2GrMD580DDF-bS9T4RPnJWLzP633q0UU_ltY2abWlfDhSM6G4OYbJP-dt3NCKsiBNJU&amp;__tn__=*NK-R" TargetMode="External"/><Relationship Id="rId2" Type="http://schemas.openxmlformats.org/officeDocument/2006/relationships/hyperlink" Target="https://www.facebook.com/hashtag/%D0%B4%D0%B0%D0%B2%D0%B0%D0%B9%D0%B4%D1%80%D1%83%D0%B6%D0%B8%D1%82%D1%8C?__eep__=6&amp;__cft__%5b0%5d=AZWUAijK6Cs6-eM6ZG4_GK-ZkjPx_qV_wXZR_0ZD9dtNQyrNXdj4tszQQrDcn1cp2GrMD580DDF-bS9T4RPnJWLzP633q0UU_ltY2abWlfDhSM6G4OYbJP-dt3NCKsiBNJU&amp;__tn__=*NK-R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hyperlink" Target="https://www.facebook.com/hashtag/%D1%80%D0%BE%D1%81%D0%B3%D0%B2%D0%B0%D1%80%D0%B4%D0%B8%D1%8F?__eep__=6&amp;__cft__%5b0%5d=AZWUAijK6Cs6-eM6ZG4_GK-ZkjPx_qV_wXZR_0ZD9dtNQyrNXdj4tszQQrDcn1cp2GrMD580DDF-bS9T4RPnJWLzP633q0UU_ltY2abWlfDhSM6G4OYbJP-dt3NCKsiBNJU&amp;__tn__=*NK-R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7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g"/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g"/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g"/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Совет </a:t>
            </a:r>
            <a:r>
              <a:rPr lang="ru-RU" sz="2000" b="1" dirty="0">
                <a:solidFill>
                  <a:srgbClr val="FF0000"/>
                </a:solidFill>
              </a:rPr>
              <a:t>депутатов муниципального </a:t>
            </a:r>
            <a:r>
              <a:rPr lang="ru-RU" sz="2000" b="1" dirty="0" smtClean="0">
                <a:solidFill>
                  <a:srgbClr val="FF0000"/>
                </a:solidFill>
              </a:rPr>
              <a:t>округа «Зябликово»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1600" b="1" dirty="0" smtClean="0"/>
              <a:t> </a:t>
            </a:r>
            <a:r>
              <a:rPr lang="ru-RU" sz="1600" b="1" dirty="0"/>
              <a:t>Закон г. Москвы от 11 июля 2012 г. N 39</a:t>
            </a:r>
            <a:br>
              <a:rPr lang="ru-RU" sz="1600" b="1" dirty="0"/>
            </a:br>
            <a:r>
              <a:rPr lang="ru-RU" sz="1600" b="1" dirty="0"/>
              <a:t> "О наделении органов местного самоуправления муниципальных округов в городе Москве отдельными полномочиями города Москвы"</a:t>
            </a:r>
            <a:endParaRPr lang="ru-RU" sz="1600" dirty="0"/>
          </a:p>
          <a:p>
            <a:pPr marL="0" indent="0">
              <a:buNone/>
            </a:pPr>
            <a:r>
              <a:rPr lang="ru-RU" sz="1600" dirty="0" smtClean="0"/>
              <a:t>Настоящий </a:t>
            </a:r>
            <a:r>
              <a:rPr lang="ru-RU" sz="1600" dirty="0"/>
              <a:t>Закон наделяет органы местного самоуправления муниципальных округов в городе Москве отдельными полномочиями города Москвы в целях обеспечения учета мнения населения и органов местного самоуправления при принятии решений органами исполнительной власти города Москвы, повышения эффективности взаимодействия органов местного самоуправления и органов исполнительной власти города Москвы, усиления роли органов местного самоуправления в социально-экономическом развитии соответствующих территорий</a:t>
            </a:r>
            <a:r>
              <a:rPr lang="ru-RU" sz="1600" dirty="0" smtClean="0"/>
              <a:t>.</a:t>
            </a:r>
          </a:p>
          <a:p>
            <a:pPr marL="0" indent="0">
              <a:buNone/>
            </a:pPr>
            <a:r>
              <a:rPr lang="ru-RU" sz="1600" b="1" u="sng" dirty="0" smtClean="0"/>
              <a:t>Поступление и решение </a:t>
            </a:r>
            <a:r>
              <a:rPr lang="ru-RU" sz="1600" b="1" u="sng" dirty="0"/>
              <a:t>вопросов </a:t>
            </a:r>
            <a:r>
              <a:rPr lang="ru-RU" sz="1600" b="1" u="sng" dirty="0" smtClean="0"/>
              <a:t>депутата </a:t>
            </a:r>
            <a:r>
              <a:rPr lang="ru-RU" sz="1600" b="1" u="sng" dirty="0"/>
              <a:t>Совета депутатов муниципального округа </a:t>
            </a:r>
            <a:r>
              <a:rPr lang="ru-RU" sz="1600" b="1" u="sng" dirty="0" smtClean="0"/>
              <a:t>Зябликово</a:t>
            </a:r>
            <a:r>
              <a:rPr lang="ru-RU" sz="1600" b="1" u="sng" dirty="0"/>
              <a:t>.</a:t>
            </a:r>
            <a:r>
              <a:rPr lang="ru-RU" sz="1600" b="1" u="sng" dirty="0" smtClean="0"/>
              <a:t> </a:t>
            </a:r>
            <a:endParaRPr lang="ru-RU" sz="1600" b="1" u="sng" dirty="0"/>
          </a:p>
          <a:p>
            <a:pPr marL="0" indent="0">
              <a:buNone/>
            </a:pPr>
            <a:endParaRPr lang="ru-RU" sz="1600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1543" y="1092305"/>
            <a:ext cx="685714" cy="83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05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473" y="822036"/>
            <a:ext cx="4839854" cy="521998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8000" y="822036"/>
            <a:ext cx="4784435" cy="521998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43488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05294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Поздравление Будущих первоклассников!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22" name="Объект 21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2982" y="2160590"/>
            <a:ext cx="4530186" cy="429623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571" y="2160589"/>
            <a:ext cx="4593392" cy="429623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350578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600" b="1" i="1" dirty="0" smtClean="0">
                <a:solidFill>
                  <a:srgbClr val="00B050"/>
                </a:solidFill>
              </a:rPr>
              <a:t>Предупреждение  </a:t>
            </a:r>
            <a:r>
              <a:rPr lang="ru-RU" sz="1600" b="1" i="1" dirty="0">
                <a:solidFill>
                  <a:srgbClr val="00B050"/>
                </a:solidFill>
              </a:rPr>
              <a:t>«ЦУГМС» 17 сентября в ожидании грозы,  сильного дождя, ливня, града и усиление ветра с порывами до 26 </a:t>
            </a:r>
            <a:r>
              <a:rPr lang="ru-RU" sz="1600" b="1" i="1" dirty="0" smtClean="0">
                <a:solidFill>
                  <a:srgbClr val="00B050"/>
                </a:solidFill>
              </a:rPr>
              <a:t>м/с </a:t>
            </a:r>
            <a:r>
              <a:rPr lang="ru-RU" sz="1600" b="1" i="1" dirty="0">
                <a:solidFill>
                  <a:srgbClr val="00B050"/>
                </a:solidFill>
              </a:rPr>
              <a:t>подтвердилось.</a:t>
            </a:r>
            <a:br>
              <a:rPr lang="ru-RU" sz="1600" b="1" i="1" dirty="0">
                <a:solidFill>
                  <a:srgbClr val="00B050"/>
                </a:solidFill>
              </a:rPr>
            </a:br>
            <a:r>
              <a:rPr lang="ru-RU" sz="1600" b="1" i="1" dirty="0">
                <a:solidFill>
                  <a:srgbClr val="00B050"/>
                </a:solidFill>
              </a:rPr>
              <a:t>Результаты были видны  уже утром</a:t>
            </a:r>
            <a:r>
              <a:rPr lang="ru-RU" sz="1600" b="1" i="1" dirty="0" smtClean="0">
                <a:solidFill>
                  <a:srgbClr val="00B050"/>
                </a:solidFill>
              </a:rPr>
              <a:t>. По моему устному  обращению поваленное </a:t>
            </a:r>
            <a:r>
              <a:rPr lang="ru-RU" sz="1600" b="1" i="1" dirty="0">
                <a:solidFill>
                  <a:srgbClr val="00B050"/>
                </a:solidFill>
              </a:rPr>
              <a:t>на забор дерево 🌳 , было убрано в течении пяти минут! Отличная работа, спасибо ГБУ "</a:t>
            </a:r>
            <a:r>
              <a:rPr lang="ru-RU" sz="1600" b="1" i="1" dirty="0" err="1" smtClean="0">
                <a:solidFill>
                  <a:srgbClr val="00B050"/>
                </a:solidFill>
              </a:rPr>
              <a:t>Жилищник</a:t>
            </a:r>
            <a:r>
              <a:rPr lang="ru-RU" sz="1600" b="1" i="1" dirty="0" smtClean="0">
                <a:solidFill>
                  <a:srgbClr val="00B050"/>
                </a:solidFill>
              </a:rPr>
              <a:t>" </a:t>
            </a:r>
            <a:endParaRPr lang="ru-RU" sz="1600" b="1" i="1" dirty="0">
              <a:solidFill>
                <a:srgbClr val="00B05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75" y="2160588"/>
            <a:ext cx="3881437" cy="38814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1131" y="2160588"/>
            <a:ext cx="3881437" cy="38814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353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1933185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800" b="1" i="1" dirty="0">
                <a:solidFill>
                  <a:schemeClr val="accent2">
                    <a:lumMod val="75000"/>
                  </a:schemeClr>
                </a:solidFill>
                <a:latin typeface="inherit"/>
                <a:ea typeface="Times New Roman" panose="02020603050405020304" pitchFamily="18" charset="0"/>
                <a:cs typeface="Segoe UI Historic" panose="020B0502040204020203" pitchFamily="34" charset="0"/>
              </a:rPr>
              <a:t>16 октября 2020 года состоялась </a:t>
            </a:r>
            <a:r>
              <a:rPr lang="ru-RU" sz="1800" b="1" i="1" dirty="0" err="1">
                <a:solidFill>
                  <a:srgbClr val="00B0F0"/>
                </a:solidFill>
                <a:latin typeface="inherit"/>
                <a:ea typeface="Times New Roman" panose="02020603050405020304" pitchFamily="18" charset="0"/>
                <a:cs typeface="Segoe UI Historic" panose="020B0502040204020203" pitchFamily="34" charset="0"/>
              </a:rPr>
              <a:t>Zoom</a:t>
            </a:r>
            <a:r>
              <a:rPr lang="ru-RU" sz="1800" b="1" i="1" dirty="0">
                <a:solidFill>
                  <a:schemeClr val="accent2">
                    <a:lumMod val="75000"/>
                  </a:schemeClr>
                </a:solidFill>
                <a:latin typeface="inherit"/>
                <a:ea typeface="Times New Roman" panose="02020603050405020304" pitchFamily="18" charset="0"/>
                <a:cs typeface="Segoe UI Historic" panose="020B0502040204020203" pitchFamily="34" charset="0"/>
              </a:rPr>
              <a:t> конференция </a:t>
            </a:r>
            <a:r>
              <a:rPr lang="ru-RU" sz="1200" b="1" i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200" b="1" i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b="1" i="1" dirty="0">
                <a:solidFill>
                  <a:schemeClr val="accent2">
                    <a:lumMod val="75000"/>
                  </a:schemeClr>
                </a:solidFill>
                <a:latin typeface="inherit"/>
                <a:ea typeface="Times New Roman" panose="02020603050405020304" pitchFamily="18" charset="0"/>
                <a:cs typeface="Segoe UI Historic" panose="020B0502040204020203" pitchFamily="34" charset="0"/>
              </a:rPr>
              <a:t>По приглашению муниципального депутата Царицыно Дмитрия </a:t>
            </a:r>
            <a:r>
              <a:rPr lang="ru-RU" sz="1800" b="1" i="1" dirty="0" err="1">
                <a:solidFill>
                  <a:schemeClr val="accent2">
                    <a:lumMod val="75000"/>
                  </a:schemeClr>
                </a:solidFill>
                <a:latin typeface="inherit"/>
                <a:ea typeface="Times New Roman" panose="02020603050405020304" pitchFamily="18" charset="0"/>
                <a:cs typeface="Segoe UI Historic" panose="020B0502040204020203" pitchFamily="34" charset="0"/>
              </a:rPr>
              <a:t>Хлестова</a:t>
            </a:r>
            <a:r>
              <a:rPr lang="ru-RU" sz="1800" b="1" i="1" dirty="0">
                <a:solidFill>
                  <a:schemeClr val="accent2">
                    <a:lumMod val="75000"/>
                  </a:schemeClr>
                </a:solidFill>
                <a:latin typeface="inherit"/>
                <a:ea typeface="Times New Roman" panose="02020603050405020304" pitchFamily="18" charset="0"/>
                <a:cs typeface="Segoe UI Historic" panose="020B0502040204020203" pitchFamily="34" charset="0"/>
              </a:rPr>
              <a:t> на тему «Актуальные вопросы физического воспитания молодёжи и кулачных боёв». В конференции приняли участие представители спортивных клубов и федераций, органов исполнительной власти, тренеры, преподаватели, заведующие кафедрами физической культуры, менеджеры спортивных клубов и сборных команд по контактным видам спорта.</a:t>
            </a:r>
            <a:r>
              <a:rPr lang="ru-RU" sz="1200" b="1" i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200" b="1" i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9128" y="3095772"/>
            <a:ext cx="4183062" cy="348223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7817" y="3281143"/>
            <a:ext cx="3485921" cy="291107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481071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264" y="1215025"/>
            <a:ext cx="3678574" cy="3772693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89969" y="1716066"/>
            <a:ext cx="5294107" cy="3006246"/>
          </a:xfrm>
        </p:spPr>
        <p:txBody>
          <a:bodyPr>
            <a:normAutofit/>
          </a:bodyPr>
          <a:lstStyle/>
          <a:p>
            <a:r>
              <a:rPr lang="ru-RU" sz="2000" b="1" i="1" dirty="0">
                <a:solidFill>
                  <a:schemeClr val="accent2"/>
                </a:solidFill>
              </a:rPr>
              <a:t>Подростки, которые это смотрят переносят это во дворы и это всё как цепная реакция, как вирус накрывает с каждым днём всё больше и больше! Беспредел, безцензурщина и антипропаганда - не должны быть в тренде! </a:t>
            </a:r>
          </a:p>
        </p:txBody>
      </p:sp>
    </p:spTree>
    <p:extLst>
      <p:ext uri="{BB962C8B-B14F-4D97-AF65-F5344CB8AC3E}">
        <p14:creationId xmlns:p14="http://schemas.microsoft.com/office/powerpoint/2010/main" val="1437201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/>
              <a:t>Установка шлагбаума во дворе дома!</a:t>
            </a:r>
            <a:endParaRPr lang="ru-RU" sz="2400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206" y="2601119"/>
            <a:ext cx="3000375" cy="3000375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1662" y="2601119"/>
            <a:ext cx="3000375" cy="3000375"/>
          </a:xfrm>
        </p:spPr>
      </p:pic>
    </p:spTree>
    <p:extLst>
      <p:ext uri="{BB962C8B-B14F-4D97-AF65-F5344CB8AC3E}">
        <p14:creationId xmlns:p14="http://schemas.microsoft.com/office/powerpoint/2010/main" val="26458041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7334" y="313151"/>
            <a:ext cx="8596668" cy="5728211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Провёл внеочередной прием граждан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района. Каждый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из проводимых приёмов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посвящен какой-то теме, в том числе сфера безопасности. </a:t>
            </a:r>
          </a:p>
          <a:p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Сегодня ко мне на приём пришла жительница нашего района- председатель одного из ТСЖ. Проблема состояла в том, что их дом находится в близи станции метро, и иногородние автомобили с областными номерами паркуются во дворе их дома в промежутке между 7:30 и 19:30 с понедельника по пятницу, тем самым затрудняя проводить полноценную уборку двора от листьев осенью и зимой от снега. У нас в районе имеются несколько перехватывающих парковок, но автолюбители не ставят своих железных коней там, а предпочитают дворы, и без того с узкими проездами! Моё предложение было установить антивандальный, электрический шлагбаум с кнопкой вызова на консьержа, при этом соблюсти все формальности по его установке. В данной ситуации я лично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помог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активу дома пройти все ступени для реализации задуманного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Сегодня двор закрыт от не прошенных гостей.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С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читаю,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нужно ли закрывать дворы шлагбаумом в близстоящих дворах от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метро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39528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6450" y="459286"/>
            <a:ext cx="10131505" cy="1657611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solidFill>
                  <a:srgbClr val="050505"/>
                </a:solidFill>
                <a:latin typeface="inherit"/>
                <a:ea typeface="Times New Roman" panose="02020603050405020304" pitchFamily="18" charset="0"/>
                <a:cs typeface="Segoe UI Historic" panose="020B0502040204020203" pitchFamily="34" charset="0"/>
              </a:rPr>
              <a:t>В рамках социального проекта </a:t>
            </a:r>
            <a:r>
              <a:rPr lang="ru-RU" sz="1600" u="sng" dirty="0">
                <a:solidFill>
                  <a:srgbClr val="0000FF"/>
                </a:solidFill>
                <a:latin typeface="inherit"/>
                <a:ea typeface="Times New Roman" panose="02020603050405020304" pitchFamily="18" charset="0"/>
                <a:cs typeface="Segoe UI Historic" panose="020B0502040204020203" pitchFamily="34" charset="0"/>
                <a:hlinkClick r:id="rId2"/>
              </a:rPr>
              <a:t>#</a:t>
            </a:r>
            <a:r>
              <a:rPr lang="ru-RU" sz="1600" u="sng" dirty="0" err="1">
                <a:solidFill>
                  <a:srgbClr val="0000FF"/>
                </a:solidFill>
                <a:latin typeface="inherit"/>
                <a:ea typeface="Times New Roman" panose="02020603050405020304" pitchFamily="18" charset="0"/>
                <a:cs typeface="Segoe UI Historic" panose="020B0502040204020203" pitchFamily="34" charset="0"/>
                <a:hlinkClick r:id="rId2"/>
              </a:rPr>
              <a:t>ДавайДружить</a:t>
            </a:r>
            <a:r>
              <a:rPr lang="ru-RU" sz="1600" dirty="0">
                <a:solidFill>
                  <a:srgbClr val="050505"/>
                </a:solidFill>
                <a:latin typeface="inherit"/>
                <a:ea typeface="Times New Roman" panose="02020603050405020304" pitchFamily="18" charset="0"/>
                <a:cs typeface="Segoe UI Historic" panose="020B0502040204020203" pitchFamily="34" charset="0"/>
              </a:rPr>
              <a:t> осуществили мечту Максима, воспитанника  ЦССВ№1  Отправленное письмо не осталось без </a:t>
            </a:r>
            <a:r>
              <a:rPr lang="ru-RU" sz="1600" dirty="0" smtClean="0">
                <a:solidFill>
                  <a:srgbClr val="050505"/>
                </a:solidFill>
                <a:latin typeface="inherit"/>
                <a:ea typeface="Times New Roman" panose="02020603050405020304" pitchFamily="18" charset="0"/>
                <a:cs typeface="Segoe UI Historic" panose="020B0502040204020203" pitchFamily="34" charset="0"/>
              </a:rPr>
              <a:t>внимания, </a:t>
            </a:r>
            <a:r>
              <a:rPr lang="ru-RU" sz="1600" dirty="0">
                <a:solidFill>
                  <a:srgbClr val="050505"/>
                </a:solidFill>
                <a:latin typeface="inherit"/>
                <a:ea typeface="Times New Roman" panose="02020603050405020304" pitchFamily="18" charset="0"/>
                <a:cs typeface="Segoe UI Historic" panose="020B0502040204020203" pitchFamily="34" charset="0"/>
              </a:rPr>
              <a:t>и  уже спустя несколько дней Председатель Комитета Совета Федерации по социальной политике Инна Святенко вместе с Максимом отправились в </a:t>
            </a:r>
            <a:r>
              <a:rPr lang="ru-RU" sz="1600" u="sng" dirty="0">
                <a:solidFill>
                  <a:srgbClr val="0000FF"/>
                </a:solidFill>
                <a:latin typeface="inherit"/>
                <a:ea typeface="Times New Roman" panose="02020603050405020304" pitchFamily="18" charset="0"/>
                <a:cs typeface="Segoe UI Historic" panose="020B0502040204020203" pitchFamily="34" charset="0"/>
                <a:hlinkClick r:id="rId3"/>
              </a:rPr>
              <a:t>#ОМОН</a:t>
            </a:r>
            <a:r>
              <a:rPr lang="ru-RU" sz="1600" dirty="0">
                <a:solidFill>
                  <a:srgbClr val="050505"/>
                </a:solidFill>
                <a:latin typeface="inherit"/>
                <a:ea typeface="Times New Roman" panose="02020603050405020304" pitchFamily="18" charset="0"/>
                <a:cs typeface="Segoe UI Historic" panose="020B0502040204020203" pitchFamily="34" charset="0"/>
              </a:rPr>
              <a:t> на транспорте столичного главка </a:t>
            </a:r>
            <a:r>
              <a:rPr lang="ru-RU" sz="1600" u="sng" dirty="0">
                <a:solidFill>
                  <a:srgbClr val="0000FF"/>
                </a:solidFill>
                <a:latin typeface="inherit"/>
                <a:ea typeface="Times New Roman" panose="02020603050405020304" pitchFamily="18" charset="0"/>
                <a:cs typeface="Segoe UI Historic" panose="020B0502040204020203" pitchFamily="34" charset="0"/>
                <a:hlinkClick r:id="rId4"/>
              </a:rPr>
              <a:t>#</a:t>
            </a:r>
            <a:r>
              <a:rPr lang="ru-RU" sz="1600" u="sng" dirty="0" err="1">
                <a:solidFill>
                  <a:srgbClr val="0000FF"/>
                </a:solidFill>
                <a:latin typeface="inherit"/>
                <a:ea typeface="Times New Roman" panose="02020603050405020304" pitchFamily="18" charset="0"/>
                <a:cs typeface="Segoe UI Historic" panose="020B0502040204020203" pitchFamily="34" charset="0"/>
                <a:hlinkClick r:id="rId4"/>
              </a:rPr>
              <a:t>Росгвардия</a:t>
            </a:r>
            <a:r>
              <a:rPr lang="ru-RU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50505"/>
                </a:solidFill>
                <a:latin typeface="inherit"/>
                <a:ea typeface="Times New Roman" panose="02020603050405020304" pitchFamily="18" charset="0"/>
                <a:cs typeface="Segoe UI Historic" panose="020B0502040204020203" pitchFamily="34" charset="0"/>
              </a:rPr>
              <a:t>Максим мне лично рассказал про свою мечту: - «посетить Воинскую </a:t>
            </a:r>
            <a:r>
              <a:rPr lang="ru-RU" sz="1600" dirty="0" smtClean="0">
                <a:solidFill>
                  <a:srgbClr val="050505"/>
                </a:solidFill>
                <a:latin typeface="inherit"/>
                <a:ea typeface="Times New Roman" panose="02020603050405020304" pitchFamily="18" charset="0"/>
                <a:cs typeface="Segoe UI Historic" panose="020B0502040204020203" pitchFamily="34" charset="0"/>
              </a:rPr>
              <a:t>часть</a:t>
            </a:r>
            <a:r>
              <a:rPr lang="ru-RU" sz="1600" dirty="0">
                <a:solidFill>
                  <a:srgbClr val="050505"/>
                </a:solidFill>
                <a:latin typeface="inherit"/>
                <a:ea typeface="Times New Roman" panose="02020603050405020304" pitchFamily="18" charset="0"/>
                <a:cs typeface="Segoe UI Historic" panose="020B0502040204020203" pitchFamily="34" charset="0"/>
              </a:rPr>
              <a:t>, где служит Спецназ».</a:t>
            </a:r>
            <a:r>
              <a:rPr lang="ru-RU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16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450" y="2682970"/>
            <a:ext cx="4183062" cy="313729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3305" y="2582166"/>
            <a:ext cx="4184650" cy="313848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740177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79947" y="1260418"/>
            <a:ext cx="5315515" cy="424770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285" y="726510"/>
            <a:ext cx="5027852" cy="53155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88546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spcAft>
                <a:spcPts val="750"/>
              </a:spcAft>
            </a:pPr>
            <a:r>
              <a:rPr lang="ru-RU" sz="1800" dirty="0">
                <a:solidFill>
                  <a:srgbClr val="00B050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По программе </a:t>
            </a:r>
            <a:r>
              <a:rPr lang="ru-RU" sz="1800" b="1" dirty="0">
                <a:solidFill>
                  <a:schemeClr val="accent5">
                    <a:lumMod val="75000"/>
                  </a:schemeClr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#</a:t>
            </a:r>
            <a:r>
              <a:rPr lang="ru-RU" sz="1800" dirty="0" err="1">
                <a:solidFill>
                  <a:schemeClr val="accent5">
                    <a:lumMod val="75000"/>
                  </a:schemeClr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Мывместе</a:t>
            </a:r>
            <a:r>
              <a:rPr lang="ru-RU" sz="1800" dirty="0">
                <a:solidFill>
                  <a:schemeClr val="accent5">
                    <a:lumMod val="75000"/>
                  </a:schemeClr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00B050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от партии </a:t>
            </a:r>
            <a:r>
              <a:rPr lang="ru-RU" sz="1800" dirty="0">
                <a:solidFill>
                  <a:srgbClr val="00B0F0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«Единая Россия» </a:t>
            </a:r>
            <a:r>
              <a:rPr lang="ru-RU" sz="1800" dirty="0">
                <a:solidFill>
                  <a:srgbClr val="00B050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во время пандемии в качестве волонтёра помогал нуждающимся москвичам в возрасте </a:t>
            </a:r>
            <a:r>
              <a:rPr lang="ru-RU" sz="1800" dirty="0">
                <a:solidFill>
                  <a:schemeClr val="accent5">
                    <a:lumMod val="75000"/>
                  </a:schemeClr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65+</a:t>
            </a:r>
            <a:r>
              <a:rPr lang="ru-RU" sz="1800" dirty="0">
                <a:solidFill>
                  <a:srgbClr val="00B050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с доставкой продуктов, лекарственных средств на дом.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180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63" y="2532658"/>
            <a:ext cx="4183062" cy="3137296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525" y="2532063"/>
            <a:ext cx="4184650" cy="3138487"/>
          </a:xfrm>
        </p:spPr>
      </p:pic>
    </p:spTree>
    <p:extLst>
      <p:ext uri="{BB962C8B-B14F-4D97-AF65-F5344CB8AC3E}">
        <p14:creationId xmlns:p14="http://schemas.microsoft.com/office/powerpoint/2010/main" val="33983836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B050"/>
                </a:solidFill>
              </a:rPr>
              <a:t>Январь 2020г. Первые дни Нового года, продолжил поздравлять малышей, кого не успел в прошлом году!</a:t>
            </a:r>
            <a:endParaRPr lang="ru-RU" sz="2400" b="1" dirty="0">
              <a:solidFill>
                <a:srgbClr val="00B050"/>
              </a:solidFill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206" y="2601119"/>
            <a:ext cx="3000375" cy="300037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1662" y="2601119"/>
            <a:ext cx="3000375" cy="300037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0480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609599"/>
            <a:ext cx="8596841" cy="1494773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rgbClr val="00B050"/>
                </a:solidFill>
              </a:rPr>
              <a:t>Адресное оказание помощи</a:t>
            </a:r>
            <a:endParaRPr lang="ru-RU" sz="2400" dirty="0">
              <a:solidFill>
                <a:srgbClr val="00B050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63" y="2532658"/>
            <a:ext cx="4183062" cy="3137296"/>
          </a:xfrm>
        </p:spPr>
      </p:pic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525" y="2536967"/>
            <a:ext cx="4184650" cy="3128679"/>
          </a:xfrm>
        </p:spPr>
      </p:pic>
    </p:spTree>
    <p:extLst>
      <p:ext uri="{BB962C8B-B14F-4D97-AF65-F5344CB8AC3E}">
        <p14:creationId xmlns:p14="http://schemas.microsoft.com/office/powerpoint/2010/main" val="21630624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2622116"/>
          </a:xfrm>
        </p:spPr>
        <p:txBody>
          <a:bodyPr>
            <a:normAutofit/>
          </a:bodyPr>
          <a:lstStyle/>
          <a:p>
            <a:pPr marL="342900" lvl="0" indent="-342900" algn="ctr">
              <a:spcBef>
                <a:spcPts val="1000"/>
              </a:spcBef>
            </a:pPr>
            <a:r>
              <a:rPr lang="ru-RU" sz="2000" b="1" dirty="0">
                <a:solidFill>
                  <a:srgbClr val="00B050"/>
                </a:solidFill>
                <a:ea typeface="+mn-ea"/>
                <a:cs typeface="+mn-cs"/>
              </a:rPr>
              <a:t>В целях оздоровления нации, спортивного воспитания подрастающего поколения и укрепления дисциплины среди детей-сирот и детей, оставшихся без попечения родителей, было заключено соглашение с руководством Бойцовского клуба </a:t>
            </a:r>
            <a:r>
              <a:rPr lang="ru-RU" sz="2000" b="1" i="1" dirty="0">
                <a:solidFill>
                  <a:schemeClr val="accent5">
                    <a:lumMod val="75000"/>
                  </a:schemeClr>
                </a:solidFill>
                <a:ea typeface="+mn-ea"/>
                <a:cs typeface="+mn-cs"/>
              </a:rPr>
              <a:t>«Легенда» </a:t>
            </a:r>
            <a:r>
              <a:rPr lang="ru-RU" sz="2000" b="1" dirty="0">
                <a:solidFill>
                  <a:srgbClr val="00B050"/>
                </a:solidFill>
                <a:ea typeface="+mn-ea"/>
                <a:cs typeface="+mn-cs"/>
              </a:rPr>
              <a:t>о безвозмездном проведении тренировок по </a:t>
            </a:r>
            <a:r>
              <a:rPr lang="ru-RU" sz="2000" b="1" i="1" dirty="0">
                <a:solidFill>
                  <a:schemeClr val="accent5">
                    <a:lumMod val="75000"/>
                  </a:schemeClr>
                </a:solidFill>
                <a:ea typeface="+mn-ea"/>
                <a:cs typeface="+mn-cs"/>
              </a:rPr>
              <a:t>«Тайскому боксу» </a:t>
            </a:r>
            <a:r>
              <a:rPr lang="ru-RU" sz="2000" b="1" dirty="0">
                <a:solidFill>
                  <a:srgbClr val="00B050"/>
                </a:solidFill>
                <a:ea typeface="+mn-ea"/>
                <a:cs typeface="+mn-cs"/>
              </a:rPr>
              <a:t>на постоянной основе.</a:t>
            </a:r>
            <a:br>
              <a:rPr lang="ru-RU" sz="2000" b="1" dirty="0">
                <a:solidFill>
                  <a:srgbClr val="00B050"/>
                </a:solidFill>
                <a:ea typeface="+mn-ea"/>
                <a:cs typeface="+mn-cs"/>
              </a:rPr>
            </a:br>
            <a:endParaRPr lang="ru-RU" sz="2000" b="1" dirty="0">
              <a:solidFill>
                <a:srgbClr val="00B050"/>
              </a:solidFill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93173" y="3507348"/>
            <a:ext cx="3364989" cy="2758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600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00B050"/>
                </a:solidFill>
              </a:rPr>
              <a:t>Тренировки с воспитанниками ЦССВ№1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855" y="2160588"/>
            <a:ext cx="2911077" cy="38814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525" y="2532063"/>
            <a:ext cx="4184650" cy="31384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12494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i="1" dirty="0" smtClean="0">
                <a:solidFill>
                  <a:schemeClr val="accent2">
                    <a:lumMod val="75000"/>
                  </a:schemeClr>
                </a:solidFill>
              </a:rPr>
              <a:t>Тренировочные будни воспитанников ЦССВ</a:t>
            </a:r>
            <a:endParaRPr lang="ru-RU" sz="2400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855" y="2160588"/>
            <a:ext cx="2911077" cy="388143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584" y="2304789"/>
            <a:ext cx="2234224" cy="388754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218017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Адресная помощь нуждающимся!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63" y="2532658"/>
            <a:ext cx="4183062" cy="31372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525" y="2532063"/>
            <a:ext cx="4184650" cy="313848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87094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7334" y="1164921"/>
            <a:ext cx="8596668" cy="4876441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00B050"/>
                </a:solidFill>
                <a:latin typeface="Segoe UI Historic" panose="020B0502040204020203" pitchFamily="34" charset="0"/>
              </a:rPr>
              <a:t>В очередной день приёма депутатом </a:t>
            </a:r>
            <a:r>
              <a:rPr lang="ru-RU" sz="2000" b="1" dirty="0" smtClean="0">
                <a:solidFill>
                  <a:srgbClr val="00B050"/>
                </a:solidFill>
                <a:latin typeface="Segoe UI Historic" panose="020B0502040204020203" pitchFamily="34" charset="0"/>
              </a:rPr>
              <a:t>граждан </a:t>
            </a:r>
            <a:r>
              <a:rPr lang="ru-RU" sz="2000" b="1" dirty="0">
                <a:solidFill>
                  <a:srgbClr val="00B050"/>
                </a:solidFill>
                <a:latin typeface="Segoe UI Historic" panose="020B0502040204020203" pitchFamily="34" charset="0"/>
              </a:rPr>
              <a:t>встретился с жительницей нашего района Верой Сергеевной. Она рассказала мне об очень скромном и порядочном человеке, который проживает с ней по соседству и порой у него даже нет денег для покупки продуктов питания. Пенсионер имеет небольшую пенсию и иногда нуждается в помощи других людей. Яков Моисеевич много лет проработал токарем на одном из Московских заводов. И с 1976 года проживает в Зябликово,  так сказать  коренной житель района.  Я откликнулся на призыв о помощи и лично встретился с адресатом у него в квартире, пополнив запас </a:t>
            </a:r>
            <a:r>
              <a:rPr lang="ru-RU" sz="2000" b="1" dirty="0" smtClean="0">
                <a:solidFill>
                  <a:srgbClr val="00B050"/>
                </a:solidFill>
                <a:latin typeface="Segoe UI Historic" panose="020B0502040204020203" pitchFamily="34" charset="0"/>
              </a:rPr>
              <a:t>необходимого провианта! </a:t>
            </a:r>
            <a:endParaRPr lang="ru-RU" sz="2000" b="1" dirty="0">
              <a:solidFill>
                <a:srgbClr val="00B050"/>
              </a:solidFill>
              <a:latin typeface="Segoe UI Historic" panose="020B0502040204020203" pitchFamily="34" charset="0"/>
            </a:endParaRPr>
          </a:p>
          <a:p>
            <a:r>
              <a:rPr lang="ru-RU" sz="2000" b="1" dirty="0">
                <a:solidFill>
                  <a:srgbClr val="00B050"/>
                </a:solidFill>
                <a:latin typeface="Segoe UI Historic" panose="020B0502040204020203" pitchFamily="34" charset="0"/>
              </a:rPr>
              <a:t>В суете последних событий, мы порой не замечаем людей, которые особо нуждаются во внимании и нашей заботе! </a:t>
            </a:r>
          </a:p>
          <a:p>
            <a:r>
              <a:rPr lang="ru-RU" sz="2000" b="1" i="1" dirty="0" smtClean="0">
                <a:solidFill>
                  <a:schemeClr val="accent5">
                    <a:lumMod val="75000"/>
                  </a:schemeClr>
                </a:solidFill>
                <a:latin typeface="Segoe UI Historic" panose="020B0502040204020203" pitchFamily="34" charset="0"/>
              </a:rPr>
              <a:t>Давайте поддержим </a:t>
            </a:r>
            <a:r>
              <a:rPr lang="ru-RU" sz="2000" b="1" i="1" dirty="0">
                <a:solidFill>
                  <a:schemeClr val="accent5">
                    <a:lumMod val="75000"/>
                  </a:schemeClr>
                </a:solidFill>
                <a:latin typeface="Segoe UI Historic" panose="020B0502040204020203" pitchFamily="34" charset="0"/>
              </a:rPr>
              <a:t>тех, кому необходима наша помощь!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8208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525" y="2532063"/>
            <a:ext cx="4184650" cy="313848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63" y="2532658"/>
            <a:ext cx="4183062" cy="313729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153103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2359" y="964503"/>
            <a:ext cx="5605756" cy="484757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64698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677335" y="1213658"/>
            <a:ext cx="8596668" cy="4827704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00B050"/>
                </a:solidFill>
              </a:rPr>
              <a:t>После обращения жителей в приёмную </a:t>
            </a:r>
            <a:r>
              <a:rPr lang="ru-RU" sz="2000" b="1" dirty="0">
                <a:solidFill>
                  <a:srgbClr val="00B050"/>
                </a:solidFill>
              </a:rPr>
              <a:t>адресно </a:t>
            </a:r>
            <a:r>
              <a:rPr lang="ru-RU" sz="2000" b="1" dirty="0" smtClean="0">
                <a:solidFill>
                  <a:srgbClr val="00B050"/>
                </a:solidFill>
              </a:rPr>
              <a:t>помог </a:t>
            </a:r>
            <a:r>
              <a:rPr lang="ru-RU" sz="2000" b="1" dirty="0">
                <a:solidFill>
                  <a:srgbClr val="00B050"/>
                </a:solidFill>
              </a:rPr>
              <a:t>69-летнему жителю района, который оказался в трудной финансовой ситуации. На собственные </a:t>
            </a:r>
            <a:r>
              <a:rPr lang="ru-RU" sz="2000" b="1" dirty="0" smtClean="0">
                <a:solidFill>
                  <a:srgbClr val="00B050"/>
                </a:solidFill>
              </a:rPr>
              <a:t>средства </a:t>
            </a:r>
            <a:r>
              <a:rPr lang="ru-RU" sz="2000" b="1" dirty="0">
                <a:solidFill>
                  <a:srgbClr val="00B050"/>
                </a:solidFill>
              </a:rPr>
              <a:t>приобрел и лично передал пенсионеру месячный запас необходимых продуктов.</a:t>
            </a:r>
          </a:p>
          <a:p>
            <a:pPr algn="ctr"/>
            <a:r>
              <a:rPr lang="ru-RU" sz="2000" i="1" dirty="0" smtClean="0">
                <a:solidFill>
                  <a:schemeClr val="accent5">
                    <a:lumMod val="75000"/>
                  </a:schemeClr>
                </a:solidFill>
              </a:rPr>
              <a:t>«</a:t>
            </a:r>
            <a:r>
              <a:rPr lang="ru-RU" sz="2000" i="1" dirty="0">
                <a:solidFill>
                  <a:schemeClr val="accent5">
                    <a:lumMod val="75000"/>
                  </a:schemeClr>
                </a:solidFill>
              </a:rPr>
              <a:t>Говорят, в наше время не осталось милосердных людей, и что в вечной суете наши сердца очерствели. Воспринимая чужие проблемы как свои, протягивая руку помощи, мы меняем себя в лучшую сторону. Чтобы поддержать нуждающегося, необязательно быть сильным и богатым, достаточно быть добрым</a:t>
            </a:r>
            <a:r>
              <a:rPr lang="ru-RU" sz="2000" i="1" dirty="0" smtClean="0">
                <a:solidFill>
                  <a:schemeClr val="accent5">
                    <a:lumMod val="75000"/>
                  </a:schemeClr>
                </a:solidFill>
              </a:rPr>
              <a:t>»</a:t>
            </a:r>
            <a:endParaRPr lang="ru-RU" sz="2000" i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123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9769373" cy="124425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B050"/>
                </a:solidFill>
              </a:rPr>
              <a:t>Ноябрь 2020г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8675" y="2645767"/>
            <a:ext cx="3881438" cy="291107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40338" y="2644974"/>
            <a:ext cx="3881437" cy="291107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49972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609600"/>
            <a:ext cx="11746524" cy="1320800"/>
          </a:xfrm>
        </p:spPr>
        <p:txBody>
          <a:bodyPr>
            <a:normAutofit/>
          </a:bodyPr>
          <a:lstStyle/>
          <a:p>
            <a:r>
              <a:rPr lang="ru-RU" dirty="0" smtClean="0"/>
              <a:t>Февраль 2020. Обращение семьи о закреплении во дворе парковочного места «Инвалид» </a:t>
            </a:r>
            <a:endParaRPr lang="ru-RU" dirty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7311" y="2323426"/>
            <a:ext cx="4486688" cy="4352947"/>
          </a:xfrm>
        </p:spPr>
      </p:pic>
      <p:sp>
        <p:nvSpPr>
          <p:cNvPr id="5" name="Прямоугольник 4"/>
          <p:cNvSpPr/>
          <p:nvPr/>
        </p:nvSpPr>
        <p:spPr>
          <a:xfrm>
            <a:off x="342900" y="2323426"/>
            <a:ext cx="668420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accent2"/>
                </a:solidFill>
                <a:latin typeface="-apple-system"/>
              </a:rPr>
              <a:t>5.02.2020 ко мне на прием пришла семейная пара с просьбой о решении проблемы парковочного места во дворе дома, так как один из супругов является инвалидом и приезжая поздно с работы не имеет возможности поставить личный автомобиль у себя во дворе. Обращение </a:t>
            </a:r>
            <a:r>
              <a:rPr lang="ru-RU" sz="2000" dirty="0" smtClean="0">
                <a:solidFill>
                  <a:schemeClr val="accent2"/>
                </a:solidFill>
                <a:latin typeface="-apple-system"/>
              </a:rPr>
              <a:t>было принято</a:t>
            </a:r>
            <a:r>
              <a:rPr lang="ru-RU" sz="2000" dirty="0">
                <a:solidFill>
                  <a:schemeClr val="accent2"/>
                </a:solidFill>
                <a:latin typeface="-apple-system"/>
              </a:rPr>
              <a:t>, документы  </a:t>
            </a:r>
            <a:r>
              <a:rPr lang="ru-RU" sz="2000" dirty="0" smtClean="0">
                <a:solidFill>
                  <a:schemeClr val="accent2"/>
                </a:solidFill>
                <a:latin typeface="-apple-system"/>
              </a:rPr>
              <a:t>в МФЦ поданы</a:t>
            </a:r>
            <a:r>
              <a:rPr lang="ru-RU" sz="2000" dirty="0">
                <a:solidFill>
                  <a:schemeClr val="accent2"/>
                </a:solidFill>
                <a:latin typeface="-apple-system"/>
              </a:rPr>
              <a:t>, на следующей неделе </a:t>
            </a:r>
            <a:r>
              <a:rPr lang="ru-RU" sz="2000" dirty="0" smtClean="0">
                <a:solidFill>
                  <a:schemeClr val="accent2"/>
                </a:solidFill>
                <a:latin typeface="-apple-system"/>
              </a:rPr>
              <a:t>было оборудовано </a:t>
            </a:r>
            <a:r>
              <a:rPr lang="ru-RU" sz="2000" dirty="0" err="1">
                <a:solidFill>
                  <a:schemeClr val="accent2"/>
                </a:solidFill>
                <a:latin typeface="-apple-system"/>
              </a:rPr>
              <a:t>машино</a:t>
            </a:r>
            <a:r>
              <a:rPr lang="ru-RU" sz="2000" dirty="0">
                <a:solidFill>
                  <a:schemeClr val="accent2"/>
                </a:solidFill>
                <a:latin typeface="-apple-system"/>
              </a:rPr>
              <a:t> место</a:t>
            </a:r>
            <a:r>
              <a:rPr lang="ru-RU" sz="2000" dirty="0" smtClean="0">
                <a:solidFill>
                  <a:schemeClr val="accent2"/>
                </a:solidFill>
                <a:latin typeface="-apple-system"/>
              </a:rPr>
              <a:t>. ГБУ «</a:t>
            </a:r>
            <a:r>
              <a:rPr lang="ru-RU" sz="2000" dirty="0" err="1" smtClean="0">
                <a:solidFill>
                  <a:schemeClr val="accent2"/>
                </a:solidFill>
                <a:latin typeface="-apple-system"/>
              </a:rPr>
              <a:t>Жилищник</a:t>
            </a:r>
            <a:r>
              <a:rPr lang="ru-RU" sz="2000" dirty="0" smtClean="0">
                <a:solidFill>
                  <a:schemeClr val="accent2"/>
                </a:solidFill>
                <a:latin typeface="-apple-system"/>
              </a:rPr>
              <a:t>» имеет в резерве специальные знаки </a:t>
            </a:r>
            <a:endParaRPr lang="ru-RU" sz="2000" dirty="0">
              <a:solidFill>
                <a:schemeClr val="accent2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0912" y="4858311"/>
            <a:ext cx="2858283" cy="181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261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00B050"/>
                </a:solidFill>
              </a:rPr>
              <a:t>Вручение </a:t>
            </a:r>
            <a:r>
              <a:rPr lang="ru-RU" sz="2000" b="1" dirty="0">
                <a:solidFill>
                  <a:srgbClr val="00B050"/>
                </a:solidFill>
              </a:rPr>
              <a:t>Б</a:t>
            </a:r>
            <a:r>
              <a:rPr lang="ru-RU" sz="2000" b="1" dirty="0" smtClean="0">
                <a:solidFill>
                  <a:srgbClr val="00B050"/>
                </a:solidFill>
              </a:rPr>
              <a:t>лагодарственного письма от префекта ЮАО </a:t>
            </a:r>
            <a:br>
              <a:rPr lang="ru-RU" sz="2000" b="1" dirty="0" smtClean="0">
                <a:solidFill>
                  <a:srgbClr val="00B050"/>
                </a:solidFill>
              </a:rPr>
            </a:br>
            <a:r>
              <a:rPr lang="ru-RU" sz="2000" b="1" dirty="0" err="1" smtClean="0">
                <a:solidFill>
                  <a:srgbClr val="00B050"/>
                </a:solidFill>
              </a:rPr>
              <a:t>Челышева</a:t>
            </a:r>
            <a:r>
              <a:rPr lang="ru-RU" sz="2000" b="1" dirty="0" smtClean="0">
                <a:solidFill>
                  <a:srgbClr val="00B050"/>
                </a:solidFill>
              </a:rPr>
              <a:t> А.В.</a:t>
            </a:r>
            <a:br>
              <a:rPr lang="ru-RU" sz="2000" b="1" dirty="0" smtClean="0">
                <a:solidFill>
                  <a:srgbClr val="00B050"/>
                </a:solidFill>
              </a:rPr>
            </a:br>
            <a:endParaRPr lang="ru-RU" sz="2000" b="1" dirty="0">
              <a:solidFill>
                <a:srgbClr val="00B05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8675" y="2645767"/>
            <a:ext cx="3881438" cy="291107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40338" y="2644974"/>
            <a:ext cx="3881437" cy="291107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570707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9956" y="609599"/>
            <a:ext cx="10424160" cy="1377143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400" dirty="0" smtClean="0">
                <a:solidFill>
                  <a:srgbClr val="00B050"/>
                </a:solidFill>
              </a:rPr>
              <a:t>«Марафон добра» 11-18 ноября 2020г.</a:t>
            </a:r>
            <a:r>
              <a:rPr lang="ru-RU" sz="2400" dirty="0">
                <a:solidFill>
                  <a:srgbClr val="00B050"/>
                </a:solidFill>
              </a:rPr>
              <a:t/>
            </a:r>
            <a:br>
              <a:rPr lang="ru-RU" sz="2400" dirty="0">
                <a:solidFill>
                  <a:srgbClr val="00B050"/>
                </a:solidFill>
              </a:rPr>
            </a:br>
            <a:endParaRPr lang="ru-RU" sz="2400" dirty="0">
              <a:solidFill>
                <a:srgbClr val="00B050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69798" y="3067396"/>
            <a:ext cx="4027141" cy="310896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5089969" y="2818015"/>
            <a:ext cx="6331717" cy="3690849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Марафон </a:t>
            </a:r>
            <a:r>
              <a:rPr lang="ru-RU" b="1" dirty="0">
                <a:solidFill>
                  <a:srgbClr val="00B050"/>
                </a:solidFill>
              </a:rPr>
              <a:t>добра </a:t>
            </a:r>
            <a:r>
              <a:rPr lang="ru-RU" dirty="0"/>
              <a:t>запустили в Южном округе столицы. За три дня активисты «Единой России» помогли уже нескольким семьям. </a:t>
            </a:r>
            <a:r>
              <a:rPr lang="ru-RU" dirty="0" smtClean="0"/>
              <a:t>Я как Муниципальный </a:t>
            </a:r>
            <a:r>
              <a:rPr lang="ru-RU" dirty="0"/>
              <a:t>депутат района </a:t>
            </a:r>
            <a:r>
              <a:rPr lang="ru-RU" dirty="0" smtClean="0"/>
              <a:t>«Зябликово» </a:t>
            </a:r>
            <a:r>
              <a:rPr lang="ru-RU" dirty="0"/>
              <a:t>тоже не остался в стороне – заполнил до верха </a:t>
            </a:r>
            <a:r>
              <a:rPr lang="ru-RU" b="1" dirty="0">
                <a:solidFill>
                  <a:srgbClr val="00B050"/>
                </a:solidFill>
              </a:rPr>
              <a:t>«Коробку храбрости» </a:t>
            </a:r>
            <a:r>
              <a:rPr lang="ru-RU" dirty="0"/>
              <a:t>в исполкоме местного отделения партии</a:t>
            </a:r>
            <a:r>
              <a:rPr lang="ru-RU" dirty="0" smtClean="0"/>
              <a:t>.</a:t>
            </a:r>
          </a:p>
          <a:p>
            <a:r>
              <a:rPr lang="ru-RU" dirty="0" smtClean="0"/>
              <a:t>Все подарки были направлены в ДКБ, где подолгу находятся дети и, пройдя очередную болезненную процедуру, могут взять из коробки понравившийся им подарок.</a:t>
            </a:r>
            <a:r>
              <a:rPr lang="ru-RU" dirty="0"/>
              <a:t/>
            </a:r>
            <a:br>
              <a:rPr lang="ru-RU" dirty="0"/>
            </a:br>
            <a:endParaRPr lang="ru-RU" dirty="0" smtClean="0"/>
          </a:p>
          <a:p>
            <a:r>
              <a:rPr lang="ru-RU" dirty="0" smtClean="0"/>
              <a:t>Вместе </a:t>
            </a:r>
            <a:r>
              <a:rPr lang="ru-RU" dirty="0"/>
              <a:t>мы можем подарить детям чуть больше счастья и радости! Присоединяйтесь к марафону и вы! </a:t>
            </a:r>
            <a:r>
              <a:rPr lang="ru-RU" dirty="0" smtClean="0"/>
              <a:t>Финансирование из собственных средств.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3999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B050"/>
                </a:solidFill>
              </a:rPr>
              <a:t>«Ёлка желаний»  </a:t>
            </a:r>
            <a:endParaRPr lang="ru-RU" sz="2400" b="1" dirty="0">
              <a:solidFill>
                <a:srgbClr val="00B050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92606" y="2219499"/>
            <a:ext cx="4183062" cy="338328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203767" y="2160588"/>
            <a:ext cx="3918801" cy="402085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506740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52204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00B050"/>
                </a:solidFill>
              </a:rPr>
              <a:t>Мои соседи замечательные люди, у многих есть маленькие дети, которые рады встречи с дедом Морозом!</a:t>
            </a:r>
            <a:br>
              <a:rPr lang="ru-RU" sz="2000" b="1" dirty="0">
                <a:solidFill>
                  <a:srgbClr val="00B050"/>
                </a:solidFill>
              </a:rPr>
            </a:br>
            <a:r>
              <a:rPr lang="ru-RU" sz="2000" b="1" dirty="0" smtClean="0">
                <a:solidFill>
                  <a:srgbClr val="00B050"/>
                </a:solidFill>
              </a:rPr>
              <a:t>Сегодня </a:t>
            </a:r>
            <a:r>
              <a:rPr lang="ru-RU" sz="2000" b="1" dirty="0">
                <a:solidFill>
                  <a:srgbClr val="00B050"/>
                </a:solidFill>
              </a:rPr>
              <a:t>в роли сказочного героя побывал и я!</a:t>
            </a:r>
            <a:br>
              <a:rPr lang="ru-RU" sz="2000" b="1" dirty="0">
                <a:solidFill>
                  <a:srgbClr val="00B050"/>
                </a:solidFill>
              </a:rPr>
            </a:br>
            <a:r>
              <a:rPr lang="ru-RU" sz="2000" b="1" dirty="0">
                <a:solidFill>
                  <a:srgbClr val="00B050"/>
                </a:solidFill>
              </a:rPr>
              <a:t>Добрый Дедушка </a:t>
            </a:r>
            <a:r>
              <a:rPr lang="ru-RU" sz="2000" b="1" dirty="0" smtClean="0">
                <a:solidFill>
                  <a:srgbClr val="00B050"/>
                </a:solidFill>
              </a:rPr>
              <a:t>Мороз.</a:t>
            </a:r>
            <a:endParaRPr lang="ru-RU" sz="2000" b="1" dirty="0">
              <a:solidFill>
                <a:srgbClr val="00B05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75" y="2160588"/>
            <a:ext cx="3881437" cy="388143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1131" y="2160588"/>
            <a:ext cx="3881437" cy="388143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329398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77685" y="434234"/>
            <a:ext cx="8596668" cy="2515985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>
                <a:solidFill>
                  <a:srgbClr val="00B050"/>
                </a:solidFill>
              </a:rPr>
              <a:t>К</a:t>
            </a:r>
            <a:r>
              <a:rPr lang="ru-RU" sz="1800" b="1" dirty="0" smtClean="0">
                <a:solidFill>
                  <a:srgbClr val="00B050"/>
                </a:solidFill>
              </a:rPr>
              <a:t>о мне </a:t>
            </a:r>
            <a:r>
              <a:rPr lang="ru-RU" sz="1800" b="1" dirty="0">
                <a:solidFill>
                  <a:srgbClr val="00B050"/>
                </a:solidFill>
              </a:rPr>
              <a:t>на прием пришла женщина, имеющая свой собственный бизнес. Пришла она не с просьбой, а с определённым желанием поучаствовать в какой-нибудь благотворительной акции. Узнав, что я работаю в детском доме, от неё поступило конкретное предложение - поздравить детей-сирот с новым годом и вручить им подарки. В ближайших планах узнать у ребят их новогодние желания</a:t>
            </a:r>
            <a:r>
              <a:rPr lang="ru-RU" sz="1800" b="1" dirty="0" smtClean="0">
                <a:solidFill>
                  <a:srgbClr val="00B050"/>
                </a:solidFill>
              </a:rPr>
              <a:t>! Желания были записаны в виде письма деду Морозу и преданы благодетелю.</a:t>
            </a:r>
            <a:r>
              <a:rPr lang="ru-RU" sz="1800" b="1" dirty="0">
                <a:solidFill>
                  <a:srgbClr val="00B050"/>
                </a:solidFill>
              </a:rPr>
              <a:t/>
            </a:r>
            <a:br>
              <a:rPr lang="ru-RU" sz="1800" b="1" dirty="0">
                <a:solidFill>
                  <a:srgbClr val="00B050"/>
                </a:solidFill>
              </a:rPr>
            </a:br>
            <a:r>
              <a:rPr lang="ru-RU" sz="1800" b="1" dirty="0">
                <a:solidFill>
                  <a:srgbClr val="00B050"/>
                </a:solidFill>
              </a:rPr>
              <a:t>Каждый из нас в детстве ждал от деда Мороза подарок, загадывал желание и верил в чудеса!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1843" y="3325813"/>
            <a:ext cx="4344085" cy="330835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598054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600" b="1" dirty="0">
                <a:solidFill>
                  <a:srgbClr val="00B050"/>
                </a:solidFill>
              </a:rPr>
              <a:t>В преддверии Нового Года в районе Зябликово  Дедушка Мороз со Снегурочкой поздравили   ребят с наступающим Новым годом и Рождеством.  Субботнее утро в Сквере Победы началось с песен о Зимушке-зиме. В завершении новогоднего праздника все ребята получили от Дедушки Мороза  подарки.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75" y="2160588"/>
            <a:ext cx="3881437" cy="388143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1131" y="2160588"/>
            <a:ext cx="3881437" cy="388143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77443122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75" y="814192"/>
            <a:ext cx="4519939" cy="522783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4965" y="814192"/>
            <a:ext cx="4768459" cy="487671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7753964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B050"/>
                </a:solidFill>
              </a:rPr>
              <a:t>Праздник в каждый дом!</a:t>
            </a:r>
            <a:br>
              <a:rPr lang="ru-RU" sz="2400" b="1" dirty="0" smtClean="0">
                <a:solidFill>
                  <a:srgbClr val="00B050"/>
                </a:solidFill>
              </a:rPr>
            </a:br>
            <a:r>
              <a:rPr lang="ru-RU" sz="2400" b="1" dirty="0" smtClean="0">
                <a:solidFill>
                  <a:srgbClr val="00B050"/>
                </a:solidFill>
              </a:rPr>
              <a:t>Поздравил ребёнка имеющего статус инвалида, дед Мороз на дом!</a:t>
            </a:r>
            <a:endParaRPr lang="ru-RU" sz="2400" b="1" dirty="0">
              <a:solidFill>
                <a:srgbClr val="00B050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918" y="3394553"/>
            <a:ext cx="4183062" cy="264770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0254" y="3394553"/>
            <a:ext cx="4184650" cy="264770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999454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b="1" dirty="0">
                <a:solidFill>
                  <a:srgbClr val="00B050"/>
                </a:solidFill>
              </a:rPr>
              <a:t>Поздравление Ветеранов ВОВ, Муниципальными депутатами и сторонниками партии Единая Россия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75" y="2160588"/>
            <a:ext cx="3881437" cy="388143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1131" y="2160588"/>
            <a:ext cx="3881437" cy="388143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219128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90915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800" b="1" dirty="0" smtClean="0">
                <a:solidFill>
                  <a:srgbClr val="00B050"/>
                </a:solidFill>
              </a:rPr>
              <a:t>Поздравление Ветеранов ВОВ, Муниципальными депутатами и сторонниками партии Единая Россия Новый </a:t>
            </a:r>
            <a:r>
              <a:rPr lang="ru-RU" sz="1800" b="1" dirty="0">
                <a:solidFill>
                  <a:srgbClr val="00B050"/>
                </a:solidFill>
              </a:rPr>
              <a:t>г</a:t>
            </a:r>
            <a:r>
              <a:rPr lang="ru-RU" sz="1800" b="1" dirty="0" smtClean="0">
                <a:solidFill>
                  <a:srgbClr val="00B050"/>
                </a:solidFill>
              </a:rPr>
              <a:t>од </a:t>
            </a:r>
            <a:r>
              <a:rPr lang="ru-RU" sz="1800" b="1" dirty="0">
                <a:solidFill>
                  <a:srgbClr val="00B050"/>
                </a:solidFill>
              </a:rPr>
              <a:t>ожидание волшебства! Его ждут ВСЕ от малышей до взрослых! </a:t>
            </a:r>
            <a:br>
              <a:rPr lang="ru-RU" sz="1800" b="1" dirty="0">
                <a:solidFill>
                  <a:srgbClr val="00B050"/>
                </a:solidFill>
              </a:rPr>
            </a:br>
            <a:r>
              <a:rPr lang="ru-RU" sz="1800" b="1" dirty="0" smtClean="0">
                <a:solidFill>
                  <a:srgbClr val="00B050"/>
                </a:solidFill>
              </a:rPr>
              <a:t> </a:t>
            </a:r>
            <a:r>
              <a:rPr lang="ru-RU" sz="1800" b="1" dirty="0">
                <a:solidFill>
                  <a:srgbClr val="00B050"/>
                </a:solidFill>
              </a:rPr>
              <a:t>Нашим дорогим ветеранам за 95 </a:t>
            </a:r>
            <a:r>
              <a:rPr lang="ru-RU" sz="1800" b="1" dirty="0" smtClean="0">
                <a:solidFill>
                  <a:srgbClr val="00B050"/>
                </a:solidFill>
              </a:rPr>
              <a:t>лет, </a:t>
            </a:r>
            <a:r>
              <a:rPr lang="ru-RU" sz="1800" b="1" dirty="0">
                <a:solidFill>
                  <a:srgbClr val="00B050"/>
                </a:solidFill>
              </a:rPr>
              <a:t>и очень радостно смотреть как наши герои уверенным шагом выходят из комнаты и принимают поздравления!</a:t>
            </a:r>
            <a:br>
              <a:rPr lang="ru-RU" sz="1800" b="1" dirty="0">
                <a:solidFill>
                  <a:srgbClr val="00B050"/>
                </a:solidFill>
              </a:rPr>
            </a:br>
            <a:endParaRPr lang="ru-RU" sz="1800" b="1" dirty="0">
              <a:solidFill>
                <a:srgbClr val="00B05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75" y="2593571"/>
            <a:ext cx="3881437" cy="344845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1131" y="2593571"/>
            <a:ext cx="3881437" cy="344845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243502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B050"/>
                </a:solidFill>
              </a:rPr>
              <a:t>Обращение бабушки, записать внука в секцию футбола!</a:t>
            </a:r>
            <a:endParaRPr lang="ru-RU" sz="2400" b="1" dirty="0">
              <a:solidFill>
                <a:srgbClr val="00B050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63" y="2532658"/>
            <a:ext cx="4183062" cy="3137296"/>
          </a:xfrm>
        </p:spPr>
      </p:pic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089970" y="1753645"/>
            <a:ext cx="4184034" cy="428771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i="1" dirty="0" smtClean="0">
                <a:solidFill>
                  <a:srgbClr val="00B050"/>
                </a:solidFill>
                <a:latin typeface="Open Sans"/>
              </a:rPr>
              <a:t>Ко мне обратилась </a:t>
            </a:r>
            <a:r>
              <a:rPr lang="ru-RU" sz="1600" i="1" dirty="0">
                <a:solidFill>
                  <a:srgbClr val="00B050"/>
                </a:solidFill>
                <a:latin typeface="Open Sans"/>
              </a:rPr>
              <a:t>жительница </a:t>
            </a:r>
            <a:r>
              <a:rPr lang="ru-RU" sz="1600" i="1" dirty="0" smtClean="0">
                <a:solidFill>
                  <a:srgbClr val="00B050"/>
                </a:solidFill>
                <a:latin typeface="Open Sans"/>
              </a:rPr>
              <a:t>района, бабушка одна воспитывающая внука. </a:t>
            </a:r>
            <a:r>
              <a:rPr lang="ru-RU" sz="1600" i="1" dirty="0">
                <a:solidFill>
                  <a:srgbClr val="00B050"/>
                </a:solidFill>
                <a:latin typeface="Open Sans"/>
              </a:rPr>
              <a:t>Цель обращения была записать внука в секцию футбола и лёгкой атлетики. Даниил, так зовут мальчика, с детства растёт очень подвижным и активным, но в связи с последними ограничениями, в полную меру заняться спортом в секции не удавалось. Тут же с приёмной узнали, что в районе открыта запись в секцию, записали ребёнка в </a:t>
            </a:r>
            <a:r>
              <a:rPr lang="ru-RU" sz="1600" i="1" dirty="0" smtClean="0">
                <a:solidFill>
                  <a:srgbClr val="00B050"/>
                </a:solidFill>
                <a:latin typeface="Open Sans"/>
              </a:rPr>
              <a:t>поликлинику </a:t>
            </a:r>
            <a:r>
              <a:rPr lang="ru-RU" sz="1600" i="1" dirty="0">
                <a:solidFill>
                  <a:srgbClr val="00B050"/>
                </a:solidFill>
                <a:latin typeface="Open Sans"/>
              </a:rPr>
              <a:t>для получения необходимых медицинских справок. Через неделю наш будущий форвард </a:t>
            </a:r>
            <a:r>
              <a:rPr lang="ru-RU" sz="1600" i="1" dirty="0" smtClean="0">
                <a:solidFill>
                  <a:srgbClr val="00B050"/>
                </a:solidFill>
                <a:latin typeface="Open Sans"/>
              </a:rPr>
              <a:t>уже играл в команде! </a:t>
            </a:r>
            <a:r>
              <a:rPr lang="ru-RU" sz="1600" i="1" dirty="0">
                <a:solidFill>
                  <a:srgbClr val="00B050"/>
                </a:solidFill>
                <a:latin typeface="Open Sans"/>
              </a:rPr>
              <a:t>Даниле был подарен мяч с </a:t>
            </a:r>
            <a:r>
              <a:rPr lang="ru-RU" sz="1600" i="1" dirty="0" smtClean="0">
                <a:solidFill>
                  <a:srgbClr val="00B050"/>
                </a:solidFill>
                <a:latin typeface="Open Sans"/>
              </a:rPr>
              <a:t>личным автографом от </a:t>
            </a:r>
            <a:r>
              <a:rPr lang="ru-RU" sz="1600" i="1" dirty="0">
                <a:solidFill>
                  <a:schemeClr val="accent5">
                    <a:lumMod val="75000"/>
                  </a:schemeClr>
                </a:solidFill>
                <a:latin typeface="Open Sans"/>
              </a:rPr>
              <a:t>Игоря </a:t>
            </a:r>
            <a:r>
              <a:rPr lang="ru-RU" sz="1600" i="1" dirty="0" err="1">
                <a:solidFill>
                  <a:schemeClr val="accent5">
                    <a:lumMod val="75000"/>
                  </a:schemeClr>
                </a:solidFill>
                <a:latin typeface="Open Sans"/>
              </a:rPr>
              <a:t>Акинфеева</a:t>
            </a:r>
            <a:r>
              <a:rPr lang="ru-RU" sz="1600" i="1" dirty="0" smtClean="0">
                <a:solidFill>
                  <a:schemeClr val="accent5">
                    <a:lumMod val="75000"/>
                  </a:schemeClr>
                </a:solidFill>
                <a:latin typeface="Open Sans"/>
              </a:rPr>
              <a:t>!</a:t>
            </a:r>
          </a:p>
          <a:p>
            <a:pPr marL="0" indent="0">
              <a:buNone/>
            </a:pPr>
            <a:r>
              <a:rPr lang="ru-RU" sz="1600" i="1" dirty="0" smtClean="0">
                <a:solidFill>
                  <a:srgbClr val="00B0F0"/>
                </a:solidFill>
                <a:latin typeface="Open Sans"/>
              </a:rPr>
              <a:t>Март 2020</a:t>
            </a:r>
            <a:endParaRPr lang="ru-RU" sz="1600" i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1472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B050"/>
                </a:solidFill>
              </a:rPr>
              <a:t>Слова благодарности «За стойкость и мужество»</a:t>
            </a:r>
            <a:endParaRPr lang="ru-RU" sz="2400" b="1" dirty="0">
              <a:solidFill>
                <a:srgbClr val="00B050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8372" y="2634110"/>
            <a:ext cx="3882044" cy="293439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Объект 8"/>
          <p:cNvSpPr>
            <a:spLocks noGrp="1"/>
          </p:cNvSpPr>
          <p:nvPr>
            <p:ph sz="half" idx="2"/>
          </p:nvPr>
        </p:nvSpPr>
        <p:spPr>
          <a:xfrm>
            <a:off x="5089970" y="1515649"/>
            <a:ext cx="4184034" cy="452571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sz="1900" b="1" i="1" dirty="0" smtClean="0">
                <a:solidFill>
                  <a:schemeClr val="accent4"/>
                </a:solidFill>
              </a:rPr>
              <a:t>В </a:t>
            </a:r>
            <a:r>
              <a:rPr lang="ru-RU" sz="1900" b="1" i="1" dirty="0">
                <a:solidFill>
                  <a:schemeClr val="accent4"/>
                </a:solidFill>
              </a:rPr>
              <a:t>честь памятной даты от лица руководителя благотворительного «Фонда добрых дел» и Члена общественной палаты РФ Нифантьева Евгения Олеговича - @</a:t>
            </a:r>
            <a:r>
              <a:rPr lang="ru-RU" sz="1900" b="1" i="1" dirty="0" err="1">
                <a:solidFill>
                  <a:schemeClr val="accent4"/>
                </a:solidFill>
              </a:rPr>
              <a:t>nifantevevgenii</a:t>
            </a:r>
            <a:r>
              <a:rPr lang="ru-RU" sz="1900" b="1" i="1" dirty="0">
                <a:solidFill>
                  <a:schemeClr val="accent4"/>
                </a:solidFill>
              </a:rPr>
              <a:t> труженикам тыла блокадного Ленинграда со словами благодарности были переданы подарки с 77-й годовщиной снятия блокады. </a:t>
            </a:r>
          </a:p>
          <a:p>
            <a:r>
              <a:rPr lang="ru-RU" sz="1900" b="1" i="1" dirty="0">
                <a:solidFill>
                  <a:schemeClr val="accent4"/>
                </a:solidFill>
              </a:rPr>
              <a:t>872 дня мужества, стойкости и беззаветной любви  к Родине! </a:t>
            </a:r>
          </a:p>
          <a:p>
            <a:r>
              <a:rPr lang="ru-RU" sz="1900" b="1" i="1" dirty="0" err="1">
                <a:solidFill>
                  <a:schemeClr val="accent4"/>
                </a:solidFill>
              </a:rPr>
              <a:t>Мокшева</a:t>
            </a:r>
            <a:r>
              <a:rPr lang="ru-RU" sz="1900" b="1" i="1" dirty="0">
                <a:solidFill>
                  <a:schemeClr val="accent4"/>
                </a:solidFill>
              </a:rPr>
              <a:t> Александра Андреевна;</a:t>
            </a:r>
          </a:p>
          <a:p>
            <a:r>
              <a:rPr lang="ru-RU" sz="1900" b="1" i="1" dirty="0">
                <a:solidFill>
                  <a:schemeClr val="accent4"/>
                </a:solidFill>
              </a:rPr>
              <a:t>Григорьева Клара Николаевна;</a:t>
            </a:r>
          </a:p>
          <a:p>
            <a:r>
              <a:rPr lang="ru-RU" sz="1900" b="1" i="1" dirty="0">
                <a:solidFill>
                  <a:schemeClr val="accent4"/>
                </a:solidFill>
              </a:rPr>
              <a:t>Воробьева Надежда Андреевна; Архангельская Галина Дмитриевна</a:t>
            </a:r>
          </a:p>
          <a:p>
            <a:r>
              <a:rPr lang="ru-RU" sz="1900" b="1" i="1" dirty="0">
                <a:solidFill>
                  <a:schemeClr val="accent4"/>
                </a:solidFill>
              </a:rPr>
              <a:t>Низкий поклон! Спасибо вам за мирное небо!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2166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77334" y="250522"/>
            <a:ext cx="11197340" cy="2173266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77946" y="3559538"/>
            <a:ext cx="3881438" cy="218582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81040" y="3559540"/>
            <a:ext cx="3881437" cy="218582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050" name="Picture 2" descr="https://kpfu.ru/portal/docs/F1890340124/blokada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250521"/>
            <a:ext cx="11160689" cy="2173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2471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6093" y="446761"/>
            <a:ext cx="11065225" cy="13208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00B050"/>
                </a:solidFill>
              </a:rPr>
              <a:t>Рассказ очевидцев как отстояли город.</a:t>
            </a:r>
            <a:endParaRPr lang="ru-RU" sz="2800" b="1" dirty="0">
              <a:solidFill>
                <a:srgbClr val="00B05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60161" y="2639879"/>
            <a:ext cx="3881438" cy="292285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27357" y="2894619"/>
            <a:ext cx="3881437" cy="241178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636003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B050"/>
                </a:solidFill>
              </a:rPr>
              <a:t>Уборка снега на детской площадке и во дворе дома, силами волонтёров после сильного снегопада.</a:t>
            </a:r>
            <a:endParaRPr lang="ru-RU" sz="2400" b="1" dirty="0">
              <a:solidFill>
                <a:srgbClr val="00B050"/>
              </a:solidFill>
            </a:endParaRPr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9184" y="2555311"/>
            <a:ext cx="4931297" cy="34697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Объект 11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62" y="2555311"/>
            <a:ext cx="5146741" cy="34697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75443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9531377" cy="1320800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Популяризация Зимних видов спорта среди подрастающего поколения!</a:t>
            </a:r>
            <a:br>
              <a:rPr lang="ru-RU" sz="1800" dirty="0" smtClean="0"/>
            </a:br>
            <a:r>
              <a:rPr lang="ru-RU" sz="1800" dirty="0" smtClean="0"/>
              <a:t>Мною было организовано посещение мастер класса на ГУМ-катке под руководством чемпиона мира по хоккею, призёра Олимпийских игр Алексея Яшина.</a:t>
            </a:r>
            <a:br>
              <a:rPr lang="ru-RU" sz="1800" dirty="0" smtClean="0"/>
            </a:br>
            <a:r>
              <a:rPr lang="ru-RU" sz="1800" dirty="0" smtClean="0"/>
              <a:t>Январь 2021г</a:t>
            </a:r>
            <a:endParaRPr lang="ru-RU" sz="1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2707" y="2160588"/>
            <a:ext cx="2558341" cy="388143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524" y="2160588"/>
            <a:ext cx="5119187" cy="350117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408179196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855" y="2160588"/>
            <a:ext cx="2911077" cy="388143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1131" y="2160588"/>
            <a:ext cx="3881437" cy="388143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33398789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/>
              <a:t>Вручение Благодарственных писем</a:t>
            </a:r>
            <a:endParaRPr lang="ru-RU" sz="2400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75" y="2160588"/>
            <a:ext cx="3881437" cy="3881437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1131" y="2160588"/>
            <a:ext cx="3881437" cy="3881437"/>
          </a:xfrm>
        </p:spPr>
      </p:pic>
    </p:spTree>
    <p:extLst>
      <p:ext uri="{BB962C8B-B14F-4D97-AF65-F5344CB8AC3E}">
        <p14:creationId xmlns:p14="http://schemas.microsoft.com/office/powerpoint/2010/main" val="97172618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75" y="2160588"/>
            <a:ext cx="3881437" cy="3881437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302467" y="2160588"/>
            <a:ext cx="4492886" cy="3829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57272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231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280693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800" dirty="0">
                <a:solidFill>
                  <a:srgbClr val="00B050"/>
                </a:solidFill>
                <a:latin typeface="Open Sans"/>
              </a:rPr>
              <a:t>После долгого периода самоизоляции, вновь началась осуществляться работа в плановом режиме. П</a:t>
            </a:r>
            <a:r>
              <a:rPr lang="ru-RU" sz="1800" dirty="0" smtClean="0">
                <a:solidFill>
                  <a:srgbClr val="00B050"/>
                </a:solidFill>
                <a:latin typeface="Open Sans"/>
              </a:rPr>
              <a:t>ровёл </a:t>
            </a:r>
            <a:r>
              <a:rPr lang="ru-RU" sz="1800" dirty="0">
                <a:solidFill>
                  <a:srgbClr val="00B050"/>
                </a:solidFill>
                <a:latin typeface="Open Sans"/>
              </a:rPr>
              <a:t>приём по личным вопросам с жителями района Зябликово. Вопросы касались абсолютно разных сфер жизнедеятельности. Все обращения и просьбы граждан были внимательно выслушаны, изучены, совместно с заявителями определён план дальнейшей работы. В череде рассмотренных в ходе приема вопросов наиболее частыми </a:t>
            </a:r>
            <a:r>
              <a:rPr lang="ru-RU" sz="1800" dirty="0" smtClean="0">
                <a:solidFill>
                  <a:srgbClr val="00B050"/>
                </a:solidFill>
                <a:latin typeface="Open Sans"/>
              </a:rPr>
              <a:t>стали нюансы </a:t>
            </a:r>
            <a:r>
              <a:rPr lang="ru-RU" sz="1800" dirty="0">
                <a:solidFill>
                  <a:srgbClr val="00B050"/>
                </a:solidFill>
                <a:latin typeface="Open Sans"/>
              </a:rPr>
              <a:t>трудоустройства после обучения по целевому направлению, создание доступной среды для лиц с ограниченными возможностями по здоровью и т.д. Все обратившиеся получили необходимые разъяснения в ходе приёма. По каждому из </a:t>
            </a:r>
            <a:r>
              <a:rPr lang="ru-RU" sz="1800" dirty="0" smtClean="0">
                <a:solidFill>
                  <a:srgbClr val="00B050"/>
                </a:solidFill>
                <a:latin typeface="Open Sans"/>
              </a:rPr>
              <a:t>обращении были составлены </a:t>
            </a:r>
            <a:r>
              <a:rPr lang="ru-RU" sz="1800" dirty="0">
                <a:solidFill>
                  <a:srgbClr val="00B050"/>
                </a:solidFill>
                <a:latin typeface="Open Sans"/>
              </a:rPr>
              <a:t>и направлены депутатские запросы в соответствующие инстанции</a:t>
            </a:r>
            <a:r>
              <a:rPr lang="ru-RU" sz="1800" dirty="0" smtClean="0">
                <a:solidFill>
                  <a:srgbClr val="00B050"/>
                </a:solidFill>
                <a:latin typeface="Open Sans"/>
              </a:rPr>
              <a:t>.</a:t>
            </a:r>
            <a:br>
              <a:rPr lang="ru-RU" sz="1800" dirty="0" smtClean="0">
                <a:solidFill>
                  <a:srgbClr val="00B050"/>
                </a:solidFill>
                <a:latin typeface="Open Sans"/>
              </a:rPr>
            </a:br>
            <a:r>
              <a:rPr lang="ru-RU" sz="1800" dirty="0" smtClean="0">
                <a:solidFill>
                  <a:srgbClr val="00B0F0"/>
                </a:solidFill>
                <a:latin typeface="Open Sans"/>
              </a:rPr>
              <a:t>Март 2020</a:t>
            </a:r>
            <a:r>
              <a:rPr lang="ru-RU" sz="1800" dirty="0" smtClean="0">
                <a:solidFill>
                  <a:srgbClr val="00B050"/>
                </a:solidFill>
                <a:latin typeface="Open Sans"/>
              </a:rPr>
              <a:t/>
            </a:r>
            <a:br>
              <a:rPr lang="ru-RU" sz="1800" dirty="0" smtClean="0">
                <a:solidFill>
                  <a:srgbClr val="00B050"/>
                </a:solidFill>
                <a:latin typeface="Open Sans"/>
              </a:rPr>
            </a:br>
            <a:r>
              <a:rPr lang="ru-RU" sz="1800" dirty="0">
                <a:solidFill>
                  <a:srgbClr val="00B050"/>
                </a:solidFill>
                <a:latin typeface="Open Sans"/>
              </a:rPr>
              <a:t/>
            </a:r>
            <a:br>
              <a:rPr lang="ru-RU" sz="1800" dirty="0">
                <a:solidFill>
                  <a:srgbClr val="00B050"/>
                </a:solidFill>
                <a:latin typeface="Open Sans"/>
              </a:rPr>
            </a:br>
            <a:r>
              <a:rPr lang="ru-RU" sz="1600" b="1" dirty="0"/>
              <a:t/>
            </a:r>
            <a:br>
              <a:rPr lang="ru-RU" sz="1600" b="1" dirty="0"/>
            </a:br>
            <a:r>
              <a:rPr lang="ru-RU" sz="1800" b="1" dirty="0"/>
              <a:t/>
            </a:r>
            <a:br>
              <a:rPr lang="ru-RU" sz="1800" b="1" dirty="0"/>
            </a:br>
            <a:r>
              <a:rPr lang="ru-RU" b="1" dirty="0"/>
              <a:t>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677334" y="3707475"/>
            <a:ext cx="4184035" cy="2333885"/>
          </a:xfrm>
        </p:spPr>
        <p:txBody>
          <a:bodyPr/>
          <a:lstStyle/>
          <a:p>
            <a:pPr algn="l"/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4253" y="3624282"/>
            <a:ext cx="4184650" cy="313744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3798917"/>
            <a:ext cx="4393280" cy="278818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581112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600" i="1" dirty="0" smtClean="0">
                <a:solidFill>
                  <a:srgbClr val="00B050"/>
                </a:solidFill>
              </a:rPr>
              <a:t>В преддверии начала школьного сезона, по моему письменному обращению в ОВД, с подростками ЦССВ была проведена беседа по соблюдению правил дорожного движения инспектором ГИБДД.</a:t>
            </a:r>
            <a:endParaRPr lang="ru-RU" sz="1600" i="1" dirty="0">
              <a:solidFill>
                <a:srgbClr val="00B05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78285" y="2534498"/>
            <a:ext cx="4182218" cy="313361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090741" y="2531450"/>
            <a:ext cx="4182218" cy="313971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72025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1582455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B050"/>
                </a:solidFill>
              </a:rPr>
              <a:t>В виде шефской помощи воспитанникам ЦССВ были предоставлены билеты на финал кубка по </a:t>
            </a:r>
            <a:r>
              <a:rPr lang="ru-RU" sz="2400" b="1" dirty="0" err="1" smtClean="0">
                <a:solidFill>
                  <a:srgbClr val="00B050"/>
                </a:solidFill>
              </a:rPr>
              <a:t>Рэгби</a:t>
            </a:r>
            <a:r>
              <a:rPr lang="ru-RU" sz="2400" b="1" dirty="0" smtClean="0">
                <a:solidFill>
                  <a:srgbClr val="00B050"/>
                </a:solidFill>
              </a:rPr>
              <a:t>.</a:t>
            </a:r>
            <a:br>
              <a:rPr lang="ru-RU" sz="2400" b="1" dirty="0" smtClean="0">
                <a:solidFill>
                  <a:srgbClr val="00B050"/>
                </a:solidFill>
              </a:rPr>
            </a:br>
            <a:r>
              <a:rPr lang="ru-RU" sz="2400" b="1" dirty="0" smtClean="0">
                <a:solidFill>
                  <a:srgbClr val="00B050"/>
                </a:solidFill>
              </a:rPr>
              <a:t>Лично посетил данное мероприятие, ответил на все интересующие их вопросы.</a:t>
            </a:r>
            <a:endParaRPr lang="ru-RU" sz="2400" b="1" dirty="0">
              <a:solidFill>
                <a:srgbClr val="00B050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63" y="2532658"/>
            <a:ext cx="4183062" cy="350870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3821" y="2532063"/>
            <a:ext cx="4184650" cy="350929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648972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i="1" dirty="0" smtClean="0"/>
              <a:t>Лучшие места на трибуне, ознакомление с техническими новинками в ВС РФ.</a:t>
            </a:r>
            <a:endParaRPr lang="ru-RU" sz="2400" i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63" y="2532658"/>
            <a:ext cx="4183062" cy="313729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525" y="2532063"/>
            <a:ext cx="4184650" cy="313848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789314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677335" y="221673"/>
            <a:ext cx="8596668" cy="942109"/>
          </a:xfrm>
        </p:spPr>
        <p:txBody>
          <a:bodyPr>
            <a:normAutofit/>
          </a:bodyPr>
          <a:lstStyle/>
          <a:p>
            <a:r>
              <a:rPr lang="ru-RU" dirty="0" smtClean="0"/>
              <a:t>          Август 2020 </a:t>
            </a:r>
            <a:r>
              <a:rPr lang="ru-RU" sz="2200" b="1" u="sng" dirty="0">
                <a:solidFill>
                  <a:schemeClr val="accent5">
                    <a:lumMod val="75000"/>
                  </a:schemeClr>
                </a:solidFill>
                <a:ea typeface="+mn-ea"/>
                <a:cs typeface="+mn-cs"/>
              </a:rPr>
              <a:t>"Собери ребенка в школу "</a:t>
            </a:r>
            <a:r>
              <a:rPr lang="ru-RU" sz="2200" dirty="0">
                <a:solidFill>
                  <a:schemeClr val="accent5">
                    <a:lumMod val="75000"/>
                  </a:schemeClr>
                </a:solidFill>
                <a:ea typeface="+mn-ea"/>
                <a:cs typeface="+mn-cs"/>
              </a:rPr>
              <a:t>. </a:t>
            </a:r>
            <a:endParaRPr lang="ru-RU" sz="22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2" name="Текст 11"/>
          <p:cNvSpPr>
            <a:spLocks noGrp="1"/>
          </p:cNvSpPr>
          <p:nvPr>
            <p:ph type="body" idx="1"/>
          </p:nvPr>
        </p:nvSpPr>
        <p:spPr>
          <a:xfrm>
            <a:off x="677335" y="1163782"/>
            <a:ext cx="8596668" cy="5403273"/>
          </a:xfrm>
        </p:spPr>
        <p:txBody>
          <a:bodyPr/>
          <a:lstStyle/>
          <a:p>
            <a:r>
              <a:rPr lang="ru-RU" dirty="0">
                <a:solidFill>
                  <a:schemeClr val="accent2"/>
                </a:solidFill>
              </a:rPr>
              <a:t>Насыщенным и по истине жарким выдался понедельник 31.08.2020 в сквере Победы в районе Зябликово. Более 50 первоклашек из многодетных семей получили подарки к своему первому дню знаний! Ежегодно я принимаю участие в благотворительной акции </a:t>
            </a:r>
            <a:r>
              <a:rPr lang="ru-RU" b="1" u="sng" dirty="0">
                <a:solidFill>
                  <a:schemeClr val="accent5">
                    <a:lumMod val="75000"/>
                  </a:schemeClr>
                </a:solidFill>
              </a:rPr>
              <a:t>"Собери ребенка в школу "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. </a:t>
            </a:r>
            <a:r>
              <a:rPr lang="ru-RU" dirty="0">
                <a:solidFill>
                  <a:schemeClr val="accent2"/>
                </a:solidFill>
              </a:rPr>
              <a:t>В этом году участие в акции приняла председатель совета многодетных семей </a:t>
            </a:r>
            <a:r>
              <a:rPr lang="ru-RU" dirty="0" err="1">
                <a:solidFill>
                  <a:schemeClr val="accent2"/>
                </a:solidFill>
              </a:rPr>
              <a:t>Алия</a:t>
            </a:r>
            <a:r>
              <a:rPr lang="ru-RU" dirty="0">
                <a:solidFill>
                  <a:schemeClr val="accent2"/>
                </a:solidFill>
              </a:rPr>
              <a:t> Харитонова. Перед началом акции мы поздравили ребят и родителей с началом учебного года. В новом районном парке собралось большое количество детей, и это радует. Ведь дети наше будущее, мы должны воспитать  в них чувство патриотизма, доброту и заботу к ближнему. Хочу выразить слова благодарности волонтерам из  «Молодой Гвардии», отдельное слова благодарности единомышленнику, исполнительному секретарю МО Партии ЕР района Зябликово Александру </a:t>
            </a:r>
            <a:r>
              <a:rPr lang="ru-RU" dirty="0" err="1">
                <a:solidFill>
                  <a:schemeClr val="accent2"/>
                </a:solidFill>
              </a:rPr>
              <a:t>Каляеву</a:t>
            </a:r>
            <a:r>
              <a:rPr lang="ru-RU" dirty="0">
                <a:solidFill>
                  <a:schemeClr val="accent2"/>
                </a:solidFill>
              </a:rPr>
              <a:t> и  своей семье, что поддержали мою инициативу в реализации это праздника.</a:t>
            </a:r>
            <a:br>
              <a:rPr lang="ru-RU" dirty="0">
                <a:solidFill>
                  <a:schemeClr val="accent2"/>
                </a:solidFill>
              </a:rPr>
            </a:br>
            <a:r>
              <a:rPr lang="ru-RU" dirty="0" smtClean="0">
                <a:solidFill>
                  <a:schemeClr val="accent2"/>
                </a:solidFill>
              </a:rPr>
              <a:t>Финансирование из личных средств депутата.</a:t>
            </a:r>
            <a:endParaRPr lang="ru-RU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4395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23627</TotalTime>
  <Words>1338</Words>
  <Application>Microsoft Office PowerPoint</Application>
  <PresentationFormat>Широкоэкранный</PresentationFormat>
  <Paragraphs>63</Paragraphs>
  <Slides>48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48</vt:i4>
      </vt:variant>
    </vt:vector>
  </HeadingPairs>
  <TitlesOfParts>
    <vt:vector size="59" baseType="lpstr">
      <vt:lpstr>-apple-system</vt:lpstr>
      <vt:lpstr>Arial</vt:lpstr>
      <vt:lpstr>Calibri</vt:lpstr>
      <vt:lpstr>Helvetica</vt:lpstr>
      <vt:lpstr>inherit</vt:lpstr>
      <vt:lpstr>Open Sans</vt:lpstr>
      <vt:lpstr>Segoe UI Historic</vt:lpstr>
      <vt:lpstr>Times New Roman</vt:lpstr>
      <vt:lpstr>Trebuchet MS</vt:lpstr>
      <vt:lpstr>Wingdings 3</vt:lpstr>
      <vt:lpstr>Аспект</vt:lpstr>
      <vt:lpstr>Совет депутатов муниципального округа «Зябликово»</vt:lpstr>
      <vt:lpstr>Январь 2020г. Первые дни Нового года, продолжил поздравлять малышей, кого не успел в прошлом году!</vt:lpstr>
      <vt:lpstr>Февраль 2020. Обращение семьи о закреплении во дворе парковочного места «Инвалид» </vt:lpstr>
      <vt:lpstr>Обращение бабушки, записать внука в секцию футбола!</vt:lpstr>
      <vt:lpstr>После долгого периода самоизоляции, вновь началась осуществляться работа в плановом режиме. Провёл приём по личным вопросам с жителями района Зябликово. Вопросы касались абсолютно разных сфер жизнедеятельности. Все обращения и просьбы граждан были внимательно выслушаны, изучены, совместно с заявителями определён план дальнейшей работы. В череде рассмотренных в ходе приема вопросов наиболее частыми стали нюансы трудоустройства после обучения по целевому направлению, создание доступной среды для лиц с ограниченными возможностями по здоровью и т.д. Все обратившиеся получили необходимые разъяснения в ходе приёма. По каждому из обращении были составлены и направлены депутатские запросы в соответствующие инстанции. Март 2020     </vt:lpstr>
      <vt:lpstr>В преддверии начала школьного сезона, по моему письменному обращению в ОВД, с подростками ЦССВ была проведена беседа по соблюдению правил дорожного движения инспектором ГИБДД.</vt:lpstr>
      <vt:lpstr>В виде шефской помощи воспитанникам ЦССВ были предоставлены билеты на финал кубка по Рэгби. Лично посетил данное мероприятие, ответил на все интересующие их вопросы.</vt:lpstr>
      <vt:lpstr>Лучшие места на трибуне, ознакомление с техническими новинками в ВС РФ.</vt:lpstr>
      <vt:lpstr>          Август 2020 "Собери ребенка в школу ". </vt:lpstr>
      <vt:lpstr>        </vt:lpstr>
      <vt:lpstr>  Поздравление Будущих первоклассников!</vt:lpstr>
      <vt:lpstr>Предупреждение  «ЦУГМС» 17 сентября в ожидании грозы,  сильного дождя, ливня, града и усиление ветра с порывами до 26 м/с подтвердилось. Результаты были видны  уже утром. По моему устному  обращению поваленное на забор дерево 🌳 , было убрано в течении пяти минут! Отличная работа, спасибо ГБУ "Жилищник" </vt:lpstr>
      <vt:lpstr>16 октября 2020 года состоялась Zoom конференция  По приглашению муниципального депутата Царицыно Дмитрия Хлестова на тему «Актуальные вопросы физического воспитания молодёжи и кулачных боёв». В конференции приняли участие представители спортивных клубов и федераций, органов исполнительной власти, тренеры, преподаватели, заведующие кафедрами физической культуры, менеджеры спортивных клубов и сборных команд по контактным видам спорта. </vt:lpstr>
      <vt:lpstr>Презентация PowerPoint</vt:lpstr>
      <vt:lpstr>Установка шлагбаума во дворе дома!</vt:lpstr>
      <vt:lpstr>Презентация PowerPoint</vt:lpstr>
      <vt:lpstr>В рамках социального проекта #ДавайДружить осуществили мечту Максима, воспитанника  ЦССВ№1  Отправленное письмо не осталось без внимания, и  уже спустя несколько дней Председатель Комитета Совета Федерации по социальной политике Инна Святенко вместе с Максимом отправились в #ОМОН на транспорте столичного главка #Росгвардия Максим мне лично рассказал про свою мечту: - «посетить Воинскую часть, где служит Спецназ». </vt:lpstr>
      <vt:lpstr>Презентация PowerPoint</vt:lpstr>
      <vt:lpstr>По программе #Мывместе от партии «Единая Россия» во время пандемии в качестве волонтёра помогал нуждающимся москвичам в возрасте 65+ с доставкой продуктов, лекарственных средств на дом. </vt:lpstr>
      <vt:lpstr>Адресное оказание помощи</vt:lpstr>
      <vt:lpstr>В целях оздоровления нации, спортивного воспитания подрастающего поколения и укрепления дисциплины среди детей-сирот и детей, оставшихся без попечения родителей, было заключено соглашение с руководством Бойцовского клуба «Легенда» о безвозмездном проведении тренировок по «Тайскому боксу» на постоянной основе. </vt:lpstr>
      <vt:lpstr>Тренировки с воспитанниками ЦССВ№1</vt:lpstr>
      <vt:lpstr>Тренировочные будни воспитанников ЦССВ</vt:lpstr>
      <vt:lpstr>Адресная помощь нуждающимся!</vt:lpstr>
      <vt:lpstr>Презентация PowerPoint</vt:lpstr>
      <vt:lpstr>Презентация PowerPoint</vt:lpstr>
      <vt:lpstr>Презентация PowerPoint</vt:lpstr>
      <vt:lpstr>Презентация PowerPoint</vt:lpstr>
      <vt:lpstr>Ноябрь 2020г</vt:lpstr>
      <vt:lpstr>Вручение Благодарственного письма от префекта ЮАО  Челышева А.В. </vt:lpstr>
      <vt:lpstr> «Марафон добра» 11-18 ноября 2020г. </vt:lpstr>
      <vt:lpstr>«Ёлка желаний»  </vt:lpstr>
      <vt:lpstr>Мои соседи замечательные люди, у многих есть маленькие дети, которые рады встречи с дедом Морозом! Сегодня в роли сказочного героя побывал и я! Добрый Дедушка Мороз.</vt:lpstr>
      <vt:lpstr>Ко мне на прием пришла женщина, имеющая свой собственный бизнес. Пришла она не с просьбой, а с определённым желанием поучаствовать в какой-нибудь благотворительной акции. Узнав, что я работаю в детском доме, от неё поступило конкретное предложение - поздравить детей-сирот с новым годом и вручить им подарки. В ближайших планах узнать у ребят их новогодние желания! Желания были записаны в виде письма деду Морозу и преданы благодетелю. Каждый из нас в детстве ждал от деда Мороза подарок, загадывал желание и верил в чудеса!</vt:lpstr>
      <vt:lpstr>В преддверии Нового Года в районе Зябликово  Дедушка Мороз со Снегурочкой поздравили   ребят с наступающим Новым годом и Рождеством.  Субботнее утро в Сквере Победы началось с песен о Зимушке-зиме. В завершении новогоднего праздника все ребята получили от Дедушки Мороза  подарки.</vt:lpstr>
      <vt:lpstr>Презентация PowerPoint</vt:lpstr>
      <vt:lpstr>Праздник в каждый дом! Поздравил ребёнка имеющего статус инвалида, дед Мороз на дом!</vt:lpstr>
      <vt:lpstr>Поздравление Ветеранов ВОВ, Муниципальными депутатами и сторонниками партии Единая Россия</vt:lpstr>
      <vt:lpstr>Поздравление Ветеранов ВОВ, Муниципальными депутатами и сторонниками партии Единая Россия Новый год ожидание волшебства! Его ждут ВСЕ от малышей до взрослых!   Нашим дорогим ветеранам за 95 лет, и очень радостно смотреть как наши герои уверенным шагом выходят из комнаты и принимают поздравления! </vt:lpstr>
      <vt:lpstr>Слова благодарности «За стойкость и мужество»</vt:lpstr>
      <vt:lpstr>Презентация PowerPoint</vt:lpstr>
      <vt:lpstr>Рассказ очевидцев как отстояли город.</vt:lpstr>
      <vt:lpstr>Уборка снега на детской площадке и во дворе дома, силами волонтёров после сильного снегопада.</vt:lpstr>
      <vt:lpstr>Популяризация Зимних видов спорта среди подрастающего поколения! Мною было организовано посещение мастер класса на ГУМ-катке под руководством чемпиона мира по хоккею, призёра Олимпийских игр Алексея Яшина. Январь 2021г</vt:lpstr>
      <vt:lpstr>Презентация PowerPoint</vt:lpstr>
      <vt:lpstr>Вручение Благодарственных писем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Бухгалтерский учёт и начинающий руководитель</dc:title>
  <dc:creator>ASUS</dc:creator>
  <cp:lastModifiedBy>User</cp:lastModifiedBy>
  <cp:revision>112</cp:revision>
  <dcterms:created xsi:type="dcterms:W3CDTF">2021-01-22T22:39:46Z</dcterms:created>
  <dcterms:modified xsi:type="dcterms:W3CDTF">2021-02-09T09:05:11Z</dcterms:modified>
</cp:coreProperties>
</file>